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61" r:id="rId3"/>
    <p:sldId id="262" r:id="rId4"/>
    <p:sldId id="257" r:id="rId5"/>
    <p:sldId id="263" r:id="rId6"/>
    <p:sldId id="258" r:id="rId7"/>
    <p:sldId id="264" r:id="rId8"/>
    <p:sldId id="265" r:id="rId9"/>
    <p:sldId id="267" r:id="rId10"/>
    <p:sldId id="268" r:id="rId11"/>
    <p:sldId id="259" r:id="rId12"/>
    <p:sldId id="270" r:id="rId13"/>
    <p:sldId id="260" r:id="rId14"/>
    <p:sldId id="271" r:id="rId15"/>
    <p:sldId id="302" r:id="rId16"/>
    <p:sldId id="296" r:id="rId17"/>
    <p:sldId id="297" r:id="rId18"/>
    <p:sldId id="298" r:id="rId19"/>
    <p:sldId id="299" r:id="rId20"/>
    <p:sldId id="300" r:id="rId21"/>
    <p:sldId id="301"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1" r:id="rId38"/>
    <p:sldId id="289" r:id="rId39"/>
    <p:sldId id="290" r:id="rId40"/>
    <p:sldId id="294" r:id="rId41"/>
    <p:sldId id="292" r:id="rId42"/>
    <p:sldId id="293"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05" autoAdjust="0"/>
  </p:normalViewPr>
  <p:slideViewPr>
    <p:cSldViewPr>
      <p:cViewPr>
        <p:scale>
          <a:sx n="66" d="100"/>
          <a:sy n="66" d="100"/>
        </p:scale>
        <p:origin x="-39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13F99-2B4D-894A-8236-26EB135468D8}" type="doc">
      <dgm:prSet loTypeId="urn:microsoft.com/office/officeart/2005/8/layout/process1" loCatId="" qsTypeId="urn:microsoft.com/office/officeart/2005/8/quickstyle/simple4" qsCatId="simple" csTypeId="urn:microsoft.com/office/officeart/2005/8/colors/accent1_2" csCatId="accent1" phldr="1"/>
      <dgm:spPr/>
    </dgm:pt>
    <dgm:pt modelId="{4603D967-5209-9E47-9059-AB8FFB7B328A}">
      <dgm:prSet phldrT="[Text]" custT="1"/>
      <dgm:spPr/>
      <dgm:t>
        <a:bodyPr/>
        <a:lstStyle/>
        <a:p>
          <a:r>
            <a:rPr lang="en-US" sz="2400" dirty="0" smtClean="0"/>
            <a:t>Attention grabber and my claim on the </a:t>
          </a:r>
          <a:r>
            <a:rPr lang="en-US" sz="2400" dirty="0"/>
            <a:t>Issue</a:t>
          </a:r>
        </a:p>
      </dgm:t>
    </dgm:pt>
    <dgm:pt modelId="{BAD405B4-D3DF-814F-A476-8E8B4295923E}" type="parTrans" cxnId="{15597EDC-1E83-534F-9D2A-E219441A4BAB}">
      <dgm:prSet/>
      <dgm:spPr/>
      <dgm:t>
        <a:bodyPr/>
        <a:lstStyle/>
        <a:p>
          <a:endParaRPr lang="en-US"/>
        </a:p>
      </dgm:t>
    </dgm:pt>
    <dgm:pt modelId="{CD0D01AC-DB35-4144-A53D-90C750C42EB3}" type="sibTrans" cxnId="{15597EDC-1E83-534F-9D2A-E219441A4BAB}">
      <dgm:prSet/>
      <dgm:spPr/>
      <dgm:t>
        <a:bodyPr/>
        <a:lstStyle/>
        <a:p>
          <a:endParaRPr lang="en-US"/>
        </a:p>
      </dgm:t>
    </dgm:pt>
    <dgm:pt modelId="{7BE2275E-8D83-EC47-83AA-3A47EFD31FA8}">
      <dgm:prSet phldrT="[Text]" custT="1"/>
      <dgm:spPr/>
      <dgm:t>
        <a:bodyPr/>
        <a:lstStyle/>
        <a:p>
          <a:r>
            <a:rPr lang="en-US" sz="2800" dirty="0" smtClean="0"/>
            <a:t>But this fact really convinces me</a:t>
          </a:r>
          <a:endParaRPr lang="en-US" sz="2800" dirty="0"/>
        </a:p>
      </dgm:t>
    </dgm:pt>
    <dgm:pt modelId="{202AD80A-5644-1443-A98B-79990F32CE70}" type="parTrans" cxnId="{BFC0385B-617E-2D41-8B68-8969DA3F4781}">
      <dgm:prSet/>
      <dgm:spPr/>
      <dgm:t>
        <a:bodyPr/>
        <a:lstStyle/>
        <a:p>
          <a:endParaRPr lang="en-US"/>
        </a:p>
      </dgm:t>
    </dgm:pt>
    <dgm:pt modelId="{2CD248ED-4733-9C41-B287-CC3E66FB365B}" type="sibTrans" cxnId="{BFC0385B-617E-2D41-8B68-8969DA3F4781}">
      <dgm:prSet/>
      <dgm:spPr/>
      <dgm:t>
        <a:bodyPr/>
        <a:lstStyle/>
        <a:p>
          <a:endParaRPr lang="en-US"/>
        </a:p>
      </dgm:t>
    </dgm:pt>
    <dgm:pt modelId="{6A25AED7-305E-974A-991E-C99473B38960}">
      <dgm:prSet custT="1"/>
      <dgm:spPr/>
      <dgm:t>
        <a:bodyPr/>
        <a:lstStyle/>
        <a:p>
          <a:r>
            <a:rPr lang="en-US" sz="2400" dirty="0"/>
            <a:t>Here's </a:t>
          </a:r>
          <a:r>
            <a:rPr lang="en-US" sz="2400" dirty="0" smtClean="0"/>
            <a:t>what I’ve learned</a:t>
          </a:r>
          <a:endParaRPr lang="en-US" sz="2400" dirty="0"/>
        </a:p>
      </dgm:t>
    </dgm:pt>
    <dgm:pt modelId="{9FEDA514-3000-0349-A676-E970484FEF36}" type="parTrans" cxnId="{02A2127F-F1C7-1240-8B02-69832082F913}">
      <dgm:prSet/>
      <dgm:spPr/>
      <dgm:t>
        <a:bodyPr/>
        <a:lstStyle/>
        <a:p>
          <a:endParaRPr lang="en-US"/>
        </a:p>
      </dgm:t>
    </dgm:pt>
    <dgm:pt modelId="{486E8BE9-2192-A24D-A7F5-2D973A73391C}" type="sibTrans" cxnId="{02A2127F-F1C7-1240-8B02-69832082F913}">
      <dgm:prSet/>
      <dgm:spPr/>
      <dgm:t>
        <a:bodyPr/>
        <a:lstStyle/>
        <a:p>
          <a:endParaRPr lang="en-US"/>
        </a:p>
      </dgm:t>
    </dgm:pt>
    <dgm:pt modelId="{AF5F5E2E-8868-C044-B730-6BDA3B5FEE60}">
      <dgm:prSet/>
      <dgm:spPr/>
      <dgm:t>
        <a:bodyPr/>
        <a:lstStyle/>
        <a:p>
          <a:r>
            <a:rPr lang="en-US" dirty="0" smtClean="0"/>
            <a:t>I now believe</a:t>
          </a:r>
          <a:endParaRPr lang="en-US" dirty="0"/>
        </a:p>
      </dgm:t>
    </dgm:pt>
    <dgm:pt modelId="{2AD2808A-7810-434C-A40D-3A4784AADD1E}" type="parTrans" cxnId="{AEE16211-60C2-8C4E-AE96-0A67CACD554E}">
      <dgm:prSet/>
      <dgm:spPr/>
      <dgm:t>
        <a:bodyPr/>
        <a:lstStyle/>
        <a:p>
          <a:endParaRPr lang="en-US"/>
        </a:p>
      </dgm:t>
    </dgm:pt>
    <dgm:pt modelId="{040CF9FD-0B58-4847-A574-9B4A97853C05}" type="sibTrans" cxnId="{AEE16211-60C2-8C4E-AE96-0A67CACD554E}">
      <dgm:prSet/>
      <dgm:spPr/>
      <dgm:t>
        <a:bodyPr/>
        <a:lstStyle/>
        <a:p>
          <a:endParaRPr lang="en-US"/>
        </a:p>
      </dgm:t>
    </dgm:pt>
    <dgm:pt modelId="{945BCEE5-5C8F-EB45-9010-93EAECFE55F9}" type="pres">
      <dgm:prSet presAssocID="{D2313F99-2B4D-894A-8236-26EB135468D8}" presName="Name0" presStyleCnt="0">
        <dgm:presLayoutVars>
          <dgm:dir/>
          <dgm:resizeHandles val="exact"/>
        </dgm:presLayoutVars>
      </dgm:prSet>
      <dgm:spPr/>
    </dgm:pt>
    <dgm:pt modelId="{C05E8777-4722-1E45-A552-0D6EDC4E4D45}" type="pres">
      <dgm:prSet presAssocID="{4603D967-5209-9E47-9059-AB8FFB7B328A}" presName="node" presStyleLbl="node1" presStyleIdx="0" presStyleCnt="4" custScaleY="221305" custLinFactNeighborX="14337">
        <dgm:presLayoutVars>
          <dgm:bulletEnabled val="1"/>
        </dgm:presLayoutVars>
      </dgm:prSet>
      <dgm:spPr/>
      <dgm:t>
        <a:bodyPr/>
        <a:lstStyle/>
        <a:p>
          <a:endParaRPr lang="en-US"/>
        </a:p>
      </dgm:t>
    </dgm:pt>
    <dgm:pt modelId="{1EF4DE7C-6F0C-FB40-A2A2-5F055C8D3A45}" type="pres">
      <dgm:prSet presAssocID="{CD0D01AC-DB35-4144-A53D-90C750C42EB3}" presName="sibTrans" presStyleLbl="sibTrans2D1" presStyleIdx="0" presStyleCnt="3"/>
      <dgm:spPr/>
      <dgm:t>
        <a:bodyPr/>
        <a:lstStyle/>
        <a:p>
          <a:endParaRPr lang="en-US"/>
        </a:p>
      </dgm:t>
    </dgm:pt>
    <dgm:pt modelId="{B4CF7C86-5DC4-1240-8E71-CCF6A5A59EEF}" type="pres">
      <dgm:prSet presAssocID="{CD0D01AC-DB35-4144-A53D-90C750C42EB3}" presName="connectorText" presStyleLbl="sibTrans2D1" presStyleIdx="0" presStyleCnt="3"/>
      <dgm:spPr/>
      <dgm:t>
        <a:bodyPr/>
        <a:lstStyle/>
        <a:p>
          <a:endParaRPr lang="en-US"/>
        </a:p>
      </dgm:t>
    </dgm:pt>
    <dgm:pt modelId="{EBAAB56F-1D5F-2C4B-BE25-22258785E516}" type="pres">
      <dgm:prSet presAssocID="{6A25AED7-305E-974A-991E-C99473B38960}" presName="node" presStyleLbl="node1" presStyleIdx="1" presStyleCnt="4" custScaleY="221054">
        <dgm:presLayoutVars>
          <dgm:bulletEnabled val="1"/>
        </dgm:presLayoutVars>
      </dgm:prSet>
      <dgm:spPr/>
      <dgm:t>
        <a:bodyPr/>
        <a:lstStyle/>
        <a:p>
          <a:endParaRPr lang="en-US"/>
        </a:p>
      </dgm:t>
    </dgm:pt>
    <dgm:pt modelId="{34624061-5C57-7A4A-BA51-B7222237C91D}" type="pres">
      <dgm:prSet presAssocID="{486E8BE9-2192-A24D-A7F5-2D973A73391C}" presName="sibTrans" presStyleLbl="sibTrans2D1" presStyleIdx="1" presStyleCnt="3"/>
      <dgm:spPr/>
      <dgm:t>
        <a:bodyPr/>
        <a:lstStyle/>
        <a:p>
          <a:endParaRPr lang="en-US"/>
        </a:p>
      </dgm:t>
    </dgm:pt>
    <dgm:pt modelId="{192EC16F-CE2B-F942-AD56-F952DBD0CEC1}" type="pres">
      <dgm:prSet presAssocID="{486E8BE9-2192-A24D-A7F5-2D973A73391C}" presName="connectorText" presStyleLbl="sibTrans2D1" presStyleIdx="1" presStyleCnt="3"/>
      <dgm:spPr/>
      <dgm:t>
        <a:bodyPr/>
        <a:lstStyle/>
        <a:p>
          <a:endParaRPr lang="en-US"/>
        </a:p>
      </dgm:t>
    </dgm:pt>
    <dgm:pt modelId="{CEB949B6-9F9E-614F-AC72-A2C0EFC753E5}" type="pres">
      <dgm:prSet presAssocID="{7BE2275E-8D83-EC47-83AA-3A47EFD31FA8}" presName="node" presStyleLbl="node1" presStyleIdx="2" presStyleCnt="4" custScaleX="148579" custScaleY="221054" custLinFactNeighborX="2146" custLinFactNeighborY="-35941">
        <dgm:presLayoutVars>
          <dgm:bulletEnabled val="1"/>
        </dgm:presLayoutVars>
      </dgm:prSet>
      <dgm:spPr/>
      <dgm:t>
        <a:bodyPr/>
        <a:lstStyle/>
        <a:p>
          <a:endParaRPr lang="en-US"/>
        </a:p>
      </dgm:t>
    </dgm:pt>
    <dgm:pt modelId="{83A1FE03-17B0-544C-A098-6EA308DA2E41}" type="pres">
      <dgm:prSet presAssocID="{2CD248ED-4733-9C41-B287-CC3E66FB365B}" presName="sibTrans" presStyleLbl="sibTrans2D1" presStyleIdx="2" presStyleCnt="3"/>
      <dgm:spPr/>
      <dgm:t>
        <a:bodyPr/>
        <a:lstStyle/>
        <a:p>
          <a:endParaRPr lang="en-US"/>
        </a:p>
      </dgm:t>
    </dgm:pt>
    <dgm:pt modelId="{E348D382-1C44-5D43-9738-C6ABD6537AC5}" type="pres">
      <dgm:prSet presAssocID="{2CD248ED-4733-9C41-B287-CC3E66FB365B}" presName="connectorText" presStyleLbl="sibTrans2D1" presStyleIdx="2" presStyleCnt="3"/>
      <dgm:spPr/>
      <dgm:t>
        <a:bodyPr/>
        <a:lstStyle/>
        <a:p>
          <a:endParaRPr lang="en-US"/>
        </a:p>
      </dgm:t>
    </dgm:pt>
    <dgm:pt modelId="{4731E7DE-34B1-4B4F-B7A0-633B6A8D1470}" type="pres">
      <dgm:prSet presAssocID="{AF5F5E2E-8868-C044-B730-6BDA3B5FEE60}" presName="node" presStyleLbl="node1" presStyleIdx="3" presStyleCnt="4" custScaleY="221305">
        <dgm:presLayoutVars>
          <dgm:bulletEnabled val="1"/>
        </dgm:presLayoutVars>
      </dgm:prSet>
      <dgm:spPr/>
      <dgm:t>
        <a:bodyPr/>
        <a:lstStyle/>
        <a:p>
          <a:endParaRPr lang="en-US"/>
        </a:p>
      </dgm:t>
    </dgm:pt>
  </dgm:ptLst>
  <dgm:cxnLst>
    <dgm:cxn modelId="{FFC5F51B-FDE2-3047-AA94-76F222FBD582}" type="presOf" srcId="{D2313F99-2B4D-894A-8236-26EB135468D8}" destId="{945BCEE5-5C8F-EB45-9010-93EAECFE55F9}" srcOrd="0" destOrd="0" presId="urn:microsoft.com/office/officeart/2005/8/layout/process1"/>
    <dgm:cxn modelId="{A0FB8A01-AFFE-2F40-836F-F8FFF89BB0D3}" type="presOf" srcId="{4603D967-5209-9E47-9059-AB8FFB7B328A}" destId="{C05E8777-4722-1E45-A552-0D6EDC4E4D45}" srcOrd="0" destOrd="0" presId="urn:microsoft.com/office/officeart/2005/8/layout/process1"/>
    <dgm:cxn modelId="{45B3C56E-CC34-544F-B9E5-492DDDD33E8D}" type="presOf" srcId="{6A25AED7-305E-974A-991E-C99473B38960}" destId="{EBAAB56F-1D5F-2C4B-BE25-22258785E516}" srcOrd="0" destOrd="0" presId="urn:microsoft.com/office/officeart/2005/8/layout/process1"/>
    <dgm:cxn modelId="{B4532C2C-ED77-6A4A-8410-18FE4AFD61D2}" type="presOf" srcId="{2CD248ED-4733-9C41-B287-CC3E66FB365B}" destId="{83A1FE03-17B0-544C-A098-6EA308DA2E41}" srcOrd="0" destOrd="0" presId="urn:microsoft.com/office/officeart/2005/8/layout/process1"/>
    <dgm:cxn modelId="{B7D4F04B-B593-3E44-9514-ED0B097DAC83}" type="presOf" srcId="{CD0D01AC-DB35-4144-A53D-90C750C42EB3}" destId="{1EF4DE7C-6F0C-FB40-A2A2-5F055C8D3A45}" srcOrd="0" destOrd="0" presId="urn:microsoft.com/office/officeart/2005/8/layout/process1"/>
    <dgm:cxn modelId="{AEE16211-60C2-8C4E-AE96-0A67CACD554E}" srcId="{D2313F99-2B4D-894A-8236-26EB135468D8}" destId="{AF5F5E2E-8868-C044-B730-6BDA3B5FEE60}" srcOrd="3" destOrd="0" parTransId="{2AD2808A-7810-434C-A40D-3A4784AADD1E}" sibTransId="{040CF9FD-0B58-4847-A574-9B4A97853C05}"/>
    <dgm:cxn modelId="{E830A376-F633-7049-9BF0-E0328D8CD2B0}" type="presOf" srcId="{486E8BE9-2192-A24D-A7F5-2D973A73391C}" destId="{34624061-5C57-7A4A-BA51-B7222237C91D}" srcOrd="0" destOrd="0" presId="urn:microsoft.com/office/officeart/2005/8/layout/process1"/>
    <dgm:cxn modelId="{6A37C612-042D-B44E-8387-618BB508C642}" type="presOf" srcId="{2CD248ED-4733-9C41-B287-CC3E66FB365B}" destId="{E348D382-1C44-5D43-9738-C6ABD6537AC5}" srcOrd="1" destOrd="0" presId="urn:microsoft.com/office/officeart/2005/8/layout/process1"/>
    <dgm:cxn modelId="{15597EDC-1E83-534F-9D2A-E219441A4BAB}" srcId="{D2313F99-2B4D-894A-8236-26EB135468D8}" destId="{4603D967-5209-9E47-9059-AB8FFB7B328A}" srcOrd="0" destOrd="0" parTransId="{BAD405B4-D3DF-814F-A476-8E8B4295923E}" sibTransId="{CD0D01AC-DB35-4144-A53D-90C750C42EB3}"/>
    <dgm:cxn modelId="{863E3BF2-F613-2446-A8D9-11ABEA62EF42}" type="presOf" srcId="{486E8BE9-2192-A24D-A7F5-2D973A73391C}" destId="{192EC16F-CE2B-F942-AD56-F952DBD0CEC1}" srcOrd="1" destOrd="0" presId="urn:microsoft.com/office/officeart/2005/8/layout/process1"/>
    <dgm:cxn modelId="{9AC6D0CA-4ED2-C143-8CAC-CD93CBC68DE1}" type="presOf" srcId="{7BE2275E-8D83-EC47-83AA-3A47EFD31FA8}" destId="{CEB949B6-9F9E-614F-AC72-A2C0EFC753E5}" srcOrd="0" destOrd="0" presId="urn:microsoft.com/office/officeart/2005/8/layout/process1"/>
    <dgm:cxn modelId="{02A2127F-F1C7-1240-8B02-69832082F913}" srcId="{D2313F99-2B4D-894A-8236-26EB135468D8}" destId="{6A25AED7-305E-974A-991E-C99473B38960}" srcOrd="1" destOrd="0" parTransId="{9FEDA514-3000-0349-A676-E970484FEF36}" sibTransId="{486E8BE9-2192-A24D-A7F5-2D973A73391C}"/>
    <dgm:cxn modelId="{67A4E15E-A774-3E4A-9306-86BDC288D10A}" type="presOf" srcId="{AF5F5E2E-8868-C044-B730-6BDA3B5FEE60}" destId="{4731E7DE-34B1-4B4F-B7A0-633B6A8D1470}" srcOrd="0" destOrd="0" presId="urn:microsoft.com/office/officeart/2005/8/layout/process1"/>
    <dgm:cxn modelId="{BFC0385B-617E-2D41-8B68-8969DA3F4781}" srcId="{D2313F99-2B4D-894A-8236-26EB135468D8}" destId="{7BE2275E-8D83-EC47-83AA-3A47EFD31FA8}" srcOrd="2" destOrd="0" parTransId="{202AD80A-5644-1443-A98B-79990F32CE70}" sibTransId="{2CD248ED-4733-9C41-B287-CC3E66FB365B}"/>
    <dgm:cxn modelId="{70E062EA-8D39-B54A-A511-75DE97B93345}" type="presOf" srcId="{CD0D01AC-DB35-4144-A53D-90C750C42EB3}" destId="{B4CF7C86-5DC4-1240-8E71-CCF6A5A59EEF}" srcOrd="1" destOrd="0" presId="urn:microsoft.com/office/officeart/2005/8/layout/process1"/>
    <dgm:cxn modelId="{EE473EA7-61E3-944C-B9CD-FEE0EE4F07E7}" type="presParOf" srcId="{945BCEE5-5C8F-EB45-9010-93EAECFE55F9}" destId="{C05E8777-4722-1E45-A552-0D6EDC4E4D45}" srcOrd="0" destOrd="0" presId="urn:microsoft.com/office/officeart/2005/8/layout/process1"/>
    <dgm:cxn modelId="{45D4C4C1-2138-8347-A042-D28E3C88ACB3}" type="presParOf" srcId="{945BCEE5-5C8F-EB45-9010-93EAECFE55F9}" destId="{1EF4DE7C-6F0C-FB40-A2A2-5F055C8D3A45}" srcOrd="1" destOrd="0" presId="urn:microsoft.com/office/officeart/2005/8/layout/process1"/>
    <dgm:cxn modelId="{6FE87C85-8218-A747-AB76-5087B5DDA6FF}" type="presParOf" srcId="{1EF4DE7C-6F0C-FB40-A2A2-5F055C8D3A45}" destId="{B4CF7C86-5DC4-1240-8E71-CCF6A5A59EEF}" srcOrd="0" destOrd="0" presId="urn:microsoft.com/office/officeart/2005/8/layout/process1"/>
    <dgm:cxn modelId="{10C33BCE-86EB-4C4A-A730-C2E165A38E37}" type="presParOf" srcId="{945BCEE5-5C8F-EB45-9010-93EAECFE55F9}" destId="{EBAAB56F-1D5F-2C4B-BE25-22258785E516}" srcOrd="2" destOrd="0" presId="urn:microsoft.com/office/officeart/2005/8/layout/process1"/>
    <dgm:cxn modelId="{A2E2E9C5-1B4B-B749-8592-91E98769E264}" type="presParOf" srcId="{945BCEE5-5C8F-EB45-9010-93EAECFE55F9}" destId="{34624061-5C57-7A4A-BA51-B7222237C91D}" srcOrd="3" destOrd="0" presId="urn:microsoft.com/office/officeart/2005/8/layout/process1"/>
    <dgm:cxn modelId="{3612D298-C2A6-3341-AABD-21F9EE7001C4}" type="presParOf" srcId="{34624061-5C57-7A4A-BA51-B7222237C91D}" destId="{192EC16F-CE2B-F942-AD56-F952DBD0CEC1}" srcOrd="0" destOrd="0" presId="urn:microsoft.com/office/officeart/2005/8/layout/process1"/>
    <dgm:cxn modelId="{9302CF39-6524-D648-8CDA-BB1DF3FF6F09}" type="presParOf" srcId="{945BCEE5-5C8F-EB45-9010-93EAECFE55F9}" destId="{CEB949B6-9F9E-614F-AC72-A2C0EFC753E5}" srcOrd="4" destOrd="0" presId="urn:microsoft.com/office/officeart/2005/8/layout/process1"/>
    <dgm:cxn modelId="{132970A8-844A-1A4A-8201-E305A5E95821}" type="presParOf" srcId="{945BCEE5-5C8F-EB45-9010-93EAECFE55F9}" destId="{83A1FE03-17B0-544C-A098-6EA308DA2E41}" srcOrd="5" destOrd="0" presId="urn:microsoft.com/office/officeart/2005/8/layout/process1"/>
    <dgm:cxn modelId="{8F1E77F4-6280-A744-8984-E1A05455F320}" type="presParOf" srcId="{83A1FE03-17B0-544C-A098-6EA308DA2E41}" destId="{E348D382-1C44-5D43-9738-C6ABD6537AC5}" srcOrd="0" destOrd="0" presId="urn:microsoft.com/office/officeart/2005/8/layout/process1"/>
    <dgm:cxn modelId="{BCF881C1-4B99-3B4B-8CD6-9DAAF1999D9E}" type="presParOf" srcId="{945BCEE5-5C8F-EB45-9010-93EAECFE55F9}" destId="{4731E7DE-34B1-4B4F-B7A0-633B6A8D147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E8777-4722-1E45-A552-0D6EDC4E4D45}">
      <dsp:nvSpPr>
        <dsp:cNvPr id="0" name=""/>
        <dsp:cNvSpPr/>
      </dsp:nvSpPr>
      <dsp:spPr>
        <a:xfrm>
          <a:off x="92903" y="0"/>
          <a:ext cx="1506261" cy="3917592"/>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Attention grabber and my claim on the </a:t>
          </a:r>
          <a:r>
            <a:rPr lang="en-US" sz="2400" kern="1200" dirty="0"/>
            <a:t>Issue</a:t>
          </a:r>
        </a:p>
      </dsp:txBody>
      <dsp:txXfrm>
        <a:off x="137020" y="44117"/>
        <a:ext cx="1418027" cy="3829358"/>
      </dsp:txXfrm>
    </dsp:sp>
    <dsp:sp modelId="{1EF4DE7C-6F0C-FB40-A2A2-5F055C8D3A45}">
      <dsp:nvSpPr>
        <dsp:cNvPr id="0" name=""/>
        <dsp:cNvSpPr/>
      </dsp:nvSpPr>
      <dsp:spPr>
        <a:xfrm>
          <a:off x="1728195" y="1772019"/>
          <a:ext cx="273545" cy="373552"/>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8195" y="1846729"/>
        <a:ext cx="191482" cy="224132"/>
      </dsp:txXfrm>
    </dsp:sp>
    <dsp:sp modelId="{EBAAB56F-1D5F-2C4B-BE25-22258785E516}">
      <dsp:nvSpPr>
        <dsp:cNvPr id="0" name=""/>
        <dsp:cNvSpPr/>
      </dsp:nvSpPr>
      <dsp:spPr>
        <a:xfrm>
          <a:off x="2115288" y="2221"/>
          <a:ext cx="1506261" cy="391314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Here's </a:t>
          </a:r>
          <a:r>
            <a:rPr lang="en-US" sz="2400" kern="1200" dirty="0" smtClean="0"/>
            <a:t>what I’ve learned</a:t>
          </a:r>
          <a:endParaRPr lang="en-US" sz="2400" kern="1200" dirty="0"/>
        </a:p>
      </dsp:txBody>
      <dsp:txXfrm>
        <a:off x="2159405" y="46338"/>
        <a:ext cx="1418027" cy="3824914"/>
      </dsp:txXfrm>
    </dsp:sp>
    <dsp:sp modelId="{34624061-5C57-7A4A-BA51-B7222237C91D}">
      <dsp:nvSpPr>
        <dsp:cNvPr id="0" name=""/>
        <dsp:cNvSpPr/>
      </dsp:nvSpPr>
      <dsp:spPr>
        <a:xfrm rot="21596930">
          <a:off x="3775408" y="1771063"/>
          <a:ext cx="326180" cy="373552"/>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775408" y="1845817"/>
        <a:ext cx="228326" cy="224132"/>
      </dsp:txXfrm>
    </dsp:sp>
    <dsp:sp modelId="{CEB949B6-9F9E-614F-AC72-A2C0EFC753E5}">
      <dsp:nvSpPr>
        <dsp:cNvPr id="0" name=""/>
        <dsp:cNvSpPr/>
      </dsp:nvSpPr>
      <dsp:spPr>
        <a:xfrm>
          <a:off x="4236984" y="0"/>
          <a:ext cx="2237988" cy="391314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But this fact really convinces me</a:t>
          </a:r>
          <a:endParaRPr lang="en-US" sz="2800" kern="1200" dirty="0"/>
        </a:p>
      </dsp:txBody>
      <dsp:txXfrm>
        <a:off x="4302532" y="65548"/>
        <a:ext cx="2106892" cy="3782052"/>
      </dsp:txXfrm>
    </dsp:sp>
    <dsp:sp modelId="{83A1FE03-17B0-544C-A098-6EA308DA2E41}">
      <dsp:nvSpPr>
        <dsp:cNvPr id="0" name=""/>
        <dsp:cNvSpPr/>
      </dsp:nvSpPr>
      <dsp:spPr>
        <a:xfrm rot="3102">
          <a:off x="6622366" y="1771081"/>
          <a:ext cx="312474" cy="373552"/>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622366" y="1845749"/>
        <a:ext cx="218732" cy="224132"/>
      </dsp:txXfrm>
    </dsp:sp>
    <dsp:sp modelId="{4731E7DE-34B1-4B4F-B7A0-633B6A8D1470}">
      <dsp:nvSpPr>
        <dsp:cNvPr id="0" name=""/>
        <dsp:cNvSpPr/>
      </dsp:nvSpPr>
      <dsp:spPr>
        <a:xfrm>
          <a:off x="7064548" y="0"/>
          <a:ext cx="1506261" cy="3917592"/>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 now believe</a:t>
          </a:r>
          <a:endParaRPr lang="en-US" sz="3200" kern="1200" dirty="0"/>
        </a:p>
      </dsp:txBody>
      <dsp:txXfrm>
        <a:off x="7108665" y="44117"/>
        <a:ext cx="1418027" cy="38293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0690B-74D0-4C55-A03D-51F131CFC176}" type="datetimeFigureOut">
              <a:rPr lang="en-US" smtClean="0"/>
              <a:t>1/15/15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F2164-631E-4F25-A08B-DDC8E089D891}" type="slidenum">
              <a:rPr lang="en-US" smtClean="0"/>
              <a:t>‹#›</a:t>
            </a:fld>
            <a:endParaRPr lang="en-US"/>
          </a:p>
        </p:txBody>
      </p:sp>
    </p:spTree>
    <p:extLst>
      <p:ext uri="{BB962C8B-B14F-4D97-AF65-F5344CB8AC3E}">
        <p14:creationId xmlns:p14="http://schemas.microsoft.com/office/powerpoint/2010/main" val="100639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purpose of this mini-unit is to integrate short daily warm-up activities into a language arts classroom. These activities are designed to accumulate into a short argument that students write or, through extension, to a longer researched argument. These kinds of warm-up activities make efficient use of classroom time because they build fluency for students and, by designing the warm-up as building on each other, give students experience with more complex tasks.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Use of “Writing into the Day”</a:t>
            </a:r>
          </a:p>
          <a:p>
            <a:r>
              <a:rPr lang="en-US" sz="1200" kern="1200" dirty="0" smtClean="0">
                <a:solidFill>
                  <a:schemeClr val="tx1"/>
                </a:solidFill>
                <a:effectLst/>
                <a:latin typeface="+mn-lt"/>
                <a:ea typeface="+mn-ea"/>
                <a:cs typeface="+mn-cs"/>
              </a:rPr>
              <a:t>Researchers and classroom teachers attest to the value of informal writing for fluency and learning. All writing, however, needs to be purposeful and eventually lead somewhere. Many teachers use the format of “Writing into the Day,” where students write informally during the first 5-7 minutes of the class period. Students settle down, get quiet, and start thinking. This mini-unit draws on the practice of “Writing into the Day” as a means to support students’ learning to write arguments.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Argument Writing as Participation in a Conversation</a:t>
            </a:r>
          </a:p>
          <a:p>
            <a:r>
              <a:rPr lang="en-US" sz="1200" kern="1200" dirty="0" smtClean="0">
                <a:solidFill>
                  <a:schemeClr val="tx1"/>
                </a:solidFill>
                <a:effectLst/>
                <a:latin typeface="+mn-lt"/>
                <a:ea typeface="+mn-ea"/>
                <a:cs typeface="+mn-cs"/>
              </a:rPr>
              <a:t>This mini-unit focuses on the relationship among sources. Researchers and academics often refer to academic writing as a “conversation.” Students start by reading and understanding various voices in the conversations, their positions and points of view. The purpose of the invitation to create a graphic on day 3 is to help students understand the “geography” of the conversation, where the different contributors stand, and ultimately, where the students stand. </a:t>
            </a:r>
          </a:p>
          <a:p>
            <a:r>
              <a:rPr lang="en-US" sz="1200" kern="1200" dirty="0" smtClean="0">
                <a:solidFill>
                  <a:schemeClr val="tx1"/>
                </a:solidFill>
                <a:effectLst/>
                <a:latin typeface="+mn-lt"/>
                <a:ea typeface="+mn-ea"/>
                <a:cs typeface="+mn-cs"/>
              </a:rPr>
              <a:t>As they begin to understand the exchanges among authors, students try out their own voice, their own opinion, by locating it among the other voices. Citing the other voices, by forwarding or countering, is the way that students enter these conversations. This mini-unit gives students a brief experience of how to enter a conversation.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Readings </a:t>
            </a:r>
          </a:p>
          <a:p>
            <a:r>
              <a:rPr lang="en-US" sz="1200" kern="1200" dirty="0" smtClean="0">
                <a:solidFill>
                  <a:schemeClr val="tx1"/>
                </a:solidFill>
                <a:effectLst/>
                <a:latin typeface="+mn-lt"/>
                <a:ea typeface="+mn-ea"/>
                <a:cs typeface="+mn-cs"/>
              </a:rPr>
              <a:t>The readings for this mini-unit could be easily changed by topic or reading level. The selection of reading is designed to give students a multi-voiced conversation for them to participate in.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Extensions</a:t>
            </a:r>
          </a:p>
          <a:p>
            <a:r>
              <a:rPr lang="en-US" sz="1200" kern="1200" dirty="0" smtClean="0">
                <a:solidFill>
                  <a:schemeClr val="tx1"/>
                </a:solidFill>
                <a:effectLst/>
                <a:latin typeface="+mn-lt"/>
                <a:ea typeface="+mn-ea"/>
                <a:cs typeface="+mn-cs"/>
              </a:rPr>
              <a:t>When students complete several mini-units like this one, they can choose one that they are especially interested in and bring it to completion as a short argument. Additionally students could extend one of their arguments into a longer piece by augmenting it with their own research. Alternatively, the class can choose one of the topics that they wish to pursue together.</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F2164-631E-4F25-A08B-DDC8E089D891}" type="slidenum">
              <a:rPr lang="en-US" smtClean="0"/>
              <a:t>1</a:t>
            </a:fld>
            <a:endParaRPr lang="en-US"/>
          </a:p>
        </p:txBody>
      </p:sp>
    </p:spTree>
    <p:extLst>
      <p:ext uri="{BB962C8B-B14F-4D97-AF65-F5344CB8AC3E}">
        <p14:creationId xmlns:p14="http://schemas.microsoft.com/office/powerpoint/2010/main" val="83318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Day 4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fourth day, use the “Writing into the Day” timeslot and give the following directions:</a:t>
            </a:r>
          </a:p>
          <a:p>
            <a:r>
              <a:rPr lang="en-US" sz="1200" kern="1200" dirty="0" smtClean="0">
                <a:solidFill>
                  <a:schemeClr val="tx1"/>
                </a:solidFill>
                <a:effectLst/>
                <a:latin typeface="+mn-lt"/>
                <a:ea typeface="+mn-ea"/>
                <a:cs typeface="+mn-cs"/>
              </a:rPr>
              <a:t>1. Take out the graphic and explanation that you composed yesterday and read it over. On the graphic, mark your own position in the conversation.</a:t>
            </a:r>
          </a:p>
          <a:p>
            <a:r>
              <a:rPr lang="en-US" sz="1200" kern="1200" dirty="0" smtClean="0">
                <a:solidFill>
                  <a:schemeClr val="tx1"/>
                </a:solidFill>
                <a:effectLst/>
                <a:latin typeface="+mn-lt"/>
                <a:ea typeface="+mn-ea"/>
                <a:cs typeface="+mn-cs"/>
              </a:rPr>
              <a:t>2. Write a short argument that makes a claim and cites evidence from the three readings to support your argument.</a:t>
            </a:r>
          </a:p>
          <a:p>
            <a:r>
              <a:rPr lang="en-US" sz="1200" kern="1200" dirty="0" smtClean="0">
                <a:solidFill>
                  <a:schemeClr val="tx1"/>
                </a:solidFill>
                <a:effectLst/>
                <a:latin typeface="+mn-lt"/>
                <a:ea typeface="+mn-ea"/>
                <a:cs typeface="+mn-cs"/>
              </a:rPr>
              <a:t>NOTE: We will revisit your argument later to analyze your use of textual evidence.</a:t>
            </a:r>
          </a:p>
          <a:p>
            <a:endParaRPr lang="en-US" sz="1200" kern="1200" dirty="0" smtClean="0">
              <a:solidFill>
                <a:schemeClr val="tx1"/>
              </a:solidFill>
              <a:effectLst/>
              <a:latin typeface="+mn-lt"/>
              <a:ea typeface="+mn-ea"/>
              <a:cs typeface="+mn-cs"/>
            </a:endParaRP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06FF2164-631E-4F25-A08B-DDC8E089D891}" type="slidenum">
              <a:rPr lang="en-US" smtClean="0"/>
              <a:t>13</a:t>
            </a:fld>
            <a:endParaRPr lang="en-US"/>
          </a:p>
        </p:txBody>
      </p:sp>
    </p:spTree>
    <p:extLst>
      <p:ext uri="{BB962C8B-B14F-4D97-AF65-F5344CB8AC3E}">
        <p14:creationId xmlns:p14="http://schemas.microsoft.com/office/powerpoint/2010/main" val="208024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43" name="Shape 3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5767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52" name="Shape 3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0995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52" name="Shape 3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0995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this first example,</a:t>
            </a:r>
            <a:r>
              <a:rPr lang="en-US" baseline="0" dirty="0" smtClean="0"/>
              <a:t> reading the evidence and thinking aloud to show how one might connect the evidence to the claim.  The next slide will show one way a writer might do this.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this example or your own “spin” on the evidence.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2 should be done</a:t>
            </a:r>
            <a:r>
              <a:rPr lang="en-US" baseline="0" dirty="0" smtClean="0"/>
              <a:t> </a:t>
            </a:r>
            <a:r>
              <a:rPr lang="en-US" u="sng" baseline="0" dirty="0" smtClean="0"/>
              <a:t>with</a:t>
            </a:r>
            <a:r>
              <a:rPr lang="en-US" baseline="0" dirty="0" smtClean="0"/>
              <a:t> students—either in a whole-class discussion or with students paired to work on drafting some text that extends the evidence, connecting it to the specific claim (Our school should increase its recycling efforts) and specific situation (what our school’s context is when it comes to using, wasting, or recycling paper).</a:t>
            </a:r>
          </a:p>
          <a:p>
            <a:endParaRPr lang="en-US" baseline="0" dirty="0" smtClean="0"/>
          </a:p>
          <a:p>
            <a:r>
              <a:rPr lang="en-US" baseline="0" dirty="0" smtClean="0"/>
              <a:t>You might give students a large Post-it© on which to record their attempts to put their own spin on this piece of evidence (collecting them on chart paper for review), or use a tool such as todaysmeet.com to allow students to quickly post their own efforts and see the ways their peers have attempted to extend the evidence, connecting it to the claim.</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students</a:t>
            </a:r>
            <a:r>
              <a:rPr lang="en-US" baseline="0" dirty="0" smtClean="0"/>
              <a:t> share their attempts, show this example.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organize their own charts in their writers’ notebooks.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1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normal “Writing into the Day” give students the following directions: </a:t>
            </a:r>
          </a:p>
          <a:p>
            <a:r>
              <a:rPr lang="en-US" sz="1200" kern="1200" dirty="0" smtClean="0">
                <a:solidFill>
                  <a:schemeClr val="tx1"/>
                </a:solidFill>
                <a:effectLst/>
                <a:latin typeface="+mn-lt"/>
                <a:ea typeface="+mn-ea"/>
                <a:cs typeface="+mn-cs"/>
              </a:rPr>
              <a:t>1. Read “The Early Bird Gets the Bad Grade.”   There are two versions, the original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a revised version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p>
          <a:p>
            <a:r>
              <a:rPr lang="en-US" sz="1200" kern="1200" dirty="0" smtClean="0">
                <a:solidFill>
                  <a:schemeClr val="tx1"/>
                </a:solidFill>
                <a:effectLst/>
                <a:latin typeface="+mn-lt"/>
                <a:ea typeface="+mn-ea"/>
                <a:cs typeface="+mn-cs"/>
              </a:rPr>
              <a:t>2. Underline or note in the margin the main claim of the article.</a:t>
            </a:r>
          </a:p>
          <a:p>
            <a:r>
              <a:rPr lang="en-US" sz="1200" kern="1200" dirty="0" smtClean="0">
                <a:solidFill>
                  <a:schemeClr val="tx1"/>
                </a:solidFill>
                <a:effectLst/>
                <a:latin typeface="+mn-lt"/>
                <a:ea typeface="+mn-ea"/>
                <a:cs typeface="+mn-cs"/>
              </a:rPr>
              <a:t>3. Highlight what you consider to be the writer’s strongest evidence. </a:t>
            </a:r>
          </a:p>
          <a:p>
            <a:r>
              <a:rPr lang="en-US" sz="1200" kern="1200" dirty="0" smtClean="0">
                <a:solidFill>
                  <a:schemeClr val="tx1"/>
                </a:solidFill>
                <a:effectLst/>
                <a:latin typeface="+mn-lt"/>
                <a:ea typeface="+mn-ea"/>
                <a:cs typeface="+mn-cs"/>
              </a:rPr>
              <a:t>4. Then write informally for 5-7 minutes:</a:t>
            </a:r>
          </a:p>
          <a:p>
            <a:r>
              <a:rPr lang="en-US" sz="1200" kern="1200" dirty="0" smtClean="0">
                <a:solidFill>
                  <a:schemeClr val="tx1"/>
                </a:solidFill>
                <a:effectLst/>
                <a:latin typeface="+mn-lt"/>
                <a:ea typeface="+mn-ea"/>
                <a:cs typeface="+mn-cs"/>
              </a:rPr>
              <a:t>• What do you want to know more about?</a:t>
            </a:r>
          </a:p>
          <a:p>
            <a:r>
              <a:rPr lang="en-US" sz="1200" kern="1200" dirty="0" smtClean="0">
                <a:solidFill>
                  <a:schemeClr val="tx1"/>
                </a:solidFill>
                <a:effectLst/>
                <a:latin typeface="+mn-lt"/>
                <a:ea typeface="+mn-ea"/>
                <a:cs typeface="+mn-cs"/>
              </a:rPr>
              <a:t>• Where do you stand on this issue today?</a:t>
            </a:r>
          </a:p>
          <a:p>
            <a:r>
              <a:rPr lang="en-US" sz="1200" kern="1200" dirty="0" smtClean="0">
                <a:solidFill>
                  <a:schemeClr val="tx1"/>
                </a:solidFill>
                <a:effectLst/>
                <a:latin typeface="+mn-lt"/>
                <a:ea typeface="+mn-ea"/>
                <a:cs typeface="+mn-cs"/>
              </a:rPr>
              <a:t>Keep your writing in your notebook.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FF2164-631E-4F25-A08B-DDC8E089D891}" type="slidenum">
              <a:rPr lang="en-US" smtClean="0"/>
              <a:t>4</a:t>
            </a:fld>
            <a:endParaRPr lang="en-US"/>
          </a:p>
        </p:txBody>
      </p:sp>
    </p:spTree>
    <p:extLst>
      <p:ext uri="{BB962C8B-B14F-4D97-AF65-F5344CB8AC3E}">
        <p14:creationId xmlns:p14="http://schemas.microsoft.com/office/powerpoint/2010/main" val="129891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be helpful to provide students with copies of the quotes on slides</a:t>
            </a:r>
            <a:r>
              <a:rPr lang="en-US" baseline="0" dirty="0" smtClean="0"/>
              <a:t> 34-36</a:t>
            </a:r>
            <a:r>
              <a:rPr lang="en-US" dirty="0" smtClean="0"/>
              <a:t>.  Using the framework provided on Slide 34, discuss the following:</a:t>
            </a:r>
          </a:p>
          <a:p>
            <a:endParaRPr lang="en-US" dirty="0" smtClean="0"/>
          </a:p>
          <a:p>
            <a:r>
              <a:rPr lang="en-US" sz="1200" b="0" u="sng" dirty="0" smtClean="0"/>
              <a:t>First</a:t>
            </a:r>
            <a:r>
              <a:rPr lang="en-US" sz="1200" b="0" dirty="0" smtClean="0"/>
              <a:t>, we select a compelling piece of evidence.  What is compelling about the</a:t>
            </a:r>
            <a:r>
              <a:rPr lang="en-US" sz="1200" b="0" baseline="0" dirty="0" smtClean="0"/>
              <a:t> information provided in each?</a:t>
            </a:r>
            <a:endParaRPr lang="en-US" sz="1200" b="0" dirty="0" smtClean="0"/>
          </a:p>
          <a:p>
            <a:pPr marL="285750" indent="-285750">
              <a:buFont typeface="Arial" panose="020B0604020202020204" pitchFamily="34" charset="0"/>
              <a:buChar char="•"/>
            </a:pPr>
            <a:endParaRPr lang="en-US" sz="1200" b="0" dirty="0" smtClean="0">
              <a:ea typeface="Calibri"/>
              <a:cs typeface="Times New Roman"/>
            </a:endParaRPr>
          </a:p>
          <a:p>
            <a:r>
              <a:rPr lang="en-US" sz="1200" b="0" u="sng" dirty="0" smtClean="0">
                <a:ea typeface="Calibri"/>
                <a:cs typeface="Times New Roman"/>
              </a:rPr>
              <a:t>Then</a:t>
            </a:r>
            <a:r>
              <a:rPr lang="en-US" sz="1200" b="0" dirty="0" smtClean="0">
                <a:ea typeface="Calibri"/>
                <a:cs typeface="Times New Roman"/>
              </a:rPr>
              <a:t> we identify the source of the evidence.  How are the sources identified?</a:t>
            </a:r>
          </a:p>
          <a:p>
            <a:endParaRPr lang="en-US" sz="1200" b="0" dirty="0" smtClean="0">
              <a:ea typeface="Calibri"/>
              <a:cs typeface="Times New Roman"/>
            </a:endParaRPr>
          </a:p>
          <a:p>
            <a:r>
              <a:rPr lang="en-US" sz="1200" b="0" u="sng" dirty="0" smtClean="0">
                <a:ea typeface="Calibri"/>
                <a:cs typeface="Times New Roman"/>
              </a:rPr>
              <a:t>Finally,</a:t>
            </a:r>
            <a:r>
              <a:rPr lang="en-US" sz="1200" b="0" dirty="0" smtClean="0">
                <a:ea typeface="Calibri"/>
                <a:cs typeface="Times New Roman"/>
              </a:rPr>
              <a:t> we show the importance of that source, if it is not obvious.  What do</a:t>
            </a:r>
            <a:r>
              <a:rPr lang="en-US" sz="1200" b="0" baseline="0" dirty="0" smtClean="0">
                <a:ea typeface="Calibri"/>
                <a:cs typeface="Times New Roman"/>
              </a:rPr>
              <a:t> the writers do to show the importance of the source, if anything?</a:t>
            </a:r>
            <a:endParaRPr lang="en-US" sz="1200" b="0" dirty="0" smtClean="0">
              <a:ea typeface="Calibri"/>
              <a:cs typeface="Times New Roman"/>
            </a:endParaRPr>
          </a:p>
          <a:p>
            <a:endParaRPr lang="en-US" dirty="0" smtClean="0"/>
          </a:p>
          <a:p>
            <a:endParaRPr lang="en-US" dirty="0" smtClean="0"/>
          </a:p>
          <a:p>
            <a:r>
              <a:rPr lang="en-US" dirty="0" smtClean="0"/>
              <a:t>We’ll return to these quotes later when we investigate countering.  Some students may notice now, however, that it would be more</a:t>
            </a:r>
            <a:r>
              <a:rPr lang="en-US" baseline="0" dirty="0" smtClean="0"/>
              <a:t> convincing if an outside agency were pointing to the </a:t>
            </a:r>
            <a:r>
              <a:rPr lang="en-US" baseline="0" dirty="0" err="1" smtClean="0"/>
              <a:t>Chartwell</a:t>
            </a:r>
            <a:r>
              <a:rPr lang="en-US" baseline="0" dirty="0" smtClean="0"/>
              <a:t> work, rather than a publicist from </a:t>
            </a:r>
            <a:r>
              <a:rPr lang="en-US" baseline="0" dirty="0" err="1" smtClean="0"/>
              <a:t>Chartwell</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landfill</a:t>
            </a:r>
            <a:r>
              <a:rPr lang="en-US" baseline="0" dirty="0" smtClean="0"/>
              <a:t> space</a:t>
            </a:r>
            <a:r>
              <a:rPr lang="en-US" dirty="0" smtClean="0"/>
              <a:t>,</a:t>
            </a:r>
            <a:r>
              <a:rPr lang="en-US" baseline="0" dirty="0" smtClean="0"/>
              <a:t> see </a:t>
            </a:r>
            <a:r>
              <a:rPr lang="en-US" u="sng" baseline="0" dirty="0" smtClean="0"/>
              <a:t> http://www.manhattan-institute.org/pdf/EnergyMyth_2ndEdition.pdf</a:t>
            </a:r>
            <a:r>
              <a:rPr lang="en-US" u="none" baseline="0" dirty="0" smtClean="0"/>
              <a:t>  and</a:t>
            </a:r>
            <a:r>
              <a:rPr lang="en-US" u="sng" baseline="0" dirty="0" smtClean="0"/>
              <a:t> http://www.worldsweeper.com/Disposal/v6n2landfills.html</a:t>
            </a:r>
            <a:endParaRPr lang="en-US" u="sng"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landfill</a:t>
            </a:r>
            <a:r>
              <a:rPr lang="en-US" baseline="0" dirty="0" smtClean="0"/>
              <a:t> space</a:t>
            </a:r>
            <a:r>
              <a:rPr lang="en-US" dirty="0" smtClean="0"/>
              <a:t>,</a:t>
            </a:r>
            <a:r>
              <a:rPr lang="en-US" baseline="0" dirty="0" smtClean="0"/>
              <a:t> see </a:t>
            </a:r>
            <a:r>
              <a:rPr lang="en-US" u="sng" baseline="0" dirty="0" smtClean="0"/>
              <a:t> http://www.manhattan-institute.org/pdf/EnergyMyth_2ndEdition.pdf</a:t>
            </a:r>
            <a:r>
              <a:rPr lang="en-US" u="none" baseline="0" dirty="0" smtClean="0"/>
              <a:t>  and</a:t>
            </a:r>
            <a:r>
              <a:rPr lang="en-US" u="sng" baseline="0" dirty="0" smtClean="0"/>
              <a:t> http://www.worldsweeper.com/Disposal/v6n2landfills.html</a:t>
            </a:r>
            <a:endParaRPr lang="en-US" u="sng"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landfill</a:t>
            </a:r>
            <a:r>
              <a:rPr lang="en-US" baseline="0" dirty="0" smtClean="0"/>
              <a:t> space</a:t>
            </a:r>
            <a:r>
              <a:rPr lang="en-US" dirty="0" smtClean="0"/>
              <a:t>,</a:t>
            </a:r>
            <a:r>
              <a:rPr lang="en-US" baseline="0" dirty="0" smtClean="0"/>
              <a:t> see </a:t>
            </a:r>
            <a:r>
              <a:rPr lang="en-US" u="sng" baseline="0" dirty="0" smtClean="0"/>
              <a:t> http://www.manhattan-institute.org/pdf/EnergyMyth_2ndEdition.pdf</a:t>
            </a:r>
            <a:r>
              <a:rPr lang="en-US" u="none" baseline="0" dirty="0" smtClean="0"/>
              <a:t>  and</a:t>
            </a:r>
            <a:r>
              <a:rPr lang="en-US" u="sng" baseline="0" dirty="0" smtClean="0"/>
              <a:t> http://www.worldsweeper.com/Disposal/v6n2landfills.html</a:t>
            </a:r>
            <a:endParaRPr lang="en-US" u="sng"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work in pairs to draft sentences that do these three things—acknowledge, note, suggest.</a:t>
            </a:r>
          </a:p>
          <a:p>
            <a:endParaRPr lang="en-US" dirty="0" smtClean="0"/>
          </a:p>
          <a:p>
            <a:r>
              <a:rPr lang="en-US" dirty="0" smtClean="0"/>
              <a:t>For more information about landfill</a:t>
            </a:r>
            <a:r>
              <a:rPr lang="en-US" baseline="0" dirty="0" smtClean="0"/>
              <a:t> space</a:t>
            </a:r>
            <a:r>
              <a:rPr lang="en-US" dirty="0" smtClean="0"/>
              <a:t>,</a:t>
            </a:r>
            <a:r>
              <a:rPr lang="en-US" baseline="0" dirty="0" smtClean="0"/>
              <a:t> see </a:t>
            </a:r>
            <a:r>
              <a:rPr lang="en-US" u="sng" baseline="0" dirty="0" smtClean="0"/>
              <a:t> http://www.manhattan-institute.org/pdf/EnergyMyth_2ndEdition.pdf</a:t>
            </a:r>
            <a:r>
              <a:rPr lang="en-US" u="none" baseline="0" dirty="0" smtClean="0"/>
              <a:t>  and</a:t>
            </a:r>
            <a:r>
              <a:rPr lang="en-US" u="sng" baseline="0" dirty="0" smtClean="0"/>
              <a:t> http://www.worldsweeper.com/Disposal/v6n2landfills.html</a:t>
            </a:r>
            <a:endParaRPr lang="en-US" u="sng"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t>Day 2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ways we add information from a source to our writing:</a:t>
            </a:r>
          </a:p>
          <a:p>
            <a:pPr>
              <a:spcBef>
                <a:spcPts val="0"/>
              </a:spcBef>
              <a:buNone/>
            </a:pPr>
            <a:endParaRPr sz="1800" b="0" i="0" u="none" strike="noStrike" cap="none" baseline="0"/>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57976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1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normal “Writing into the Day” give students the following directions: </a:t>
            </a:r>
          </a:p>
          <a:p>
            <a:r>
              <a:rPr lang="en-US" sz="1200" kern="1200" dirty="0" smtClean="0">
                <a:solidFill>
                  <a:schemeClr val="tx1"/>
                </a:solidFill>
                <a:effectLst/>
                <a:latin typeface="+mn-lt"/>
                <a:ea typeface="+mn-ea"/>
                <a:cs typeface="+mn-cs"/>
              </a:rPr>
              <a:t>1. Read “The Early Bird Gets the Bad Grade.”   There are two versions, the original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a revised version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p>
          <a:p>
            <a:r>
              <a:rPr lang="en-US" sz="1200" kern="1200" dirty="0" smtClean="0">
                <a:solidFill>
                  <a:schemeClr val="tx1"/>
                </a:solidFill>
                <a:effectLst/>
                <a:latin typeface="+mn-lt"/>
                <a:ea typeface="+mn-ea"/>
                <a:cs typeface="+mn-cs"/>
              </a:rPr>
              <a:t>2. Underline or note in the margin the main claim of the article.</a:t>
            </a:r>
          </a:p>
          <a:p>
            <a:r>
              <a:rPr lang="en-US" sz="1200" kern="1200" dirty="0" smtClean="0">
                <a:solidFill>
                  <a:schemeClr val="tx1"/>
                </a:solidFill>
                <a:effectLst/>
                <a:latin typeface="+mn-lt"/>
                <a:ea typeface="+mn-ea"/>
                <a:cs typeface="+mn-cs"/>
              </a:rPr>
              <a:t>3. Highlight what you consider to be the writer’s strongest evidence. </a:t>
            </a:r>
          </a:p>
          <a:p>
            <a:r>
              <a:rPr lang="en-US" sz="1200" kern="1200" dirty="0" smtClean="0">
                <a:solidFill>
                  <a:schemeClr val="tx1"/>
                </a:solidFill>
                <a:effectLst/>
                <a:latin typeface="+mn-lt"/>
                <a:ea typeface="+mn-ea"/>
                <a:cs typeface="+mn-cs"/>
              </a:rPr>
              <a:t>4. Then write informally for 5-7 minutes:</a:t>
            </a:r>
          </a:p>
          <a:p>
            <a:r>
              <a:rPr lang="en-US" sz="1200" kern="1200" dirty="0" smtClean="0">
                <a:solidFill>
                  <a:schemeClr val="tx1"/>
                </a:solidFill>
                <a:effectLst/>
                <a:latin typeface="+mn-lt"/>
                <a:ea typeface="+mn-ea"/>
                <a:cs typeface="+mn-cs"/>
              </a:rPr>
              <a:t>• What do you want to know more about?</a:t>
            </a:r>
          </a:p>
          <a:p>
            <a:r>
              <a:rPr lang="en-US" sz="1200" kern="1200" dirty="0" smtClean="0">
                <a:solidFill>
                  <a:schemeClr val="tx1"/>
                </a:solidFill>
                <a:effectLst/>
                <a:latin typeface="+mn-lt"/>
                <a:ea typeface="+mn-ea"/>
                <a:cs typeface="+mn-cs"/>
              </a:rPr>
              <a:t>• Where do you stand on this issue today?</a:t>
            </a:r>
          </a:p>
          <a:p>
            <a:r>
              <a:rPr lang="en-US" sz="1200" kern="1200" dirty="0" smtClean="0">
                <a:solidFill>
                  <a:schemeClr val="tx1"/>
                </a:solidFill>
                <a:effectLst/>
                <a:latin typeface="+mn-lt"/>
                <a:ea typeface="+mn-ea"/>
                <a:cs typeface="+mn-cs"/>
              </a:rPr>
              <a:t>Keep your writing in your notebook.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FF2164-631E-4F25-A08B-DDC8E089D891}" type="slidenum">
              <a:rPr lang="en-US" smtClean="0"/>
              <a:t>5</a:t>
            </a:fld>
            <a:endParaRPr lang="en-US"/>
          </a:p>
        </p:txBody>
      </p:sp>
    </p:spTree>
    <p:extLst>
      <p:ext uri="{BB962C8B-B14F-4D97-AF65-F5344CB8AC3E}">
        <p14:creationId xmlns:p14="http://schemas.microsoft.com/office/powerpoint/2010/main" val="129891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2 (15 minutes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During the normal “Writing into the Day” repeat the process with a new article: </a:t>
            </a:r>
          </a:p>
          <a:p>
            <a:endParaRPr lang="en-US" dirty="0"/>
          </a:p>
        </p:txBody>
      </p:sp>
      <p:sp>
        <p:nvSpPr>
          <p:cNvPr id="4" name="Slide Number Placeholder 3"/>
          <p:cNvSpPr>
            <a:spLocks noGrp="1"/>
          </p:cNvSpPr>
          <p:nvPr>
            <p:ph type="sldNum" sz="quarter" idx="10"/>
          </p:nvPr>
        </p:nvSpPr>
        <p:spPr/>
        <p:txBody>
          <a:bodyPr/>
          <a:lstStyle/>
          <a:p>
            <a:fld id="{06FF2164-631E-4F25-A08B-DDC8E089D891}" type="slidenum">
              <a:rPr lang="en-US" smtClean="0"/>
              <a:t>6</a:t>
            </a:fld>
            <a:endParaRPr lang="en-US"/>
          </a:p>
        </p:txBody>
      </p:sp>
    </p:spTree>
    <p:extLst>
      <p:ext uri="{BB962C8B-B14F-4D97-AF65-F5344CB8AC3E}">
        <p14:creationId xmlns:p14="http://schemas.microsoft.com/office/powerpoint/2010/main" val="267138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1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normal “Writing into the Day” give students the following directions: </a:t>
            </a:r>
          </a:p>
          <a:p>
            <a:r>
              <a:rPr lang="en-US" sz="1200" kern="1200" dirty="0" smtClean="0">
                <a:solidFill>
                  <a:schemeClr val="tx1"/>
                </a:solidFill>
                <a:effectLst/>
                <a:latin typeface="+mn-lt"/>
                <a:ea typeface="+mn-ea"/>
                <a:cs typeface="+mn-cs"/>
              </a:rPr>
              <a:t>1. Read “The Early Bird Gets the Bad Grade.”   There are two versions, the original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a revised version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p>
          <a:p>
            <a:r>
              <a:rPr lang="en-US" sz="1200" kern="1200" dirty="0" smtClean="0">
                <a:solidFill>
                  <a:schemeClr val="tx1"/>
                </a:solidFill>
                <a:effectLst/>
                <a:latin typeface="+mn-lt"/>
                <a:ea typeface="+mn-ea"/>
                <a:cs typeface="+mn-cs"/>
              </a:rPr>
              <a:t>2. Underline or note in the margin the main claim of the article.</a:t>
            </a:r>
          </a:p>
          <a:p>
            <a:r>
              <a:rPr lang="en-US" sz="1200" kern="1200" dirty="0" smtClean="0">
                <a:solidFill>
                  <a:schemeClr val="tx1"/>
                </a:solidFill>
                <a:effectLst/>
                <a:latin typeface="+mn-lt"/>
                <a:ea typeface="+mn-ea"/>
                <a:cs typeface="+mn-cs"/>
              </a:rPr>
              <a:t>3. Highlight what you consider to be the writer’s strongest evidence. </a:t>
            </a:r>
          </a:p>
          <a:p>
            <a:r>
              <a:rPr lang="en-US" sz="1200" kern="1200" dirty="0" smtClean="0">
                <a:solidFill>
                  <a:schemeClr val="tx1"/>
                </a:solidFill>
                <a:effectLst/>
                <a:latin typeface="+mn-lt"/>
                <a:ea typeface="+mn-ea"/>
                <a:cs typeface="+mn-cs"/>
              </a:rPr>
              <a:t>4. Then write informally for 5-7 minutes:</a:t>
            </a:r>
          </a:p>
          <a:p>
            <a:r>
              <a:rPr lang="en-US" sz="1200" kern="1200" dirty="0" smtClean="0">
                <a:solidFill>
                  <a:schemeClr val="tx1"/>
                </a:solidFill>
                <a:effectLst/>
                <a:latin typeface="+mn-lt"/>
                <a:ea typeface="+mn-ea"/>
                <a:cs typeface="+mn-cs"/>
              </a:rPr>
              <a:t>• What do you want to know more about?</a:t>
            </a:r>
          </a:p>
          <a:p>
            <a:r>
              <a:rPr lang="en-US" sz="1200" kern="1200" dirty="0" smtClean="0">
                <a:solidFill>
                  <a:schemeClr val="tx1"/>
                </a:solidFill>
                <a:effectLst/>
                <a:latin typeface="+mn-lt"/>
                <a:ea typeface="+mn-ea"/>
                <a:cs typeface="+mn-cs"/>
              </a:rPr>
              <a:t>• Where do you stand on this issue today?</a:t>
            </a:r>
          </a:p>
          <a:p>
            <a:r>
              <a:rPr lang="en-US" sz="1200" kern="1200" dirty="0" smtClean="0">
                <a:solidFill>
                  <a:schemeClr val="tx1"/>
                </a:solidFill>
                <a:effectLst/>
                <a:latin typeface="+mn-lt"/>
                <a:ea typeface="+mn-ea"/>
                <a:cs typeface="+mn-cs"/>
              </a:rPr>
              <a:t>Keep your writing in your notebook.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FF2164-631E-4F25-A08B-DDC8E089D891}" type="slidenum">
              <a:rPr lang="en-US" smtClean="0"/>
              <a:t>7</a:t>
            </a:fld>
            <a:endParaRPr lang="en-US"/>
          </a:p>
        </p:txBody>
      </p:sp>
    </p:spTree>
    <p:extLst>
      <p:ext uri="{BB962C8B-B14F-4D97-AF65-F5344CB8AC3E}">
        <p14:creationId xmlns:p14="http://schemas.microsoft.com/office/powerpoint/2010/main" val="129891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0117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4100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3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normal “Writing into the Day” give the students the following directions:</a:t>
            </a:r>
          </a:p>
          <a:p>
            <a:r>
              <a:rPr lang="en-US" sz="1200" kern="1200" dirty="0" smtClean="0">
                <a:solidFill>
                  <a:schemeClr val="tx1"/>
                </a:solidFill>
                <a:effectLst/>
                <a:latin typeface="+mn-lt"/>
                <a:ea typeface="+mn-ea"/>
                <a:cs typeface="+mn-cs"/>
              </a:rPr>
              <a:t>1. Read the last article from the Associated Press, “High schools with late start times help teens but...” There are three versions, the original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 revised version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an alternate selection from newsela.com, “Are Teenagers Sleepwalking Through High School?”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p>
          <a:p>
            <a:r>
              <a:rPr lang="en-US" sz="1200" kern="1200" dirty="0" smtClean="0">
                <a:solidFill>
                  <a:schemeClr val="tx1"/>
                </a:solidFill>
                <a:effectLst/>
                <a:latin typeface="+mn-lt"/>
                <a:ea typeface="+mn-ea"/>
                <a:cs typeface="+mn-cs"/>
              </a:rPr>
              <a:t>2. Draw a simple graphic that represents the relationship among these three articles.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Write a short explanation of your graphic. Save it to use tomorrow.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FF2164-631E-4F25-A08B-DDC8E089D891}" type="slidenum">
              <a:rPr lang="en-US" smtClean="0"/>
              <a:t>11</a:t>
            </a:fld>
            <a:endParaRPr lang="en-US"/>
          </a:p>
        </p:txBody>
      </p:sp>
    </p:spTree>
    <p:extLst>
      <p:ext uri="{BB962C8B-B14F-4D97-AF65-F5344CB8AC3E}">
        <p14:creationId xmlns:p14="http://schemas.microsoft.com/office/powerpoint/2010/main" val="53377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Day 3 (15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normal “Writing into the Day” give the students the following directions:</a:t>
            </a:r>
          </a:p>
          <a:p>
            <a:r>
              <a:rPr lang="en-US" sz="1200" kern="1200" dirty="0" smtClean="0">
                <a:solidFill>
                  <a:schemeClr val="tx1"/>
                </a:solidFill>
                <a:effectLst/>
                <a:latin typeface="+mn-lt"/>
                <a:ea typeface="+mn-ea"/>
                <a:cs typeface="+mn-cs"/>
              </a:rPr>
              <a:t>1. Read the last article from the Associated Press, “High schools with late start times help teens but...” There are three versions, the original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 revised version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an alternate selection from newsela.com, “Are Teenagers Sleepwalking Through High School?”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p>
          <a:p>
            <a:r>
              <a:rPr lang="en-US" sz="1200" kern="1200" dirty="0" smtClean="0">
                <a:solidFill>
                  <a:schemeClr val="tx1"/>
                </a:solidFill>
                <a:effectLst/>
                <a:latin typeface="+mn-lt"/>
                <a:ea typeface="+mn-ea"/>
                <a:cs typeface="+mn-cs"/>
              </a:rPr>
              <a:t>2. Draw a simple graphic that represents the relationship among these three articles.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Write a short explanation of your graphic. Save it to use tomorrow.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FF2164-631E-4F25-A08B-DDC8E089D891}" type="slidenum">
              <a:rPr lang="en-US" smtClean="0"/>
              <a:t>12</a:t>
            </a:fld>
            <a:endParaRPr lang="en-US"/>
          </a:p>
        </p:txBody>
      </p:sp>
    </p:spTree>
    <p:extLst>
      <p:ext uri="{BB962C8B-B14F-4D97-AF65-F5344CB8AC3E}">
        <p14:creationId xmlns:p14="http://schemas.microsoft.com/office/powerpoint/2010/main" val="5337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8E25B1-D8EE-4D08-8410-71961890221D}"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C761A-3593-41CA-A2E3-04600FFABC1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E25B1-D8EE-4D08-8410-71961890221D}"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E25B1-D8EE-4D08-8410-71961890221D}"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1/15/15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96781136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E25B1-D8EE-4D08-8410-71961890221D}"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E25B1-D8EE-4D08-8410-71961890221D}"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C761A-3593-41CA-A2E3-04600FFABC1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E25B1-D8EE-4D08-8410-71961890221D}"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E25B1-D8EE-4D08-8410-71961890221D}" type="datetimeFigureOut">
              <a:rPr lang="en-US" smtClean="0"/>
              <a:t>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C761A-3593-41CA-A2E3-04600FFABC1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8E25B1-D8EE-4D08-8410-71961890221D}" type="datetimeFigureOut">
              <a:rPr lang="en-US" smtClean="0"/>
              <a:t>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E25B1-D8EE-4D08-8410-71961890221D}" type="datetimeFigureOut">
              <a:rPr lang="en-US" smtClean="0"/>
              <a:t>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E25B1-D8EE-4D08-8410-71961890221D}"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C761A-3593-41CA-A2E3-04600FFABC1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E25B1-D8EE-4D08-8410-71961890221D}"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C761A-3593-41CA-A2E3-04600FFABC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88E25B1-D8EE-4D08-8410-71961890221D}" type="datetimeFigureOut">
              <a:rPr lang="en-US" smtClean="0"/>
              <a:t>1/15/15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BCC761A-3593-41CA-A2E3-04600FFABC1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file://localhost/Users/tbowlin/Desktop/high_schools_with_late_start_times_help_teens_but_bus_schedules_and_after_12.5.pdf" TargetMode="External"/><Relationship Id="rId4" Type="http://schemas.openxmlformats.org/officeDocument/2006/relationships/hyperlink" Target="file://localhost/Users/tbowlin/Desktop/are_teenagers_sleepwalking_through_high_school_770_lexile_gr_4.6.pdf"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hyperlink" Target="file://localhost/Users/tbowlin/Dropbox/KentuckyWritingProject14-15/connecting_evidence_to_claim_blank_evidence_connection_outcome.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bowlin/Dropbox/KentuckyWritingProject14-15/1%20Argumentive%20vs%20Persuasive%20-%20counterclaim%20practice%20(B&amp;W).pdf" TargetMode="External"/><Relationship Id="rId3" Type="http://schemas.openxmlformats.org/officeDocument/2006/relationships/hyperlink" Target="file://localhost/Users/tbowlin/Dropbox/KentuckyWritingProject14-15/2%20Argumentive%20vs%20Persuasive%20-%20counterclaim%20practice%20(KEY).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bowlin/Dropbox/KentuckyWritingProject14-15/Assertion,%20Evidence,%20Application%20Pattern%2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file://localhost/Users/tbowlin/Desktop/the_early_bird_gets_the_bad_grade.pdf"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file://localhost/Users/tbowlin/Dropbox/KentuckyWritingProject14-15/School%20Start%20Time/should_school_stay_early_student_essay.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n.com/2014/08/28/health/school-start-tim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1524000"/>
          </a:xfrm>
        </p:spPr>
        <p:txBody>
          <a:bodyPr/>
          <a:lstStyle/>
          <a:p>
            <a:r>
              <a:rPr lang="en-US" dirty="0" smtClean="0"/>
              <a:t>School Start Time</a:t>
            </a:r>
            <a:endParaRPr lang="en-US" dirty="0"/>
          </a:p>
        </p:txBody>
      </p:sp>
      <p:sp>
        <p:nvSpPr>
          <p:cNvPr id="3" name="Subtitle 2"/>
          <p:cNvSpPr>
            <a:spLocks noGrp="1"/>
          </p:cNvSpPr>
          <p:nvPr>
            <p:ph type="subTitle" idx="1"/>
          </p:nvPr>
        </p:nvSpPr>
        <p:spPr>
          <a:xfrm>
            <a:off x="762000" y="4724400"/>
            <a:ext cx="7543800" cy="1295400"/>
          </a:xfrm>
        </p:spPr>
        <p:txBody>
          <a:bodyPr>
            <a:normAutofit fontScale="62500" lnSpcReduction="20000"/>
          </a:bodyPr>
          <a:lstStyle/>
          <a:p>
            <a:r>
              <a:rPr lang="en-US" b="1" i="1" dirty="0">
                <a:solidFill>
                  <a:schemeClr val="tx1"/>
                </a:solidFill>
              </a:rPr>
              <a:t>Adapted from a presentation by Tom Fox, National Writing </a:t>
            </a:r>
            <a:r>
              <a:rPr lang="en-US" b="1" i="1" dirty="0" smtClean="0">
                <a:solidFill>
                  <a:schemeClr val="tx1"/>
                </a:solidFill>
              </a:rPr>
              <a:t>Project</a:t>
            </a:r>
          </a:p>
          <a:p>
            <a:r>
              <a:rPr lang="en-US" b="1" i="1" dirty="0" smtClean="0">
                <a:solidFill>
                  <a:schemeClr val="tx1"/>
                </a:solidFill>
              </a:rPr>
              <a:t>(</a:t>
            </a:r>
            <a:r>
              <a:rPr lang="en-US" b="1" i="1" dirty="0">
                <a:solidFill>
                  <a:schemeClr val="tx1"/>
                </a:solidFill>
              </a:rPr>
              <a:t>June 16, 2014)</a:t>
            </a:r>
          </a:p>
          <a:p>
            <a:r>
              <a:rPr lang="en-US" b="1" dirty="0">
                <a:solidFill>
                  <a:schemeClr val="tx1"/>
                </a:solidFill>
              </a:rPr>
              <a:t> </a:t>
            </a:r>
            <a:endParaRPr lang="en-US" dirty="0">
              <a:solidFill>
                <a:schemeClr val="tx1"/>
              </a:solidFill>
            </a:endParaRPr>
          </a:p>
          <a:p>
            <a:r>
              <a:rPr lang="en-US" sz="4000" b="1" dirty="0">
                <a:solidFill>
                  <a:schemeClr val="tx1"/>
                </a:solidFill>
              </a:rPr>
              <a:t>A Mini-Unit on Teaching Argument</a:t>
            </a:r>
            <a:endParaRPr lang="en-US" sz="4000" dirty="0">
              <a:solidFill>
                <a:schemeClr val="tx1"/>
              </a:solidFill>
            </a:endParaRPr>
          </a:p>
          <a:p>
            <a:endParaRPr lang="en-US" dirty="0"/>
          </a:p>
        </p:txBody>
      </p:sp>
      <p:sp>
        <p:nvSpPr>
          <p:cNvPr id="6" name="Diamond 5"/>
          <p:cNvSpPr/>
          <p:nvPr/>
        </p:nvSpPr>
        <p:spPr>
          <a:xfrm>
            <a:off x="8001000" y="53340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1</a:t>
            </a:r>
            <a:endParaRPr lang="en-US" dirty="0">
              <a:solidFill>
                <a:schemeClr val="bg1"/>
              </a:solidFill>
            </a:endParaRPr>
          </a:p>
        </p:txBody>
      </p:sp>
    </p:spTree>
    <p:extLst>
      <p:ext uri="{BB962C8B-B14F-4D97-AF65-F5344CB8AC3E}">
        <p14:creationId xmlns:p14="http://schemas.microsoft.com/office/powerpoint/2010/main" val="6834289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a:stretch/>
        </p:blipFill>
        <p:spPr>
          <a:xfrm>
            <a:off x="1981200" y="1981200"/>
            <a:ext cx="5358212" cy="2141537"/>
          </a:xfrm>
          <a:prstGeom prst="rect">
            <a:avLst/>
          </a:prstGeom>
          <a:noFill/>
          <a:ln>
            <a:noFill/>
          </a:ln>
        </p:spPr>
      </p:pic>
      <p:sp>
        <p:nvSpPr>
          <p:cNvPr id="203" name="Shape 203"/>
          <p:cNvSpPr/>
          <p:nvPr/>
        </p:nvSpPr>
        <p:spPr>
          <a:xfrm>
            <a:off x="301594" y="304800"/>
            <a:ext cx="8839199" cy="17543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dirty="0">
                <a:solidFill>
                  <a:schemeClr val="accent3"/>
                </a:solidFill>
                <a:latin typeface="Georgia"/>
                <a:ea typeface="Georgia"/>
                <a:cs typeface="Georgia"/>
                <a:sym typeface="Georgia"/>
              </a:rPr>
              <a:t>Share  your </a:t>
            </a:r>
            <a:r>
              <a:rPr lang="en-US" sz="5400" b="1" i="0" u="none" strike="noStrike" cap="none" baseline="0" dirty="0" smtClean="0">
                <a:solidFill>
                  <a:schemeClr val="accent3"/>
                </a:solidFill>
                <a:latin typeface="Georgia"/>
                <a:ea typeface="Georgia"/>
                <a:cs typeface="Georgia"/>
                <a:sym typeface="Georgia"/>
              </a:rPr>
              <a:t>notes</a:t>
            </a:r>
            <a:r>
              <a:rPr lang="en-US" sz="5400" b="1" i="0" u="none" strike="noStrike" cap="none" baseline="0" dirty="0">
                <a:solidFill>
                  <a:schemeClr val="accent3"/>
                </a:solidFill>
                <a:latin typeface="Georgia"/>
                <a:ea typeface="Georgia"/>
                <a:cs typeface="Georgia"/>
                <a:sym typeface="Georgia"/>
              </a:rPr>
              <a:t/>
            </a:r>
            <a:br>
              <a:rPr lang="en-US" sz="5400" b="1" i="0" u="none" strike="noStrike" cap="none" baseline="0" dirty="0">
                <a:solidFill>
                  <a:schemeClr val="accent3"/>
                </a:solidFill>
                <a:latin typeface="Georgia"/>
                <a:ea typeface="Georgia"/>
                <a:cs typeface="Georgia"/>
                <a:sym typeface="Georgia"/>
              </a:rPr>
            </a:br>
            <a:r>
              <a:rPr lang="en-US" sz="5400" b="1" i="0" u="none" strike="noStrike" cap="none" baseline="0" dirty="0">
                <a:solidFill>
                  <a:schemeClr val="accent3"/>
                </a:solidFill>
                <a:latin typeface="Georgia"/>
                <a:ea typeface="Georgia"/>
                <a:cs typeface="Georgia"/>
                <a:sym typeface="Georgia"/>
              </a:rPr>
              <a:t>with your neighbor</a:t>
            </a:r>
          </a:p>
        </p:txBody>
      </p:sp>
      <p:sp>
        <p:nvSpPr>
          <p:cNvPr id="204" name="Shape 204"/>
          <p:cNvSpPr/>
          <p:nvPr/>
        </p:nvSpPr>
        <p:spPr>
          <a:xfrm>
            <a:off x="152400" y="4419600"/>
            <a:ext cx="8839199" cy="17543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dirty="0">
                <a:solidFill>
                  <a:schemeClr val="accent3"/>
                </a:solidFill>
                <a:latin typeface="Georgia"/>
                <a:ea typeface="Georgia"/>
                <a:cs typeface="Georgia"/>
                <a:sym typeface="Georgia"/>
              </a:rPr>
              <a:t>Add any new ideas to your </a:t>
            </a:r>
            <a:r>
              <a:rPr lang="en-US" sz="5400" b="1" i="0" u="none" strike="noStrike" cap="none" baseline="0" dirty="0" smtClean="0">
                <a:solidFill>
                  <a:schemeClr val="accent3"/>
                </a:solidFill>
                <a:latin typeface="Georgia"/>
                <a:ea typeface="Georgia"/>
                <a:cs typeface="Georgia"/>
                <a:sym typeface="Georgia"/>
              </a:rPr>
              <a:t>responses</a:t>
            </a:r>
            <a:endParaRPr lang="en-US" sz="5400" b="1" i="0" u="none" strike="noStrike" cap="none" baseline="0" dirty="0">
              <a:solidFill>
                <a:schemeClr val="accent3"/>
              </a:solidFill>
              <a:latin typeface="Georgia"/>
              <a:ea typeface="Georgia"/>
              <a:cs typeface="Georgia"/>
              <a:sym typeface="Georgia"/>
            </a:endParaRPr>
          </a:p>
        </p:txBody>
      </p:sp>
      <p:sp>
        <p:nvSpPr>
          <p:cNvPr id="205" name="Shape 205"/>
          <p:cNvSpPr txBox="1"/>
          <p:nvPr/>
        </p:nvSpPr>
        <p:spPr>
          <a:xfrm>
            <a:off x="1847700" y="6383400"/>
            <a:ext cx="6357186" cy="474599"/>
          </a:xfrm>
          <a:prstGeom prst="rect">
            <a:avLst/>
          </a:prstGeom>
          <a:noFill/>
          <a:ln>
            <a:noFill/>
          </a:ln>
        </p:spPr>
        <p:txBody>
          <a:bodyPr lIns="91425" tIns="91425" rIns="91425" bIns="91425" anchor="t" anchorCtr="0">
            <a:noAutofit/>
          </a:bodyPr>
          <a:lstStyle/>
          <a:p>
            <a:pPr lvl="0" rtl="0">
              <a:spcBef>
                <a:spcPts val="0"/>
              </a:spcBef>
              <a:buNone/>
            </a:pPr>
            <a:r>
              <a:rPr lang="en-US" sz="1000" b="1" dirty="0" smtClean="0">
                <a:solidFill>
                  <a:srgbClr val="434343"/>
                </a:solidFill>
              </a:rPr>
              <a:t>Jean </a:t>
            </a:r>
            <a:r>
              <a:rPr lang="en-US" sz="1000" b="1" dirty="0" err="1" smtClean="0">
                <a:solidFill>
                  <a:srgbClr val="434343"/>
                </a:solidFill>
              </a:rPr>
              <a:t>Wolph</a:t>
            </a:r>
            <a:r>
              <a:rPr lang="en-US" sz="1000" b="1" dirty="0" smtClean="0">
                <a:solidFill>
                  <a:srgbClr val="434343"/>
                </a:solidFill>
              </a:rPr>
              <a:t>, Louisville </a:t>
            </a:r>
            <a:r>
              <a:rPr lang="en-US" sz="1000" b="1" dirty="0">
                <a:solidFill>
                  <a:srgbClr val="434343"/>
                </a:solidFill>
              </a:rPr>
              <a:t>Writing Project for NWP CRWP funded by the Department of Education</a:t>
            </a:r>
          </a:p>
        </p:txBody>
      </p:sp>
    </p:spTree>
    <p:extLst>
      <p:ext uri="{BB962C8B-B14F-4D97-AF65-F5344CB8AC3E}">
        <p14:creationId xmlns:p14="http://schemas.microsoft.com/office/powerpoint/2010/main" val="417318574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#3</a:t>
            </a:r>
            <a:endParaRPr lang="en-US" dirty="0"/>
          </a:p>
        </p:txBody>
      </p:sp>
      <p:sp>
        <p:nvSpPr>
          <p:cNvPr id="3" name="Content Placeholder 2"/>
          <p:cNvSpPr>
            <a:spLocks noGrp="1"/>
          </p:cNvSpPr>
          <p:nvPr>
            <p:ph idx="1"/>
          </p:nvPr>
        </p:nvSpPr>
        <p:spPr>
          <a:xfrm>
            <a:off x="762000" y="0"/>
            <a:ext cx="8077200" cy="5105400"/>
          </a:xfrm>
        </p:spPr>
        <p:txBody>
          <a:bodyPr>
            <a:normAutofit/>
          </a:bodyPr>
          <a:lstStyle/>
          <a:p>
            <a:endParaRPr lang="en-US" sz="2000" b="1" dirty="0" smtClean="0">
              <a:solidFill>
                <a:schemeClr val="tx1"/>
              </a:solidFill>
            </a:endParaRPr>
          </a:p>
          <a:p>
            <a:endParaRPr lang="en-US" sz="2000" b="1" dirty="0">
              <a:solidFill>
                <a:schemeClr val="tx1"/>
              </a:solidFill>
            </a:endParaRPr>
          </a:p>
          <a:p>
            <a:pPr marL="0" indent="0">
              <a:buNone/>
            </a:pPr>
            <a:r>
              <a:rPr lang="en-US" sz="2000" b="1" dirty="0" smtClean="0">
                <a:solidFill>
                  <a:schemeClr val="tx1"/>
                </a:solidFill>
              </a:rPr>
              <a:t>1.  </a:t>
            </a:r>
            <a:r>
              <a:rPr lang="en-US" sz="2000" b="1" dirty="0">
                <a:solidFill>
                  <a:schemeClr val="tx1"/>
                </a:solidFill>
              </a:rPr>
              <a:t>Read the last article from the Associated Press, </a:t>
            </a:r>
            <a:r>
              <a:rPr lang="en-US" sz="2000" b="1" dirty="0" smtClean="0">
                <a:solidFill>
                  <a:schemeClr val="tx1"/>
                </a:solidFill>
              </a:rPr>
              <a:t>		</a:t>
            </a:r>
            <a:r>
              <a:rPr lang="en-US" sz="2000" b="1" dirty="0" smtClean="0">
                <a:solidFill>
                  <a:schemeClr val="tx1"/>
                </a:solidFill>
                <a:hlinkClick r:id="rId3" action="ppaction://hlinkfile"/>
              </a:rPr>
              <a:t>“High </a:t>
            </a:r>
            <a:r>
              <a:rPr lang="en-US" sz="2000" b="1" dirty="0">
                <a:solidFill>
                  <a:schemeClr val="tx1"/>
                </a:solidFill>
                <a:hlinkClick r:id="rId3" action="ppaction://hlinkfile"/>
              </a:rPr>
              <a:t>schools with late start times help teens but...</a:t>
            </a:r>
            <a:r>
              <a:rPr lang="en-US" sz="2000" b="1" dirty="0">
                <a:solidFill>
                  <a:schemeClr val="tx1"/>
                </a:solidFill>
              </a:rPr>
              <a:t>” </a:t>
            </a:r>
            <a:r>
              <a:rPr lang="en-US" sz="2000" b="1" dirty="0" smtClean="0">
                <a:solidFill>
                  <a:schemeClr val="tx1"/>
                </a:solidFill>
              </a:rPr>
              <a:t>OR the article “</a:t>
            </a:r>
            <a:r>
              <a:rPr lang="en-US" sz="2000" b="1" dirty="0" smtClean="0">
                <a:solidFill>
                  <a:schemeClr val="tx1"/>
                </a:solidFill>
                <a:hlinkClick r:id="rId4" action="ppaction://hlinkfile"/>
              </a:rPr>
              <a:t>Are </a:t>
            </a:r>
            <a:r>
              <a:rPr lang="en-US" sz="2000" b="1" dirty="0">
                <a:solidFill>
                  <a:schemeClr val="tx1"/>
                </a:solidFill>
                <a:hlinkClick r:id="rId4" action="ppaction://hlinkfile"/>
              </a:rPr>
              <a:t>Teenagers Sleepwalking Through High School?” </a:t>
            </a:r>
            <a:endParaRPr lang="en-US" sz="2000" b="1" dirty="0" smtClean="0">
              <a:solidFill>
                <a:schemeClr val="tx1"/>
              </a:solidFill>
            </a:endParaRPr>
          </a:p>
          <a:p>
            <a:pPr marL="0" indent="0">
              <a:buNone/>
            </a:pPr>
            <a:r>
              <a:rPr lang="en-US" sz="2000" b="1" dirty="0">
                <a:solidFill>
                  <a:schemeClr val="tx1"/>
                </a:solidFill>
              </a:rPr>
              <a:t>2. </a:t>
            </a:r>
            <a:r>
              <a:rPr lang="en-US" sz="2000" b="1" u="sng" dirty="0">
                <a:solidFill>
                  <a:schemeClr val="tx1"/>
                </a:solidFill>
              </a:rPr>
              <a:t>Underline</a:t>
            </a:r>
            <a:r>
              <a:rPr lang="en-US" sz="2000" b="1" dirty="0">
                <a:solidFill>
                  <a:schemeClr val="tx1"/>
                </a:solidFill>
              </a:rPr>
              <a:t> or note in the margin the main claim of the article.</a:t>
            </a:r>
          </a:p>
          <a:p>
            <a:pPr marL="0" indent="0">
              <a:buNone/>
            </a:pPr>
            <a:r>
              <a:rPr lang="en-US" sz="2000" b="1" dirty="0">
                <a:solidFill>
                  <a:schemeClr val="tx1"/>
                </a:solidFill>
              </a:rPr>
              <a:t>3. Highlight in </a:t>
            </a:r>
            <a:r>
              <a:rPr lang="en-US" sz="2000" b="1" dirty="0">
                <a:solidFill>
                  <a:srgbClr val="0000FF"/>
                </a:solidFill>
              </a:rPr>
              <a:t>BLUE</a:t>
            </a:r>
            <a:r>
              <a:rPr lang="en-US" sz="2000" b="1" dirty="0">
                <a:solidFill>
                  <a:schemeClr val="tx1"/>
                </a:solidFill>
              </a:rPr>
              <a:t> what you consider to be the writer’s strongest </a:t>
            </a:r>
            <a:r>
              <a:rPr lang="en-US" sz="2000" b="1" dirty="0" smtClean="0">
                <a:solidFill>
                  <a:schemeClr val="tx1"/>
                </a:solidFill>
              </a:rPr>
              <a:t>	evidence</a:t>
            </a:r>
            <a:r>
              <a:rPr lang="en-US" sz="2000" b="1" dirty="0">
                <a:solidFill>
                  <a:schemeClr val="tx1"/>
                </a:solidFill>
              </a:rPr>
              <a:t>. </a:t>
            </a:r>
          </a:p>
          <a:p>
            <a:pPr marL="0" indent="0">
              <a:buNone/>
            </a:pPr>
            <a:r>
              <a:rPr lang="en-US" sz="2000" b="1" dirty="0">
                <a:solidFill>
                  <a:schemeClr val="tx1"/>
                </a:solidFill>
              </a:rPr>
              <a:t>4. Highlight in </a:t>
            </a:r>
            <a:r>
              <a:rPr lang="en-US" sz="2000" b="1" dirty="0">
                <a:solidFill>
                  <a:srgbClr val="008000"/>
                </a:solidFill>
              </a:rPr>
              <a:t>GREEN</a:t>
            </a:r>
            <a:r>
              <a:rPr lang="en-US" sz="2000" b="1" dirty="0">
                <a:solidFill>
                  <a:schemeClr val="tx1"/>
                </a:solidFill>
              </a:rPr>
              <a:t> what you anticipate will help you support your </a:t>
            </a:r>
            <a:r>
              <a:rPr lang="en-US" sz="2000" b="1" dirty="0" smtClean="0">
                <a:solidFill>
                  <a:schemeClr val="tx1"/>
                </a:solidFill>
              </a:rPr>
              <a:t>	own </a:t>
            </a:r>
            <a:r>
              <a:rPr lang="en-US" sz="2000" b="1" dirty="0">
                <a:solidFill>
                  <a:schemeClr val="tx1"/>
                </a:solidFill>
              </a:rPr>
              <a:t>argument.</a:t>
            </a:r>
          </a:p>
          <a:p>
            <a:pPr marL="0" indent="0">
              <a:buNone/>
            </a:pPr>
            <a:r>
              <a:rPr lang="en-US" sz="2000" b="1" dirty="0">
                <a:solidFill>
                  <a:schemeClr val="tx1"/>
                </a:solidFill>
              </a:rPr>
              <a:t>5. Highlight in </a:t>
            </a:r>
            <a:r>
              <a:rPr lang="en-US" sz="2000" b="1" dirty="0">
                <a:solidFill>
                  <a:srgbClr val="FF0000"/>
                </a:solidFill>
              </a:rPr>
              <a:t>RED</a:t>
            </a:r>
            <a:r>
              <a:rPr lang="en-US" sz="2000" b="1" dirty="0">
                <a:solidFill>
                  <a:schemeClr val="tx1"/>
                </a:solidFill>
              </a:rPr>
              <a:t> evidence which could contradict your own claim </a:t>
            </a:r>
            <a:r>
              <a:rPr lang="en-US" sz="2000" b="1" dirty="0" smtClean="0">
                <a:solidFill>
                  <a:schemeClr val="tx1"/>
                </a:solidFill>
              </a:rPr>
              <a:t>	(</a:t>
            </a:r>
            <a:r>
              <a:rPr lang="en-US" sz="2000" b="1" dirty="0">
                <a:solidFill>
                  <a:schemeClr val="tx1"/>
                </a:solidFill>
              </a:rPr>
              <a:t>this will be utilized later for counterclaims).</a:t>
            </a:r>
          </a:p>
          <a:p>
            <a:pPr marL="0" indent="0" algn="ctr">
              <a:buNone/>
            </a:pPr>
            <a:r>
              <a:rPr lang="en-US" sz="1600" i="1" dirty="0" smtClean="0">
                <a:solidFill>
                  <a:schemeClr val="tx1"/>
                </a:solidFill>
              </a:rPr>
              <a:t>(Consider how your initial claim may have changed during </a:t>
            </a:r>
            <a:r>
              <a:rPr lang="en-US" sz="1600" i="1" dirty="0">
                <a:solidFill>
                  <a:schemeClr val="tx1"/>
                </a:solidFill>
              </a:rPr>
              <a:t>the process of </a:t>
            </a:r>
            <a:r>
              <a:rPr lang="en-US" sz="1600" i="1" dirty="0" smtClean="0">
                <a:solidFill>
                  <a:schemeClr val="tx1"/>
                </a:solidFill>
              </a:rPr>
              <a:t>this research</a:t>
            </a:r>
            <a:r>
              <a:rPr lang="en-US" sz="1600" i="1" dirty="0">
                <a:solidFill>
                  <a:schemeClr val="tx1"/>
                </a:solidFill>
              </a:rPr>
              <a:t>…)</a:t>
            </a:r>
          </a:p>
          <a:p>
            <a:pPr marL="0" indent="0">
              <a:buNone/>
            </a:pPr>
            <a:r>
              <a:rPr lang="en-US" sz="2000" b="1" dirty="0" smtClean="0">
                <a:solidFill>
                  <a:schemeClr val="tx1"/>
                </a:solidFill>
              </a:rPr>
              <a:t> </a:t>
            </a:r>
          </a:p>
          <a:p>
            <a:pPr marL="0" indent="0">
              <a:buNone/>
            </a:pPr>
            <a:endParaRPr lang="en-US" dirty="0"/>
          </a:p>
          <a:p>
            <a:endParaRPr lang="en-US" dirty="0"/>
          </a:p>
        </p:txBody>
      </p:sp>
      <p:sp>
        <p:nvSpPr>
          <p:cNvPr id="4" name="Diamond 3"/>
          <p:cNvSpPr/>
          <p:nvPr/>
        </p:nvSpPr>
        <p:spPr>
          <a:xfrm>
            <a:off x="8001000" y="51816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5</a:t>
            </a:r>
            <a:endParaRPr lang="en-US" dirty="0">
              <a:solidFill>
                <a:schemeClr val="bg1"/>
              </a:solidFill>
            </a:endParaRPr>
          </a:p>
        </p:txBody>
      </p:sp>
    </p:spTree>
    <p:extLst>
      <p:ext uri="{BB962C8B-B14F-4D97-AF65-F5344CB8AC3E}">
        <p14:creationId xmlns:p14="http://schemas.microsoft.com/office/powerpoint/2010/main" val="15819549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 to Evidence</a:t>
            </a:r>
            <a:endParaRPr lang="en-US" dirty="0"/>
          </a:p>
        </p:txBody>
      </p:sp>
      <p:sp>
        <p:nvSpPr>
          <p:cNvPr id="3" name="Content Placeholder 2"/>
          <p:cNvSpPr>
            <a:spLocks noGrp="1"/>
          </p:cNvSpPr>
          <p:nvPr>
            <p:ph idx="1"/>
          </p:nvPr>
        </p:nvSpPr>
        <p:spPr>
          <a:xfrm>
            <a:off x="762000" y="0"/>
            <a:ext cx="8077200" cy="5105400"/>
          </a:xfrm>
        </p:spPr>
        <p:txBody>
          <a:bodyPr>
            <a:normAutofit/>
          </a:bodyPr>
          <a:lstStyle/>
          <a:p>
            <a:pPr marL="0" indent="0">
              <a:buNone/>
            </a:pPr>
            <a:r>
              <a:rPr lang="en-US" sz="2000" b="1" dirty="0" smtClean="0">
                <a:solidFill>
                  <a:schemeClr val="tx1"/>
                </a:solidFill>
              </a:rPr>
              <a:t>6. In Notability, draw </a:t>
            </a:r>
            <a:r>
              <a:rPr lang="en-US" sz="2000" b="1" dirty="0">
                <a:solidFill>
                  <a:schemeClr val="tx1"/>
                </a:solidFill>
              </a:rPr>
              <a:t>a simple graphic that represents the relationship </a:t>
            </a:r>
            <a:r>
              <a:rPr lang="en-US" sz="2000" b="1" dirty="0" smtClean="0">
                <a:solidFill>
                  <a:schemeClr val="tx1"/>
                </a:solidFill>
              </a:rPr>
              <a:t>	among </a:t>
            </a:r>
            <a:r>
              <a:rPr lang="en-US" sz="2000" b="1" dirty="0">
                <a:solidFill>
                  <a:schemeClr val="tx1"/>
                </a:solidFill>
              </a:rPr>
              <a:t>these three </a:t>
            </a:r>
            <a:r>
              <a:rPr lang="en-US" sz="2000" b="1" dirty="0" smtClean="0">
                <a:solidFill>
                  <a:schemeClr val="tx1"/>
                </a:solidFill>
              </a:rPr>
              <a:t>articles and the video. Compare and contrast 	their claims and evidence, while also considering how they may 	enhance your own original claim.</a:t>
            </a:r>
          </a:p>
          <a:p>
            <a:pPr marL="0" indent="0">
              <a:buNone/>
            </a:pPr>
            <a:r>
              <a:rPr lang="en-US" sz="2000" b="1" dirty="0">
                <a:solidFill>
                  <a:schemeClr val="tx1"/>
                </a:solidFill>
              </a:rPr>
              <a:t>7</a:t>
            </a:r>
            <a:r>
              <a:rPr lang="en-US" sz="2000" b="1" dirty="0" smtClean="0">
                <a:solidFill>
                  <a:schemeClr val="tx1"/>
                </a:solidFill>
              </a:rPr>
              <a:t>. </a:t>
            </a:r>
            <a:r>
              <a:rPr lang="en-US" sz="2000" b="1" dirty="0">
                <a:solidFill>
                  <a:schemeClr val="tx1"/>
                </a:solidFill>
              </a:rPr>
              <a:t>Write a short explanation of your graphic</a:t>
            </a:r>
            <a:r>
              <a:rPr lang="en-US" sz="2000" b="1" dirty="0" smtClean="0">
                <a:solidFill>
                  <a:schemeClr val="tx1"/>
                </a:solidFill>
              </a:rPr>
              <a:t>.</a:t>
            </a:r>
            <a:endParaRPr lang="en-US" sz="2000" b="1" dirty="0">
              <a:solidFill>
                <a:schemeClr val="tx1"/>
              </a:solidFill>
            </a:endParaRPr>
          </a:p>
          <a:p>
            <a:endParaRPr lang="en-US" sz="2000" b="1" dirty="0" smtClean="0">
              <a:solidFill>
                <a:schemeClr val="tx1"/>
              </a:solidFill>
            </a:endParaRPr>
          </a:p>
          <a:p>
            <a:endParaRPr lang="en-US" sz="2000" b="1" dirty="0">
              <a:solidFill>
                <a:schemeClr val="tx1"/>
              </a:solidFill>
            </a:endParaRPr>
          </a:p>
          <a:p>
            <a:endParaRPr lang="en-US" sz="2000" b="1" dirty="0" smtClean="0">
              <a:solidFill>
                <a:schemeClr val="tx1"/>
              </a:solidFill>
            </a:endParaRPr>
          </a:p>
          <a:p>
            <a:pPr marL="0" indent="0">
              <a:buNone/>
            </a:pPr>
            <a:r>
              <a:rPr lang="en-US" sz="2000" b="1" dirty="0">
                <a:solidFill>
                  <a:schemeClr val="tx1"/>
                </a:solidFill>
              </a:rPr>
              <a:t>					</a:t>
            </a:r>
          </a:p>
          <a:p>
            <a:endParaRPr lang="en-US" dirty="0"/>
          </a:p>
          <a:p>
            <a:endParaRPr lang="en-US" dirty="0"/>
          </a:p>
        </p:txBody>
      </p:sp>
      <p:sp>
        <p:nvSpPr>
          <p:cNvPr id="4" name="Rounded Rectangle 3"/>
          <p:cNvSpPr/>
          <p:nvPr/>
        </p:nvSpPr>
        <p:spPr>
          <a:xfrm>
            <a:off x="3733800" y="2514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Teens, Sleep, and School Start Time</a:t>
            </a:r>
            <a:endParaRPr lang="en-US" dirty="0">
              <a:solidFill>
                <a:schemeClr val="bg1"/>
              </a:solidFill>
            </a:endParaRPr>
          </a:p>
        </p:txBody>
      </p:sp>
      <p:cxnSp>
        <p:nvCxnSpPr>
          <p:cNvPr id="6" name="Straight Connector 5"/>
          <p:cNvCxnSpPr/>
          <p:nvPr/>
        </p:nvCxnSpPr>
        <p:spPr>
          <a:xfrm flipH="1">
            <a:off x="3048000" y="33528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62400" y="35052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3276600"/>
            <a:ext cx="7620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166" y="3124200"/>
            <a:ext cx="1920433"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Article 3 says</a:t>
            </a:r>
          </a:p>
          <a:p>
            <a:pPr algn="ctr"/>
            <a:endParaRPr lang="en-US" dirty="0"/>
          </a:p>
        </p:txBody>
      </p:sp>
      <p:sp>
        <p:nvSpPr>
          <p:cNvPr id="17" name="Oval 16"/>
          <p:cNvSpPr/>
          <p:nvPr/>
        </p:nvSpPr>
        <p:spPr>
          <a:xfrm>
            <a:off x="2743200" y="4114800"/>
            <a:ext cx="1752600" cy="723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Article 2 says</a:t>
            </a:r>
          </a:p>
          <a:p>
            <a:pPr algn="ctr"/>
            <a:endParaRPr lang="en-US" dirty="0"/>
          </a:p>
        </p:txBody>
      </p:sp>
      <p:sp>
        <p:nvSpPr>
          <p:cNvPr id="18" name="Oval 17"/>
          <p:cNvSpPr/>
          <p:nvPr/>
        </p:nvSpPr>
        <p:spPr>
          <a:xfrm>
            <a:off x="1066800" y="3124200"/>
            <a:ext cx="1981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Article 1 says</a:t>
            </a:r>
            <a:endParaRPr lang="en-US" b="1" dirty="0">
              <a:solidFill>
                <a:schemeClr val="bg1"/>
              </a:solidFill>
            </a:endParaRPr>
          </a:p>
        </p:txBody>
      </p:sp>
      <p:sp>
        <p:nvSpPr>
          <p:cNvPr id="11" name="Oval 10"/>
          <p:cNvSpPr/>
          <p:nvPr/>
        </p:nvSpPr>
        <p:spPr>
          <a:xfrm>
            <a:off x="4876800" y="4114800"/>
            <a:ext cx="1752600" cy="723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video says</a:t>
            </a:r>
          </a:p>
          <a:p>
            <a:pPr algn="ctr"/>
            <a:endParaRPr lang="en-US" dirty="0"/>
          </a:p>
        </p:txBody>
      </p:sp>
      <p:cxnSp>
        <p:nvCxnSpPr>
          <p:cNvPr id="15" name="Straight Connector 14"/>
          <p:cNvCxnSpPr/>
          <p:nvPr/>
        </p:nvCxnSpPr>
        <p:spPr>
          <a:xfrm flipH="1" flipV="1">
            <a:off x="5181600" y="3505200"/>
            <a:ext cx="457200" cy="609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65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Writing</a:t>
            </a:r>
            <a:endParaRPr lang="en-US" dirty="0"/>
          </a:p>
        </p:txBody>
      </p:sp>
      <p:sp>
        <p:nvSpPr>
          <p:cNvPr id="3" name="Content Placeholder 2"/>
          <p:cNvSpPr>
            <a:spLocks noGrp="1"/>
          </p:cNvSpPr>
          <p:nvPr>
            <p:ph idx="1"/>
          </p:nvPr>
        </p:nvSpPr>
        <p:spPr>
          <a:xfrm>
            <a:off x="762000" y="685800"/>
            <a:ext cx="7924800" cy="3886200"/>
          </a:xfrm>
        </p:spPr>
        <p:txBody>
          <a:bodyPr>
            <a:normAutofit lnSpcReduction="10000"/>
          </a:bodyPr>
          <a:lstStyle/>
          <a:p>
            <a:pPr marL="457200" indent="-457200">
              <a:buAutoNum type="arabicPeriod"/>
            </a:pPr>
            <a:r>
              <a:rPr lang="en-US" dirty="0" smtClean="0">
                <a:solidFill>
                  <a:schemeClr val="tx1"/>
                </a:solidFill>
              </a:rPr>
              <a:t>Review the </a:t>
            </a:r>
            <a:r>
              <a:rPr lang="en-US" dirty="0">
                <a:solidFill>
                  <a:schemeClr val="tx1"/>
                </a:solidFill>
              </a:rPr>
              <a:t>graphic and explanation that you </a:t>
            </a:r>
            <a:r>
              <a:rPr lang="en-US" dirty="0" smtClean="0">
                <a:solidFill>
                  <a:schemeClr val="tx1"/>
                </a:solidFill>
              </a:rPr>
              <a:t>composed. On </a:t>
            </a:r>
            <a:r>
              <a:rPr lang="en-US" dirty="0">
                <a:solidFill>
                  <a:schemeClr val="tx1"/>
                </a:solidFill>
              </a:rPr>
              <a:t>the graphic, mark your own position in the conversation</a:t>
            </a:r>
            <a:r>
              <a:rPr lang="en-US" dirty="0" smtClean="0">
                <a:solidFill>
                  <a:schemeClr val="tx1"/>
                </a:solidFill>
              </a:rPr>
              <a:t>.</a:t>
            </a:r>
          </a:p>
          <a:p>
            <a:pPr marL="457200" indent="-457200">
              <a:buAutoNum type="arabicPeriod"/>
            </a:pPr>
            <a:endParaRPr lang="en-US" dirty="0">
              <a:solidFill>
                <a:schemeClr val="tx1"/>
              </a:solidFill>
            </a:endParaRPr>
          </a:p>
          <a:p>
            <a:pPr marL="457200" indent="-457200">
              <a:buFont typeface="+mj-lt"/>
              <a:buAutoNum type="arabicPeriod"/>
            </a:pPr>
            <a:r>
              <a:rPr lang="en-US" dirty="0" smtClean="0">
                <a:solidFill>
                  <a:schemeClr val="tx1"/>
                </a:solidFill>
              </a:rPr>
              <a:t>Write </a:t>
            </a:r>
            <a:r>
              <a:rPr lang="en-US" dirty="0">
                <a:solidFill>
                  <a:schemeClr val="tx1"/>
                </a:solidFill>
              </a:rPr>
              <a:t>a short argument that makes a claim and cites </a:t>
            </a:r>
            <a:r>
              <a:rPr lang="en-US" dirty="0" smtClean="0">
                <a:solidFill>
                  <a:schemeClr val="tx1"/>
                </a:solidFill>
              </a:rPr>
              <a:t>evidence </a:t>
            </a:r>
            <a:r>
              <a:rPr lang="en-US" dirty="0">
                <a:solidFill>
                  <a:schemeClr val="tx1"/>
                </a:solidFill>
              </a:rPr>
              <a:t>from the three </a:t>
            </a:r>
            <a:r>
              <a:rPr lang="en-US" dirty="0" smtClean="0">
                <a:solidFill>
                  <a:schemeClr val="tx1"/>
                </a:solidFill>
              </a:rPr>
              <a:t>readings and video </a:t>
            </a:r>
            <a:r>
              <a:rPr lang="en-US" dirty="0">
                <a:solidFill>
                  <a:schemeClr val="tx1"/>
                </a:solidFill>
              </a:rPr>
              <a:t>to support your </a:t>
            </a:r>
            <a:r>
              <a:rPr lang="en-US" dirty="0" smtClean="0">
                <a:solidFill>
                  <a:schemeClr val="tx1"/>
                </a:solidFill>
              </a:rPr>
              <a:t>argument.</a:t>
            </a:r>
          </a:p>
          <a:p>
            <a:pPr marL="0" indent="0">
              <a:buNone/>
            </a:pPr>
            <a:endParaRPr lang="en-US" dirty="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NOTE</a:t>
            </a:r>
            <a:r>
              <a:rPr lang="en-US" dirty="0">
                <a:solidFill>
                  <a:schemeClr val="tx1"/>
                </a:solidFill>
              </a:rPr>
              <a:t>: We will revisit your argument later to analyze your use of textual evidence.</a:t>
            </a:r>
          </a:p>
          <a:p>
            <a:endParaRPr lang="en-US" dirty="0"/>
          </a:p>
        </p:txBody>
      </p:sp>
    </p:spTree>
    <p:extLst>
      <p:ext uri="{BB962C8B-B14F-4D97-AF65-F5344CB8AC3E}">
        <p14:creationId xmlns:p14="http://schemas.microsoft.com/office/powerpoint/2010/main" val="28214074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CS.tiff"/>
          <p:cNvPicPr>
            <a:picLocks noGrp="1" noChangeAspect="1"/>
          </p:cNvPicPr>
          <p:nvPr>
            <p:ph idx="1"/>
          </p:nvPr>
        </p:nvPicPr>
        <p:blipFill>
          <a:blip r:embed="rId2">
            <a:extLst>
              <a:ext uri="{28A0092B-C50C-407E-A947-70E740481C1C}">
                <a14:useLocalDpi xmlns:a14="http://schemas.microsoft.com/office/drawing/2010/main" val="0"/>
              </a:ext>
            </a:extLst>
          </a:blip>
          <a:srcRect l="-47731" r="-47731"/>
          <a:stretch>
            <a:fillRect/>
          </a:stretch>
        </p:blipFill>
        <p:spPr>
          <a:xfrm>
            <a:off x="-1066800" y="1"/>
            <a:ext cx="10668000" cy="6857999"/>
          </a:xfrm>
        </p:spPr>
      </p:pic>
      <p:sp>
        <p:nvSpPr>
          <p:cNvPr id="6" name="TextBox 5"/>
          <p:cNvSpPr txBox="1"/>
          <p:nvPr/>
        </p:nvSpPr>
        <p:spPr>
          <a:xfrm>
            <a:off x="7391400" y="1143000"/>
            <a:ext cx="1371600" cy="3785652"/>
          </a:xfrm>
          <a:prstGeom prst="rect">
            <a:avLst/>
          </a:prstGeom>
          <a:noFill/>
        </p:spPr>
        <p:txBody>
          <a:bodyPr wrap="square" rtlCol="0">
            <a:spAutoFit/>
          </a:bodyPr>
          <a:lstStyle/>
          <a:p>
            <a:r>
              <a:rPr lang="en-US" sz="2000" dirty="0" smtClean="0">
                <a:solidFill>
                  <a:srgbClr val="0000FF"/>
                </a:solidFill>
              </a:rPr>
              <a:t>Click HERE for link to PDF file of this document.</a:t>
            </a:r>
          </a:p>
          <a:p>
            <a:endParaRPr lang="en-US" sz="2000" dirty="0">
              <a:solidFill>
                <a:srgbClr val="0000FF"/>
              </a:solidFill>
            </a:endParaRPr>
          </a:p>
          <a:p>
            <a:r>
              <a:rPr lang="en-US" sz="2000" dirty="0" smtClean="0">
                <a:solidFill>
                  <a:srgbClr val="0000FF"/>
                </a:solidFill>
              </a:rPr>
              <a:t>Insert this document into your Notability files to review.</a:t>
            </a:r>
            <a:endParaRPr lang="en-US" sz="2000" dirty="0">
              <a:solidFill>
                <a:srgbClr val="0000FF"/>
              </a:solidFill>
            </a:endParaRPr>
          </a:p>
        </p:txBody>
      </p:sp>
      <p:sp>
        <p:nvSpPr>
          <p:cNvPr id="5" name="Diamond 4"/>
          <p:cNvSpPr/>
          <p:nvPr/>
        </p:nvSpPr>
        <p:spPr>
          <a:xfrm>
            <a:off x="7994186" y="52578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6</a:t>
            </a:r>
            <a:endParaRPr lang="en-US" dirty="0">
              <a:solidFill>
                <a:schemeClr val="bg1"/>
              </a:solidFill>
            </a:endParaRPr>
          </a:p>
        </p:txBody>
      </p:sp>
    </p:spTree>
    <p:extLst>
      <p:ext uri="{BB962C8B-B14F-4D97-AF65-F5344CB8AC3E}">
        <p14:creationId xmlns:p14="http://schemas.microsoft.com/office/powerpoint/2010/main" val="3203204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Highway</a:t>
            </a:r>
            <a:endParaRPr lang="en-US" dirty="0"/>
          </a:p>
        </p:txBody>
      </p:sp>
      <p:sp>
        <p:nvSpPr>
          <p:cNvPr id="3" name="Content Placeholder 2"/>
          <p:cNvSpPr>
            <a:spLocks noGrp="1"/>
          </p:cNvSpPr>
          <p:nvPr>
            <p:ph idx="1"/>
          </p:nvPr>
        </p:nvSpPr>
        <p:spPr/>
        <p:txBody>
          <a:bodyPr/>
          <a:lstStyle/>
          <a:p>
            <a:pPr marL="0" indent="0">
              <a:buNone/>
            </a:pPr>
            <a:r>
              <a:rPr lang="en-US" dirty="0" smtClean="0"/>
              <a:t>	Take notes on this metaphorical presentation to remind you of ways to utilize sources while composing argumentative writing…</a:t>
            </a:r>
            <a:endParaRPr lang="en-US" dirty="0"/>
          </a:p>
        </p:txBody>
      </p:sp>
    </p:spTree>
    <p:extLst>
      <p:ext uri="{BB962C8B-B14F-4D97-AF65-F5344CB8AC3E}">
        <p14:creationId xmlns:p14="http://schemas.microsoft.com/office/powerpoint/2010/main" val="368868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28650" y="365125"/>
            <a:ext cx="7886698" cy="77787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Georgia"/>
              <a:buNone/>
            </a:pPr>
            <a:r>
              <a:rPr lang="en-US" sz="4400" dirty="0" smtClean="0">
                <a:solidFill>
                  <a:srgbClr val="7B9899"/>
                </a:solidFill>
                <a:latin typeface="Georgia"/>
                <a:ea typeface="Georgia"/>
                <a:cs typeface="Georgia"/>
                <a:sym typeface="Georgia"/>
              </a:rPr>
              <a:t>Ways to Use Sources </a:t>
            </a:r>
            <a:endParaRPr lang="en-US" sz="4400" b="0" i="0" u="none" strike="noStrike" cap="none" baseline="0" dirty="0">
              <a:solidFill>
                <a:srgbClr val="7B9899"/>
              </a:solidFill>
              <a:latin typeface="Georgia"/>
              <a:ea typeface="Georgia"/>
              <a:cs typeface="Georgia"/>
              <a:sym typeface="Georgia"/>
            </a:endParaRPr>
          </a:p>
        </p:txBody>
      </p:sp>
      <p:sp>
        <p:nvSpPr>
          <p:cNvPr id="337" name="Shape 337"/>
          <p:cNvSpPr txBox="1">
            <a:spLocks noGrp="1"/>
          </p:cNvSpPr>
          <p:nvPr>
            <p:ph type="body" idx="1"/>
          </p:nvPr>
        </p:nvSpPr>
        <p:spPr>
          <a:xfrm>
            <a:off x="3886200" y="1219200"/>
            <a:ext cx="5029200" cy="47243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1" i="0" u="none" strike="noStrike" cap="none" baseline="0" dirty="0">
                <a:solidFill>
                  <a:schemeClr val="dk1"/>
                </a:solidFill>
                <a:latin typeface="Calibri"/>
                <a:ea typeface="Calibri"/>
                <a:cs typeface="Calibri"/>
                <a:sym typeface="Calibri"/>
              </a:rPr>
              <a:t>Illustrating</a:t>
            </a:r>
            <a:r>
              <a:rPr lang="en-US" sz="2800" b="0" i="0" u="none" strike="noStrike" cap="none" baseline="0" dirty="0">
                <a:solidFill>
                  <a:schemeClr val="dk1"/>
                </a:solidFill>
                <a:latin typeface="Calibri"/>
                <a:ea typeface="Calibri"/>
                <a:cs typeface="Calibri"/>
                <a:sym typeface="Calibri"/>
              </a:rPr>
              <a:t> – When writers use specific examples </a:t>
            </a:r>
            <a:r>
              <a:rPr lang="en-US" sz="2800" b="0" i="0" u="none" strike="noStrike" cap="none" baseline="0" dirty="0" smtClean="0">
                <a:solidFill>
                  <a:schemeClr val="dk1"/>
                </a:solidFill>
                <a:latin typeface="Calibri"/>
                <a:ea typeface="Calibri"/>
                <a:cs typeface="Calibri"/>
                <a:sym typeface="Calibri"/>
              </a:rPr>
              <a:t>or facts from a </a:t>
            </a:r>
            <a:r>
              <a:rPr lang="en-US" sz="2800" b="0" i="0" u="none" strike="noStrike" cap="none" baseline="0" dirty="0">
                <a:solidFill>
                  <a:schemeClr val="dk1"/>
                </a:solidFill>
                <a:latin typeface="Calibri"/>
                <a:ea typeface="Calibri"/>
                <a:cs typeface="Calibri"/>
                <a:sym typeface="Calibri"/>
              </a:rPr>
              <a:t>text to support what they want to say. </a:t>
            </a:r>
          </a:p>
          <a:p>
            <a:pPr marL="0" marR="0" lvl="0" indent="0" algn="l" rtl="0">
              <a:lnSpc>
                <a:spcPct val="90000"/>
              </a:lnSpc>
              <a:spcBef>
                <a:spcPts val="0"/>
              </a:spcBef>
              <a:buClr>
                <a:schemeClr val="dk1"/>
              </a:buClr>
              <a:buFont typeface="Georgia"/>
              <a:buNone/>
            </a:pPr>
            <a:endParaRPr sz="28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Examples:</a:t>
            </a:r>
          </a:p>
          <a:p>
            <a:pPr marL="274320" marR="0" lvl="0" indent="-274320" algn="l" rtl="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argues that ______.”</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a:t>
            </a:r>
            <a:r>
              <a:rPr lang="en-US" sz="2000" b="0" i="1" u="none" strike="noStrike" cap="none" dirty="0" smtClean="0">
                <a:solidFill>
                  <a:schemeClr val="dk1"/>
                </a:solidFill>
                <a:latin typeface="Calibri"/>
                <a:ea typeface="Calibri"/>
                <a:cs typeface="Calibri"/>
                <a:sym typeface="Calibri"/>
              </a:rPr>
              <a:t> </a:t>
            </a:r>
            <a:r>
              <a:rPr lang="en-US" sz="2000" i="1" dirty="0">
                <a:solidFill>
                  <a:schemeClr val="dk1"/>
                </a:solidFill>
                <a:latin typeface="Calibri"/>
                <a:ea typeface="Calibri"/>
                <a:cs typeface="Calibri"/>
                <a:sym typeface="Calibri"/>
              </a:rPr>
              <a:t>claims </a:t>
            </a:r>
            <a:r>
              <a:rPr lang="en-US" sz="2000" i="1" dirty="0" smtClean="0">
                <a:solidFill>
                  <a:schemeClr val="dk1"/>
                </a:solidFill>
                <a:latin typeface="Calibri"/>
                <a:ea typeface="Calibri"/>
                <a:cs typeface="Calibri"/>
                <a:sym typeface="Calibri"/>
              </a:rPr>
              <a:t>that ______” </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a:t>
            </a:r>
            <a:r>
              <a:rPr lang="en-US" sz="2000" i="1" dirty="0">
                <a:solidFill>
                  <a:schemeClr val="dk1"/>
                </a:solidFill>
                <a:latin typeface="Calibri"/>
                <a:ea typeface="Calibri"/>
                <a:cs typeface="Calibri"/>
                <a:sym typeface="Calibri"/>
              </a:rPr>
              <a:t>acknowledges that ______”</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a:t>
            </a:r>
            <a:r>
              <a:rPr lang="en-US" sz="2000" i="1" dirty="0">
                <a:solidFill>
                  <a:schemeClr val="dk1"/>
                </a:solidFill>
                <a:latin typeface="Calibri"/>
                <a:ea typeface="Calibri"/>
                <a:cs typeface="Calibri"/>
                <a:sym typeface="Calibri"/>
              </a:rPr>
              <a:t>emphasizes that ______” </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tells </a:t>
            </a:r>
            <a:r>
              <a:rPr lang="en-US" sz="2000" b="0" i="1" u="none" strike="noStrike" cap="none" baseline="0" dirty="0">
                <a:solidFill>
                  <a:schemeClr val="dk1"/>
                </a:solidFill>
                <a:latin typeface="Calibri"/>
                <a:ea typeface="Calibri"/>
                <a:cs typeface="Calibri"/>
                <a:sym typeface="Calibri"/>
              </a:rPr>
              <a:t>the story of </a:t>
            </a:r>
            <a:r>
              <a:rPr lang="en-US" sz="2000" i="1" dirty="0">
                <a:solidFill>
                  <a:schemeClr val="dk1"/>
                </a:solidFill>
                <a:latin typeface="Calibri"/>
                <a:ea typeface="Calibri"/>
                <a:cs typeface="Calibri"/>
                <a:sym typeface="Calibri"/>
              </a:rPr>
              <a:t>______ “</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a:t>
            </a:r>
            <a:r>
              <a:rPr lang="en-US" sz="2000" i="1" dirty="0">
                <a:solidFill>
                  <a:schemeClr val="dk1"/>
                </a:solidFill>
                <a:latin typeface="Calibri"/>
                <a:ea typeface="Calibri"/>
                <a:cs typeface="Calibri"/>
                <a:sym typeface="Calibri"/>
              </a:rPr>
              <a:t>reports that ______” </a:t>
            </a:r>
            <a:endParaRPr lang="en-US" sz="2000" b="0" i="1" u="none" strike="noStrike" cap="none" baseline="0" dirty="0">
              <a:solidFill>
                <a:schemeClr val="dk1"/>
              </a:solidFill>
              <a:latin typeface="Calibri"/>
              <a:ea typeface="Calibri"/>
              <a:cs typeface="Calibri"/>
              <a:sym typeface="Calibri"/>
            </a:endParaRPr>
          </a:p>
          <a:p>
            <a:pPr lvl="0" indent="-274320">
              <a:lnSpc>
                <a:spcPct val="75000"/>
              </a:lnSpc>
              <a:spcBef>
                <a:spcPts val="1000"/>
              </a:spcBef>
              <a:buClr>
                <a:schemeClr val="dk1"/>
              </a:buClr>
              <a:buSzPct val="25000"/>
              <a:buFont typeface="Calibri"/>
              <a:buChar char="●"/>
            </a:pPr>
            <a:r>
              <a:rPr lang="en-US" sz="2000" b="0" i="1" u="none" strike="noStrike" cap="none" baseline="0" dirty="0" smtClean="0">
                <a:solidFill>
                  <a:schemeClr val="dk1"/>
                </a:solidFill>
                <a:latin typeface="Calibri"/>
                <a:ea typeface="Calibri"/>
                <a:cs typeface="Calibri"/>
                <a:sym typeface="Calibri"/>
              </a:rPr>
              <a:t>“_____ </a:t>
            </a:r>
            <a:r>
              <a:rPr lang="en-US" sz="2000" i="1" dirty="0">
                <a:solidFill>
                  <a:schemeClr val="dk1"/>
                </a:solidFill>
                <a:latin typeface="Calibri"/>
                <a:ea typeface="Calibri"/>
                <a:cs typeface="Calibri"/>
                <a:sym typeface="Calibri"/>
              </a:rPr>
              <a:t>believes that ______”</a:t>
            </a:r>
            <a:endParaRPr lang="en-US" sz="2000" b="0" i="1"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Font typeface="Georgia"/>
              <a:buNone/>
            </a:pPr>
            <a:endParaRPr sz="2000" b="0" i="1" u="none" strike="noStrike" cap="none" baseline="0" dirty="0">
              <a:solidFill>
                <a:schemeClr val="dk1"/>
              </a:solidFill>
              <a:latin typeface="Calibri"/>
              <a:ea typeface="Calibri"/>
              <a:cs typeface="Calibri"/>
              <a:sym typeface="Calibri"/>
            </a:endParaRPr>
          </a:p>
        </p:txBody>
      </p:sp>
      <p:sp>
        <p:nvSpPr>
          <p:cNvPr id="338" name="Shape 338"/>
          <p:cNvSpPr txBox="1">
            <a:spLocks noGrp="1"/>
          </p:cNvSpPr>
          <p:nvPr>
            <p:ph type="ftr" idx="11"/>
          </p:nvPr>
        </p:nvSpPr>
        <p:spPr>
          <a:xfrm>
            <a:off x="3028950" y="6356351"/>
            <a:ext cx="3086099" cy="365125"/>
          </a:xfrm>
          <a:prstGeom prst="rect">
            <a:avLst/>
          </a:prstGeom>
          <a:noFill/>
          <a:ln>
            <a:noFill/>
          </a:ln>
        </p:spPr>
        <p:txBody>
          <a:bodyPr lIns="91425" tIns="45700" rIns="91425" bIns="45700" anchor="ctr" anchorCtr="0">
            <a:noAutofit/>
          </a:bodyPr>
          <a:lstStyle/>
          <a:p>
            <a:pPr marL="0" marR="0" lvl="0" indent="0" algn="ctr" rtl="0">
              <a:spcBef>
                <a:spcPts val="0"/>
              </a:spcBef>
              <a:buClr>
                <a:srgbClr val="888888"/>
              </a:buClr>
              <a:buSzPct val="25000"/>
              <a:buFont typeface="Calibri"/>
              <a:buNone/>
            </a:pPr>
            <a:r>
              <a:rPr lang="en-US" sz="1200" b="0" i="0" u="none" strike="noStrike" cap="none" baseline="0" dirty="0" err="1">
                <a:solidFill>
                  <a:srgbClr val="888888"/>
                </a:solidFill>
                <a:latin typeface="Calibri"/>
                <a:ea typeface="Calibri"/>
                <a:cs typeface="Calibri"/>
                <a:sym typeface="Calibri"/>
              </a:rPr>
              <a:t>Leeanne</a:t>
            </a:r>
            <a:r>
              <a:rPr lang="en-US" sz="1200" b="0" i="0" u="none" strike="noStrike" cap="none" baseline="0" dirty="0">
                <a:solidFill>
                  <a:srgbClr val="888888"/>
                </a:solidFill>
                <a:latin typeface="Calibri"/>
                <a:ea typeface="Calibri"/>
                <a:cs typeface="Calibri"/>
                <a:sym typeface="Calibri"/>
              </a:rPr>
              <a:t> </a:t>
            </a:r>
            <a:r>
              <a:rPr lang="en-US" sz="1200" b="0" i="0" u="none" strike="noStrike" cap="none" baseline="0" dirty="0" err="1">
                <a:solidFill>
                  <a:srgbClr val="888888"/>
                </a:solidFill>
                <a:latin typeface="Calibri"/>
                <a:ea typeface="Calibri"/>
                <a:cs typeface="Calibri"/>
                <a:sym typeface="Calibri"/>
              </a:rPr>
              <a:t>Bordelon</a:t>
            </a:r>
            <a:r>
              <a:rPr lang="en-US" sz="1200" b="0" i="0" u="none" strike="noStrike" cap="none" baseline="0" dirty="0">
                <a:solidFill>
                  <a:srgbClr val="888888"/>
                </a:solidFill>
                <a:latin typeface="Calibri"/>
                <a:ea typeface="Calibri"/>
                <a:cs typeface="Calibri"/>
                <a:sym typeface="Calibri"/>
              </a:rPr>
              <a:t>, NSU Writing Project, 2014</a:t>
            </a:r>
          </a:p>
        </p:txBody>
      </p:sp>
      <p:pic>
        <p:nvPicPr>
          <p:cNvPr id="339" name="Shape 339"/>
          <p:cNvPicPr preferRelativeResize="0"/>
          <p:nvPr/>
        </p:nvPicPr>
        <p:blipFill rotWithShape="1">
          <a:blip r:embed="rId3">
            <a:alphaModFix/>
          </a:blip>
          <a:srcRect/>
          <a:stretch/>
        </p:blipFill>
        <p:spPr>
          <a:xfrm>
            <a:off x="381000" y="1524000"/>
            <a:ext cx="3124199" cy="2362200"/>
          </a:xfrm>
          <a:prstGeom prst="rect">
            <a:avLst/>
          </a:prstGeom>
          <a:noFill/>
          <a:ln w="127000" cap="sq">
            <a:solidFill>
              <a:srgbClr val="000000"/>
            </a:solidFill>
            <a:prstDash val="solid"/>
            <a:miter/>
            <a:headEnd type="none" w="med" len="med"/>
            <a:tailEnd type="none" w="med" len="med"/>
          </a:ln>
        </p:spPr>
      </p:pic>
      <p:sp>
        <p:nvSpPr>
          <p:cNvPr id="340" name="Shape 340"/>
          <p:cNvSpPr txBox="1"/>
          <p:nvPr/>
        </p:nvSpPr>
        <p:spPr>
          <a:xfrm>
            <a:off x="304800" y="4114801"/>
            <a:ext cx="3429000" cy="228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The 18-wheeler carries lots of cargo, representing “material to think about: anecdotes, images, scenarios, data.” (Harris)</a:t>
            </a:r>
          </a:p>
          <a:p>
            <a:pPr marL="228600" marR="0" lvl="0" indent="-50800" algn="l" rtl="0">
              <a:lnSpc>
                <a:spcPct val="90000"/>
              </a:lnSpc>
              <a:spcBef>
                <a:spcPts val="1000"/>
              </a:spcBef>
              <a:spcAft>
                <a:spcPts val="0"/>
              </a:spcAft>
              <a:buClr>
                <a:schemeClr val="dk1"/>
              </a:buClr>
              <a:buFont typeface="Georgia"/>
              <a:buNone/>
            </a:pPr>
            <a:endParaRPr sz="20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Georgia"/>
              <a:buNone/>
            </a:pPr>
            <a:endParaRPr sz="2000" b="0" i="0" u="none" strike="noStrike" cap="none" baseline="0" dirty="0">
              <a:solidFill>
                <a:schemeClr val="dk1"/>
              </a:solidFill>
              <a:latin typeface="Calibri"/>
              <a:ea typeface="Calibri"/>
              <a:cs typeface="Calibri"/>
              <a:sym typeface="Calibri"/>
            </a:endParaRPr>
          </a:p>
        </p:txBody>
      </p:sp>
      <p:sp>
        <p:nvSpPr>
          <p:cNvPr id="2" name="Rectangle 1"/>
          <p:cNvSpPr/>
          <p:nvPr/>
        </p:nvSpPr>
        <p:spPr>
          <a:xfrm rot="19877476">
            <a:off x="228695" y="1734085"/>
            <a:ext cx="2171339" cy="461665"/>
          </a:xfrm>
          <a:prstGeom prst="rect">
            <a:avLst/>
          </a:prstGeom>
          <a:noFill/>
        </p:spPr>
        <p:txBody>
          <a:bodyPr wrap="squar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metaphor</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2879939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3">
                    <a:lumMod val="75000"/>
                  </a:schemeClr>
                </a:solidFill>
              </a:rPr>
              <a:t>Example </a:t>
            </a:r>
            <a:r>
              <a:rPr lang="en-US" sz="3600" b="1" dirty="0" smtClean="0">
                <a:solidFill>
                  <a:schemeClr val="accent3">
                    <a:lumMod val="75000"/>
                  </a:schemeClr>
                </a:solidFill>
              </a:rPr>
              <a:t>of Illustrating</a:t>
            </a:r>
            <a:endParaRPr lang="en-US" sz="3600" b="1" dirty="0">
              <a:solidFill>
                <a:srgbClr val="FF0000"/>
              </a:solidFill>
            </a:endParaRPr>
          </a:p>
        </p:txBody>
      </p:sp>
      <p:sp>
        <p:nvSpPr>
          <p:cNvPr id="3" name="Text Placeholder 2"/>
          <p:cNvSpPr>
            <a:spLocks noGrp="1"/>
          </p:cNvSpPr>
          <p:nvPr>
            <p:ph type="body" idx="1"/>
          </p:nvPr>
        </p:nvSpPr>
        <p:spPr>
          <a:xfrm>
            <a:off x="762000" y="990600"/>
            <a:ext cx="7543800" cy="3886200"/>
          </a:xfrm>
        </p:spPr>
        <p:txBody>
          <a:bodyPr/>
          <a:lstStyle/>
          <a:p>
            <a:pPr marL="145733" indent="0">
              <a:buNone/>
            </a:pPr>
            <a:endParaRPr lang="en-US" dirty="0" smtClean="0"/>
          </a:p>
          <a:p>
            <a:pPr marL="145733" indent="0">
              <a:buNone/>
            </a:pPr>
            <a:r>
              <a:rPr lang="en-US" sz="2800" dirty="0" smtClean="0">
                <a:solidFill>
                  <a:schemeClr val="accent3">
                    <a:lumMod val="50000"/>
                  </a:schemeClr>
                </a:solidFill>
              </a:rPr>
              <a:t>from “The Early Bird Gets the Bad Grade” by Nancy </a:t>
            </a:r>
            <a:r>
              <a:rPr lang="en-US" sz="2800" dirty="0" err="1" smtClean="0">
                <a:solidFill>
                  <a:schemeClr val="accent3">
                    <a:lumMod val="50000"/>
                  </a:schemeClr>
                </a:solidFill>
              </a:rPr>
              <a:t>Kalish</a:t>
            </a:r>
            <a:r>
              <a:rPr lang="en-US" sz="2800" dirty="0" smtClean="0">
                <a:solidFill>
                  <a:schemeClr val="accent3">
                    <a:lumMod val="50000"/>
                  </a:schemeClr>
                </a:solidFill>
              </a:rPr>
              <a:t>:</a:t>
            </a:r>
          </a:p>
          <a:p>
            <a:pPr marL="145733" indent="0">
              <a:buNone/>
            </a:pPr>
            <a:endParaRPr lang="en-US" sz="2800" dirty="0" smtClean="0"/>
          </a:p>
          <a:p>
            <a:pPr marL="145733" indent="0">
              <a:buNone/>
            </a:pPr>
            <a:r>
              <a:rPr lang="en-US" sz="2800" dirty="0" smtClean="0"/>
              <a:t>“When high schools in Fayette County in Kentucky delayed their start times to 8:30 a.m., the number of teenagers involved in car crashes dropped, even as they rose in the state.”</a:t>
            </a:r>
            <a:endParaRPr lang="en-US" sz="2800" dirty="0"/>
          </a:p>
        </p:txBody>
      </p:sp>
      <p:sp>
        <p:nvSpPr>
          <p:cNvPr id="4" name="Rectangle 3"/>
          <p:cNvSpPr/>
          <p:nvPr/>
        </p:nvSpPr>
        <p:spPr>
          <a:xfrm rot="21251661">
            <a:off x="5174566" y="4799380"/>
            <a:ext cx="3837093" cy="1650708"/>
          </a:xfrm>
          <a:prstGeom prst="rect">
            <a:avLst/>
          </a:prstGeom>
          <a:solidFill>
            <a:schemeClr val="accent1"/>
          </a:solidFill>
        </p:spPr>
        <p:txBody>
          <a:bodyPr wrap="square" lIns="91440" tIns="45720" rIns="91440" bIns="45720">
            <a:spAutoFit/>
          </a:bodyPr>
          <a:lstStyle/>
          <a:p>
            <a:pPr lvl="0">
              <a:lnSpc>
                <a:spcPct val="90000"/>
              </a:lnSpc>
              <a:buClr>
                <a:schemeClr val="dk1"/>
              </a:buClr>
              <a:buSzPct val="25000"/>
            </a:pPr>
            <a:r>
              <a:rPr lang="en-US" sz="2800" dirty="0" smtClean="0">
                <a:solidFill>
                  <a:schemeClr val="dk1"/>
                </a:solidFill>
                <a:latin typeface="Calibri"/>
                <a:ea typeface="Calibri"/>
                <a:cs typeface="Calibri"/>
                <a:sym typeface="Calibri"/>
              </a:rPr>
              <a:t>In what way is this a specific example or fact?  What kind of claim might it be used to support?  </a:t>
            </a:r>
            <a:endParaRPr lang="en-US" sz="2800" dirty="0">
              <a:solidFill>
                <a:schemeClr val="dk1"/>
              </a:solidFill>
              <a:latin typeface="Calibri"/>
              <a:ea typeface="Calibri"/>
              <a:cs typeface="Calibri"/>
              <a:sym typeface="Calibri"/>
            </a:endParaRPr>
          </a:p>
        </p:txBody>
      </p:sp>
      <p:sp>
        <p:nvSpPr>
          <p:cNvPr id="6" name="Shape 338"/>
          <p:cNvSpPr txBox="1">
            <a:spLocks noGrp="1"/>
          </p:cNvSpPr>
          <p:nvPr>
            <p:ph type="ftr" idx="11"/>
          </p:nvPr>
        </p:nvSpPr>
        <p:spPr>
          <a:xfrm>
            <a:off x="380334" y="6389976"/>
            <a:ext cx="4497859" cy="365125"/>
          </a:xfrm>
          <a:prstGeom prst="rect">
            <a:avLst/>
          </a:prstGeom>
          <a:noFill/>
          <a:ln>
            <a:noFill/>
          </a:ln>
        </p:spPr>
        <p:txBody>
          <a:bodyPr lIns="91425" tIns="45700" rIns="91425" bIns="45700" anchor="ctr" anchorCtr="0">
            <a:noAutofit/>
          </a:bodyPr>
          <a:lstStyle/>
          <a:p>
            <a:pPr marL="0" marR="0" lvl="0" indent="0" algn="ctr" rtl="0">
              <a:spcBef>
                <a:spcPts val="0"/>
              </a:spcBef>
              <a:buClr>
                <a:srgbClr val="888888"/>
              </a:buClr>
              <a:buSzPct val="25000"/>
              <a:buFont typeface="Calibri"/>
              <a:buNone/>
            </a:pPr>
            <a:r>
              <a:rPr lang="en-US" sz="1200" b="0" i="0" u="none" strike="noStrike" cap="none" baseline="0" dirty="0" smtClean="0">
                <a:solidFill>
                  <a:srgbClr val="888888"/>
                </a:solidFill>
                <a:latin typeface="Calibri"/>
                <a:ea typeface="Calibri"/>
                <a:cs typeface="Calibri"/>
                <a:sym typeface="Calibri"/>
              </a:rPr>
              <a:t>Linda </a:t>
            </a:r>
            <a:r>
              <a:rPr lang="en-US" sz="1200" b="0" i="0" u="none" strike="noStrike" cap="none" baseline="0" dirty="0" err="1" smtClean="0">
                <a:solidFill>
                  <a:srgbClr val="888888"/>
                </a:solidFill>
                <a:latin typeface="Calibri"/>
                <a:ea typeface="Calibri"/>
                <a:cs typeface="Calibri"/>
                <a:sym typeface="Calibri"/>
              </a:rPr>
              <a:t>Denstaedt</a:t>
            </a:r>
            <a:r>
              <a:rPr lang="en-US" sz="1200" b="0" i="0" u="none" strike="noStrike" cap="none" baseline="0" dirty="0" smtClean="0">
                <a:solidFill>
                  <a:srgbClr val="888888"/>
                </a:solidFill>
                <a:latin typeface="Calibri"/>
                <a:ea typeface="Calibri"/>
                <a:cs typeface="Calibri"/>
                <a:sym typeface="Calibri"/>
              </a:rPr>
              <a:t>, i3 Leadership Team,  National Writing Project </a:t>
            </a:r>
            <a:endParaRPr lang="en-US" sz="1200" b="0" i="0" u="none" strike="noStrike" cap="none" baseline="0" dirty="0">
              <a:solidFill>
                <a:srgbClr val="888888"/>
              </a:solidFill>
              <a:latin typeface="Calibri"/>
              <a:ea typeface="Calibri"/>
              <a:cs typeface="Calibri"/>
              <a:sym typeface="Calibri"/>
            </a:endParaRPr>
          </a:p>
        </p:txBody>
      </p:sp>
      <p:pic>
        <p:nvPicPr>
          <p:cNvPr id="7" name="Shape 339"/>
          <p:cNvPicPr preferRelativeResize="0"/>
          <p:nvPr/>
        </p:nvPicPr>
        <p:blipFill rotWithShape="1">
          <a:blip r:embed="rId2">
            <a:alphaModFix/>
          </a:blip>
          <a:srcRect/>
          <a:stretch/>
        </p:blipFill>
        <p:spPr>
          <a:xfrm>
            <a:off x="228600" y="228600"/>
            <a:ext cx="1562100" cy="1181100"/>
          </a:xfrm>
          <a:prstGeom prst="rect">
            <a:avLst/>
          </a:prstGeom>
          <a:noFill/>
          <a:ln w="127000" cap="sq">
            <a:solidFill>
              <a:srgbClr val="000000"/>
            </a:solidFill>
            <a:prstDash val="solid"/>
            <a:miter/>
            <a:headEnd type="none" w="med" len="med"/>
            <a:tailEnd type="none" w="med" len="med"/>
          </a:ln>
        </p:spPr>
      </p:pic>
    </p:spTree>
    <p:extLst>
      <p:ext uri="{BB962C8B-B14F-4D97-AF65-F5344CB8AC3E}">
        <p14:creationId xmlns:p14="http://schemas.microsoft.com/office/powerpoint/2010/main" val="37608640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01752" y="228600"/>
            <a:ext cx="85343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Georgia"/>
              <a:buNone/>
            </a:pPr>
            <a:r>
              <a:rPr lang="en-US" sz="4400" b="0" i="0" u="none" strike="noStrike" cap="none" baseline="0" dirty="0" smtClean="0">
                <a:solidFill>
                  <a:srgbClr val="7B9899"/>
                </a:solidFill>
                <a:latin typeface="Georgia"/>
                <a:ea typeface="Georgia"/>
                <a:cs typeface="Georgia"/>
                <a:sym typeface="Georgia"/>
              </a:rPr>
              <a:t>Ways</a:t>
            </a:r>
            <a:r>
              <a:rPr lang="en-US" sz="4400" b="0" i="0" u="none" strike="noStrike" cap="none" dirty="0" smtClean="0">
                <a:solidFill>
                  <a:srgbClr val="7B9899"/>
                </a:solidFill>
                <a:latin typeface="Georgia"/>
                <a:ea typeface="Georgia"/>
                <a:cs typeface="Georgia"/>
                <a:sym typeface="Georgia"/>
              </a:rPr>
              <a:t> to Use Sources </a:t>
            </a:r>
            <a:endParaRPr lang="en-US" sz="4400" b="0" i="0" u="none" strike="noStrike" cap="none" baseline="0" dirty="0">
              <a:solidFill>
                <a:srgbClr val="7B9899"/>
              </a:solidFill>
              <a:latin typeface="Georgia"/>
              <a:ea typeface="Georgia"/>
              <a:cs typeface="Georgia"/>
              <a:sym typeface="Georgia"/>
            </a:endParaRPr>
          </a:p>
        </p:txBody>
      </p:sp>
      <p:sp>
        <p:nvSpPr>
          <p:cNvPr id="346" name="Shape 346"/>
          <p:cNvSpPr txBox="1">
            <a:spLocks noGrp="1"/>
          </p:cNvSpPr>
          <p:nvPr>
            <p:ph type="ftr" idx="11"/>
          </p:nvPr>
        </p:nvSpPr>
        <p:spPr>
          <a:xfrm>
            <a:off x="3141825" y="6422148"/>
            <a:ext cx="3581399" cy="365699"/>
          </a:xfrm>
          <a:prstGeom prst="rect">
            <a:avLst/>
          </a:prstGeom>
          <a:noFill/>
          <a:ln>
            <a:noFill/>
          </a:ln>
        </p:spPr>
        <p:txBody>
          <a:bodyPr lIns="91425" tIns="45700" rIns="91425" bIns="45700" anchor="ctr" anchorCtr="0">
            <a:noAutofit/>
          </a:bodyPr>
          <a:lstStyle/>
          <a:p>
            <a:pPr marL="0" marR="0" lvl="0" indent="0" algn="ctr" rtl="0">
              <a:spcBef>
                <a:spcPts val="0"/>
              </a:spcBef>
              <a:buClr>
                <a:srgbClr val="888888"/>
              </a:buClr>
              <a:buSzPct val="25000"/>
              <a:buFont typeface="Calibri"/>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347" name="Shape 347"/>
          <p:cNvPicPr preferRelativeResize="0">
            <a:picLocks noGrp="1"/>
          </p:cNvPicPr>
          <p:nvPr>
            <p:ph type="body" idx="1"/>
          </p:nvPr>
        </p:nvPicPr>
        <p:blipFill rotWithShape="1">
          <a:blip r:embed="rId3">
            <a:alphaModFix/>
          </a:blip>
          <a:srcRect/>
          <a:stretch/>
        </p:blipFill>
        <p:spPr>
          <a:xfrm>
            <a:off x="228600" y="1143000"/>
            <a:ext cx="2541357" cy="1929455"/>
          </a:xfrm>
          <a:prstGeom prst="rect">
            <a:avLst/>
          </a:prstGeom>
          <a:noFill/>
          <a:ln w="120650" cap="flat">
            <a:solidFill>
              <a:schemeClr val="dk1"/>
            </a:solidFill>
            <a:prstDash val="solid"/>
            <a:round/>
            <a:headEnd type="none" w="med" len="med"/>
            <a:tailEnd type="none" w="med" len="med"/>
          </a:ln>
        </p:spPr>
      </p:pic>
      <p:sp>
        <p:nvSpPr>
          <p:cNvPr id="348" name="Shape 348"/>
          <p:cNvSpPr txBox="1">
            <a:spLocks noGrp="1"/>
          </p:cNvSpPr>
          <p:nvPr>
            <p:ph type="body" idx="4294967295"/>
          </p:nvPr>
        </p:nvSpPr>
        <p:spPr>
          <a:xfrm>
            <a:off x="3581400" y="1143000"/>
            <a:ext cx="5257799" cy="2438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85000"/>
              <a:buFont typeface="Calibri"/>
              <a:buChar char="●"/>
            </a:pPr>
            <a:r>
              <a:rPr lang="en-US" sz="2800" b="1" i="0" u="none" strike="noStrike" cap="none" baseline="0" dirty="0">
                <a:solidFill>
                  <a:schemeClr val="dk1"/>
                </a:solidFill>
                <a:latin typeface="Calibri"/>
                <a:ea typeface="Calibri"/>
                <a:cs typeface="Calibri"/>
                <a:sym typeface="Calibri"/>
              </a:rPr>
              <a:t>Authorizing</a:t>
            </a:r>
            <a:r>
              <a:rPr lang="en-US" sz="2800" b="0" i="0" u="none" strike="noStrike" cap="none" baseline="0" dirty="0">
                <a:solidFill>
                  <a:schemeClr val="dk1"/>
                </a:solidFill>
                <a:latin typeface="Calibri"/>
                <a:ea typeface="Calibri"/>
                <a:cs typeface="Calibri"/>
                <a:sym typeface="Calibri"/>
              </a:rPr>
              <a:t> – When writers quote an expert or use the credibility or status of a source to support their claims.</a:t>
            </a:r>
          </a:p>
        </p:txBody>
      </p:sp>
      <p:sp>
        <p:nvSpPr>
          <p:cNvPr id="349" name="Shape 349"/>
          <p:cNvSpPr txBox="1"/>
          <p:nvPr/>
        </p:nvSpPr>
        <p:spPr>
          <a:xfrm>
            <a:off x="228600" y="3429000"/>
            <a:ext cx="7034914" cy="236014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2400" b="0" i="1" u="none" strike="noStrike" cap="none" baseline="0" dirty="0">
                <a:solidFill>
                  <a:schemeClr val="dk1"/>
                </a:solidFill>
                <a:latin typeface="Calibri"/>
                <a:ea typeface="Calibri"/>
                <a:cs typeface="Calibri"/>
                <a:sym typeface="Calibri"/>
              </a:rPr>
              <a:t>Joseph </a:t>
            </a:r>
            <a:r>
              <a:rPr lang="en-US" sz="2400" b="0" i="1" u="none" strike="noStrike" cap="none" baseline="0" dirty="0" err="1">
                <a:solidFill>
                  <a:schemeClr val="dk1"/>
                </a:solidFill>
                <a:latin typeface="Calibri"/>
                <a:ea typeface="Calibri"/>
                <a:cs typeface="Calibri"/>
                <a:sym typeface="Calibri"/>
              </a:rPr>
              <a:t>Bauxbaum</a:t>
            </a:r>
            <a:r>
              <a:rPr lang="en-US" sz="2400" b="0" i="1" u="none" strike="noStrike" cap="none" baseline="0" dirty="0">
                <a:solidFill>
                  <a:schemeClr val="dk1"/>
                </a:solidFill>
                <a:latin typeface="Calibri"/>
                <a:ea typeface="Calibri"/>
                <a:cs typeface="Calibri"/>
                <a:sym typeface="Calibri"/>
              </a:rPr>
              <a:t>, a researcher at the Mount Sinai School of Medicine, found </a:t>
            </a:r>
            <a:r>
              <a:rPr lang="en-US" sz="2400" b="0" i="1" u="none" strike="noStrike" cap="none" baseline="0" dirty="0" smtClean="0">
                <a:solidFill>
                  <a:schemeClr val="dk1"/>
                </a:solidFill>
                <a:latin typeface="Calibri"/>
                <a:ea typeface="Calibri"/>
                <a:cs typeface="Calibri"/>
                <a:sym typeface="Calibri"/>
              </a:rPr>
              <a:t>…</a:t>
            </a:r>
          </a:p>
          <a:p>
            <a:pPr marL="0" marR="0" lvl="0" indent="0" algn="l" rtl="0">
              <a:lnSpc>
                <a:spcPct val="80000"/>
              </a:lnSpc>
              <a:spcBef>
                <a:spcPts val="0"/>
              </a:spcBef>
              <a:buSzPct val="25000"/>
              <a:buNone/>
            </a:pPr>
            <a:endParaRPr lang="en-US" sz="2400" i="1"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2400" b="0" i="1" u="none" strike="noStrike" cap="none" baseline="0" dirty="0" smtClean="0">
                <a:solidFill>
                  <a:schemeClr val="dk1"/>
                </a:solidFill>
                <a:latin typeface="Calibri"/>
                <a:ea typeface="Calibri"/>
                <a:cs typeface="Calibri"/>
                <a:sym typeface="Calibri"/>
              </a:rPr>
              <a:t>According </a:t>
            </a:r>
            <a:r>
              <a:rPr lang="en-US" sz="2400" b="0" i="1" u="none" strike="noStrike" cap="none" baseline="0" dirty="0">
                <a:solidFill>
                  <a:schemeClr val="dk1"/>
                </a:solidFill>
                <a:latin typeface="Calibri"/>
                <a:ea typeface="Calibri"/>
                <a:cs typeface="Calibri"/>
                <a:sym typeface="Calibri"/>
              </a:rPr>
              <a:t>to Susan Smith, principal of a school which encourages student cell phone </a:t>
            </a:r>
            <a:r>
              <a:rPr lang="en-US" sz="2400" b="0" i="1" u="none" strike="noStrike" cap="none" baseline="0" dirty="0" smtClean="0">
                <a:solidFill>
                  <a:schemeClr val="dk1"/>
                </a:solidFill>
                <a:latin typeface="Calibri"/>
                <a:ea typeface="Calibri"/>
                <a:cs typeface="Calibri"/>
                <a:sym typeface="Calibri"/>
              </a:rPr>
              <a:t>use,</a:t>
            </a:r>
            <a:r>
              <a:rPr lang="en-US" sz="2400" b="0" i="1" u="none" strike="noStrike" cap="none" dirty="0" smtClean="0">
                <a:solidFill>
                  <a:schemeClr val="dk1"/>
                </a:solidFill>
                <a:latin typeface="Calibri"/>
                <a:ea typeface="Calibri"/>
                <a:cs typeface="Calibri"/>
                <a:sym typeface="Calibri"/>
              </a:rPr>
              <a:t> …</a:t>
            </a:r>
            <a:endParaRPr lang="en-US" sz="2400" b="0" i="1"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1000"/>
              </a:spcBef>
              <a:buSzPct val="25000"/>
              <a:buNone/>
            </a:pPr>
            <a:r>
              <a:rPr lang="en-US" sz="2400" b="0" i="1" u="none" strike="noStrike" cap="none" baseline="0" dirty="0">
                <a:solidFill>
                  <a:schemeClr val="dk1"/>
                </a:solidFill>
                <a:latin typeface="Calibri"/>
                <a:ea typeface="Calibri"/>
                <a:cs typeface="Calibri"/>
                <a:sym typeface="Calibri"/>
              </a:rPr>
              <a:t>A study conducted by the Gulf Coast Center for Law &amp; </a:t>
            </a:r>
            <a:r>
              <a:rPr lang="en-US" sz="2400" b="0" i="1" u="none" strike="noStrike" cap="none" baseline="0" dirty="0" smtClean="0">
                <a:solidFill>
                  <a:schemeClr val="dk1"/>
                </a:solidFill>
                <a:latin typeface="Calibri"/>
                <a:ea typeface="Calibri"/>
                <a:cs typeface="Calibri"/>
                <a:sym typeface="Calibri"/>
              </a:rPr>
              <a:t>Policy Center, a non-profit</a:t>
            </a:r>
            <a:r>
              <a:rPr lang="en-US" sz="2400" b="0" i="1" u="none" strike="noStrike" cap="none" dirty="0" smtClean="0">
                <a:solidFill>
                  <a:schemeClr val="dk1"/>
                </a:solidFill>
                <a:latin typeface="Calibri"/>
                <a:ea typeface="Calibri"/>
                <a:cs typeface="Calibri"/>
                <a:sym typeface="Calibri"/>
              </a:rPr>
              <a:t> organization</a:t>
            </a:r>
            <a:r>
              <a:rPr lang="en-US" sz="2400" b="0" i="1" u="none" strike="noStrike" cap="none" baseline="0" dirty="0" smtClean="0">
                <a:solidFill>
                  <a:schemeClr val="dk1"/>
                </a:solidFill>
                <a:latin typeface="Calibri"/>
                <a:ea typeface="Calibri"/>
                <a:cs typeface="Calibri"/>
                <a:sym typeface="Calibri"/>
              </a:rPr>
              <a:t> which monitors environmental</a:t>
            </a:r>
            <a:r>
              <a:rPr lang="en-US" sz="2400" b="0" i="1" u="none" strike="noStrike" cap="none" dirty="0" smtClean="0">
                <a:solidFill>
                  <a:schemeClr val="dk1"/>
                </a:solidFill>
                <a:latin typeface="Calibri"/>
                <a:ea typeface="Calibri"/>
                <a:cs typeface="Calibri"/>
                <a:sym typeface="Calibri"/>
              </a:rPr>
              <a:t> issues, </a:t>
            </a:r>
            <a:r>
              <a:rPr lang="en-US" sz="2400" b="0" i="1" u="none" strike="noStrike" cap="none" baseline="0" dirty="0" smtClean="0">
                <a:solidFill>
                  <a:schemeClr val="dk1"/>
                </a:solidFill>
                <a:latin typeface="Calibri"/>
                <a:ea typeface="Calibri"/>
                <a:cs typeface="Calibri"/>
                <a:sym typeface="Calibri"/>
              </a:rPr>
              <a:t>revealed </a:t>
            </a:r>
            <a:r>
              <a:rPr lang="en-US" sz="2400" b="0" i="1" u="none" strike="noStrike" cap="none" baseline="0" dirty="0">
                <a:solidFill>
                  <a:schemeClr val="dk1"/>
                </a:solidFill>
                <a:latin typeface="Calibri"/>
                <a:ea typeface="Calibri"/>
                <a:cs typeface="Calibri"/>
                <a:sym typeface="Calibri"/>
              </a:rPr>
              <a:t>that …</a:t>
            </a:r>
          </a:p>
          <a:p>
            <a:pPr marL="0" marR="0" lvl="0" indent="0" algn="l" rtl="0">
              <a:lnSpc>
                <a:spcPct val="90000"/>
              </a:lnSpc>
              <a:spcBef>
                <a:spcPts val="0"/>
              </a:spcBef>
              <a:buClr>
                <a:schemeClr val="dk1"/>
              </a:buClr>
              <a:buSzPct val="25000"/>
              <a:buFont typeface="Calibri"/>
              <a:buNone/>
            </a:pPr>
            <a:r>
              <a:rPr lang="en-US" sz="2400" b="0" i="1" u="none" strike="noStrike" cap="none" baseline="0" dirty="0">
                <a:solidFill>
                  <a:schemeClr val="dk1"/>
                </a:solidFill>
                <a:latin typeface="Calibri"/>
                <a:ea typeface="Calibri"/>
                <a:cs typeface="Calibri"/>
                <a:sym typeface="Calibri"/>
              </a:rPr>
              <a:t> </a:t>
            </a:r>
          </a:p>
          <a:p>
            <a:pPr marL="228600" marR="0" lvl="0" indent="-50800" algn="l" rtl="0">
              <a:lnSpc>
                <a:spcPct val="90000"/>
              </a:lnSpc>
              <a:spcBef>
                <a:spcPts val="1000"/>
              </a:spcBef>
              <a:buClr>
                <a:schemeClr val="dk1"/>
              </a:buClr>
              <a:buFont typeface="Georgia"/>
              <a:buNone/>
            </a:pPr>
            <a:endParaRPr sz="1800" b="0" i="1"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Georgia"/>
              <a:buNone/>
            </a:pPr>
            <a:endParaRPr sz="1800" b="0" i="1" u="none" strike="noStrike" cap="none" baseline="0" dirty="0">
              <a:solidFill>
                <a:schemeClr val="dk1"/>
              </a:solidFill>
              <a:latin typeface="Calibri"/>
              <a:ea typeface="Calibri"/>
              <a:cs typeface="Calibri"/>
              <a:sym typeface="Calibri"/>
            </a:endParaRPr>
          </a:p>
        </p:txBody>
      </p:sp>
      <p:sp>
        <p:nvSpPr>
          <p:cNvPr id="7" name="Rectangle 6"/>
          <p:cNvSpPr/>
          <p:nvPr/>
        </p:nvSpPr>
        <p:spPr>
          <a:xfrm rot="19877476">
            <a:off x="177570" y="1616140"/>
            <a:ext cx="2073883" cy="461665"/>
          </a:xfrm>
          <a:prstGeom prst="rect">
            <a:avLst/>
          </a:prstGeom>
          <a:noFill/>
        </p:spPr>
        <p:txBody>
          <a:bodyPr wrap="squar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metaphor</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rot="20764563">
            <a:off x="7133138" y="3416350"/>
            <a:ext cx="1743785" cy="2585323"/>
          </a:xfrm>
          <a:prstGeom prst="rect">
            <a:avLst/>
          </a:prstGeom>
          <a:solidFill>
            <a:schemeClr val="accent1"/>
          </a:solidFill>
        </p:spPr>
        <p:txBody>
          <a:bodyPr wrap="square" lIns="91440" tIns="45720" rIns="91440" bIns="45720">
            <a:spAutoFit/>
          </a:bodyPr>
          <a:lstStyle/>
          <a:p>
            <a:pPr lvl="0">
              <a:lnSpc>
                <a:spcPct val="90000"/>
              </a:lnSpc>
              <a:buClr>
                <a:schemeClr val="dk1"/>
              </a:buClr>
              <a:buSzPct val="25000"/>
            </a:pPr>
            <a:r>
              <a:rPr lang="en-US" sz="2000" dirty="0" smtClean="0">
                <a:solidFill>
                  <a:schemeClr val="dk1"/>
                </a:solidFill>
                <a:latin typeface="Calibri"/>
                <a:ea typeface="Calibri"/>
                <a:cs typeface="Calibri"/>
                <a:sym typeface="Calibri"/>
              </a:rPr>
              <a:t>What words make each person seem credible? </a:t>
            </a:r>
          </a:p>
          <a:p>
            <a:pPr lvl="0">
              <a:lnSpc>
                <a:spcPct val="90000"/>
              </a:lnSpc>
              <a:buClr>
                <a:schemeClr val="dk1"/>
              </a:buClr>
              <a:buSzPct val="25000"/>
            </a:pPr>
            <a:endParaRPr lang="en-US" sz="2000" dirty="0">
              <a:solidFill>
                <a:schemeClr val="dk1"/>
              </a:solidFill>
              <a:latin typeface="Calibri"/>
              <a:ea typeface="Calibri"/>
              <a:cs typeface="Calibri"/>
              <a:sym typeface="Calibri"/>
            </a:endParaRPr>
          </a:p>
          <a:p>
            <a:pPr lvl="0">
              <a:lnSpc>
                <a:spcPct val="90000"/>
              </a:lnSpc>
              <a:buClr>
                <a:schemeClr val="dk1"/>
              </a:buClr>
              <a:buSzPct val="25000"/>
            </a:pPr>
            <a:r>
              <a:rPr lang="en-US" sz="2000" dirty="0" smtClean="0">
                <a:solidFill>
                  <a:schemeClr val="dk1"/>
                </a:solidFill>
                <a:latin typeface="Calibri"/>
                <a:ea typeface="Calibri"/>
                <a:cs typeface="Calibri"/>
                <a:sym typeface="Calibri"/>
              </a:rPr>
              <a:t>What claim might  each quote help support? </a:t>
            </a:r>
            <a:endParaRPr lang="en-US"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78493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3">
                    <a:lumMod val="75000"/>
                  </a:schemeClr>
                </a:solidFill>
              </a:rPr>
              <a:t>      Example of Authorizing</a:t>
            </a:r>
            <a:endParaRPr lang="en-US" sz="3600" b="1" dirty="0">
              <a:solidFill>
                <a:schemeClr val="accent3">
                  <a:lumMod val="75000"/>
                </a:schemeClr>
              </a:solidFill>
            </a:endParaRPr>
          </a:p>
        </p:txBody>
      </p:sp>
      <p:sp>
        <p:nvSpPr>
          <p:cNvPr id="3" name="Text Placeholder 2"/>
          <p:cNvSpPr>
            <a:spLocks noGrp="1"/>
          </p:cNvSpPr>
          <p:nvPr>
            <p:ph type="body" idx="1"/>
          </p:nvPr>
        </p:nvSpPr>
        <p:spPr>
          <a:xfrm>
            <a:off x="1066800" y="1524000"/>
            <a:ext cx="7543800" cy="3886200"/>
          </a:xfrm>
        </p:spPr>
        <p:txBody>
          <a:bodyPr>
            <a:normAutofit fontScale="92500" lnSpcReduction="10000"/>
          </a:bodyPr>
          <a:lstStyle/>
          <a:p>
            <a:pPr marL="145733" indent="0">
              <a:buNone/>
            </a:pPr>
            <a:r>
              <a:rPr lang="en-US" sz="2800" dirty="0" smtClean="0">
                <a:solidFill>
                  <a:schemeClr val="accent3">
                    <a:lumMod val="50000"/>
                  </a:schemeClr>
                </a:solidFill>
              </a:rPr>
              <a:t>from “High schools with late start times help teens but bus schedules and after-school can conflict” </a:t>
            </a:r>
          </a:p>
          <a:p>
            <a:pPr marL="145733" indent="0">
              <a:buNone/>
            </a:pPr>
            <a:endParaRPr lang="en-US" sz="1800" dirty="0" smtClean="0">
              <a:solidFill>
                <a:schemeClr val="accent3">
                  <a:lumMod val="50000"/>
                </a:schemeClr>
              </a:solidFill>
            </a:endParaRPr>
          </a:p>
          <a:p>
            <a:pPr marL="145733" indent="0">
              <a:buNone/>
            </a:pPr>
            <a:endParaRPr lang="en-US" sz="2800" dirty="0">
              <a:solidFill>
                <a:schemeClr val="accent3">
                  <a:lumMod val="50000"/>
                </a:schemeClr>
              </a:solidFill>
            </a:endParaRPr>
          </a:p>
          <a:p>
            <a:pPr marL="145733" indent="0">
              <a:buNone/>
            </a:pPr>
            <a:r>
              <a:rPr lang="en-US" sz="2800" dirty="0" smtClean="0">
                <a:solidFill>
                  <a:schemeClr val="tx1"/>
                </a:solidFill>
              </a:rPr>
              <a:t>[“T]he focus on logistics is frustrating for</a:t>
            </a:r>
          </a:p>
          <a:p>
            <a:pPr marL="145733" indent="0">
              <a:buNone/>
            </a:pPr>
            <a:r>
              <a:rPr lang="en-US" sz="2800" dirty="0" smtClean="0">
                <a:solidFill>
                  <a:schemeClr val="tx1"/>
                </a:solidFill>
              </a:rPr>
              <a:t> Heather Macintosh, spokeswoman for a </a:t>
            </a:r>
          </a:p>
          <a:p>
            <a:pPr marL="145733" indent="0">
              <a:buNone/>
            </a:pPr>
            <a:r>
              <a:rPr lang="en-US" sz="2800" dirty="0" smtClean="0">
                <a:solidFill>
                  <a:schemeClr val="tx1"/>
                </a:solidFill>
              </a:rPr>
              <a:t>national organization called Start School </a:t>
            </a:r>
          </a:p>
          <a:p>
            <a:pPr marL="145733" indent="0">
              <a:buNone/>
            </a:pPr>
            <a:r>
              <a:rPr lang="en-US" sz="2800" dirty="0" smtClean="0">
                <a:solidFill>
                  <a:schemeClr val="tx1"/>
                </a:solidFill>
              </a:rPr>
              <a:t>Later…. “What is the priority?” she said</a:t>
            </a:r>
            <a:r>
              <a:rPr lang="en-US" sz="2800" dirty="0" smtClean="0">
                <a:solidFill>
                  <a:schemeClr val="tx1"/>
                </a:solidFill>
              </a:rPr>
              <a:t>.</a:t>
            </a:r>
          </a:p>
          <a:p>
            <a:pPr marL="145733" indent="0">
              <a:buNone/>
            </a:pPr>
            <a:r>
              <a:rPr lang="en-US" sz="2800" dirty="0" smtClean="0">
                <a:solidFill>
                  <a:schemeClr val="tx1"/>
                </a:solidFill>
              </a:rPr>
              <a:t>“It should </a:t>
            </a:r>
            <a:r>
              <a:rPr lang="en-US" sz="2800" dirty="0" smtClean="0">
                <a:solidFill>
                  <a:schemeClr val="tx1"/>
                </a:solidFill>
              </a:rPr>
              <a:t>be education, health and safety.”</a:t>
            </a:r>
          </a:p>
        </p:txBody>
      </p:sp>
      <p:sp>
        <p:nvSpPr>
          <p:cNvPr id="5" name="Rectangle 4"/>
          <p:cNvSpPr/>
          <p:nvPr/>
        </p:nvSpPr>
        <p:spPr>
          <a:xfrm>
            <a:off x="7315200" y="2667000"/>
            <a:ext cx="1427002" cy="2862322"/>
          </a:xfrm>
          <a:prstGeom prst="rect">
            <a:avLst/>
          </a:prstGeom>
          <a:solidFill>
            <a:schemeClr val="accent1"/>
          </a:solidFill>
        </p:spPr>
        <p:txBody>
          <a:bodyPr wrap="square" lIns="91440" tIns="45720" rIns="91440" bIns="45720">
            <a:spAutoFit/>
          </a:bodyPr>
          <a:lstStyle/>
          <a:p>
            <a:pPr lvl="0">
              <a:lnSpc>
                <a:spcPct val="90000"/>
              </a:lnSpc>
              <a:buClr>
                <a:schemeClr val="dk1"/>
              </a:buClr>
              <a:buSzPct val="25000"/>
            </a:pPr>
            <a:r>
              <a:rPr lang="en-US" sz="2000" dirty="0" smtClean="0">
                <a:solidFill>
                  <a:schemeClr val="dk1"/>
                </a:solidFill>
                <a:latin typeface="Calibri"/>
                <a:ea typeface="Calibri"/>
                <a:cs typeface="Calibri"/>
                <a:sym typeface="Calibri"/>
              </a:rPr>
              <a:t>What words make her seem credible? </a:t>
            </a:r>
          </a:p>
          <a:p>
            <a:pPr lvl="0">
              <a:lnSpc>
                <a:spcPct val="90000"/>
              </a:lnSpc>
              <a:buClr>
                <a:schemeClr val="dk1"/>
              </a:buClr>
              <a:buSzPct val="25000"/>
            </a:pPr>
            <a:endParaRPr lang="en-US" sz="2000" dirty="0">
              <a:solidFill>
                <a:schemeClr val="dk1"/>
              </a:solidFill>
              <a:latin typeface="Calibri"/>
              <a:ea typeface="Calibri"/>
              <a:cs typeface="Calibri"/>
              <a:sym typeface="Calibri"/>
            </a:endParaRPr>
          </a:p>
          <a:p>
            <a:pPr lvl="0">
              <a:lnSpc>
                <a:spcPct val="90000"/>
              </a:lnSpc>
              <a:buClr>
                <a:schemeClr val="dk1"/>
              </a:buClr>
              <a:buSzPct val="25000"/>
            </a:pPr>
            <a:r>
              <a:rPr lang="en-US" sz="2000" dirty="0" smtClean="0">
                <a:solidFill>
                  <a:schemeClr val="dk1"/>
                </a:solidFill>
                <a:latin typeface="Calibri"/>
                <a:ea typeface="Calibri"/>
                <a:cs typeface="Calibri"/>
                <a:sym typeface="Calibri"/>
              </a:rPr>
              <a:t>What claim might  this quote help support? </a:t>
            </a:r>
            <a:endParaRPr lang="en-US" sz="2000" dirty="0">
              <a:solidFill>
                <a:schemeClr val="dk1"/>
              </a:solidFill>
              <a:latin typeface="Calibri"/>
              <a:ea typeface="Calibri"/>
              <a:cs typeface="Calibri"/>
              <a:sym typeface="Calibri"/>
            </a:endParaRPr>
          </a:p>
        </p:txBody>
      </p:sp>
      <p:sp>
        <p:nvSpPr>
          <p:cNvPr id="6" name="Shape 338"/>
          <p:cNvSpPr txBox="1">
            <a:spLocks noGrp="1"/>
          </p:cNvSpPr>
          <p:nvPr>
            <p:ph type="ftr" idx="11"/>
          </p:nvPr>
        </p:nvSpPr>
        <p:spPr>
          <a:xfrm>
            <a:off x="2085567" y="6328192"/>
            <a:ext cx="4497859" cy="365125"/>
          </a:xfrm>
          <a:prstGeom prst="rect">
            <a:avLst/>
          </a:prstGeom>
          <a:noFill/>
          <a:ln>
            <a:noFill/>
          </a:ln>
        </p:spPr>
        <p:txBody>
          <a:bodyPr lIns="91425" tIns="45700" rIns="91425" bIns="45700" anchor="ctr" anchorCtr="0">
            <a:noAutofit/>
          </a:bodyPr>
          <a:lstStyle/>
          <a:p>
            <a:pPr marL="0" marR="0" lvl="0" indent="0" algn="ctr" rtl="0">
              <a:spcBef>
                <a:spcPts val="0"/>
              </a:spcBef>
              <a:buClr>
                <a:srgbClr val="888888"/>
              </a:buClr>
              <a:buSzPct val="25000"/>
              <a:buFont typeface="Calibri"/>
              <a:buNone/>
            </a:pPr>
            <a:r>
              <a:rPr lang="en-US" sz="1200" b="0" i="0" u="none" strike="noStrike" cap="none" baseline="0" dirty="0" smtClean="0">
                <a:solidFill>
                  <a:srgbClr val="888888"/>
                </a:solidFill>
                <a:latin typeface="Calibri"/>
                <a:ea typeface="Calibri"/>
                <a:cs typeface="Calibri"/>
                <a:sym typeface="Calibri"/>
              </a:rPr>
              <a:t>Linda </a:t>
            </a:r>
            <a:r>
              <a:rPr lang="en-US" sz="1200" b="0" i="0" u="none" strike="noStrike" cap="none" baseline="0" dirty="0" err="1" smtClean="0">
                <a:solidFill>
                  <a:srgbClr val="888888"/>
                </a:solidFill>
                <a:latin typeface="Calibri"/>
                <a:ea typeface="Calibri"/>
                <a:cs typeface="Calibri"/>
                <a:sym typeface="Calibri"/>
              </a:rPr>
              <a:t>Denstaedt</a:t>
            </a:r>
            <a:r>
              <a:rPr lang="en-US" sz="1200" b="0" i="0" u="none" strike="noStrike" cap="none" baseline="0" dirty="0" smtClean="0">
                <a:solidFill>
                  <a:srgbClr val="888888"/>
                </a:solidFill>
                <a:latin typeface="Calibri"/>
                <a:ea typeface="Calibri"/>
                <a:cs typeface="Calibri"/>
                <a:sym typeface="Calibri"/>
              </a:rPr>
              <a:t>, i3 Leadership Team,  National Writing Project </a:t>
            </a:r>
            <a:endParaRPr lang="en-US" sz="1200" b="0" i="0" u="none" strike="noStrike" cap="none" baseline="0" dirty="0">
              <a:solidFill>
                <a:srgbClr val="888888"/>
              </a:solidFill>
              <a:latin typeface="Calibri"/>
              <a:ea typeface="Calibri"/>
              <a:cs typeface="Calibri"/>
              <a:sym typeface="Calibri"/>
            </a:endParaRPr>
          </a:p>
        </p:txBody>
      </p:sp>
      <p:pic>
        <p:nvPicPr>
          <p:cNvPr id="7" name="Shape 347"/>
          <p:cNvPicPr preferRelativeResize="0">
            <a:picLocks/>
          </p:cNvPicPr>
          <p:nvPr/>
        </p:nvPicPr>
        <p:blipFill rotWithShape="1">
          <a:blip r:embed="rId2">
            <a:alphaModFix/>
          </a:blip>
          <a:srcRect/>
          <a:stretch/>
        </p:blipFill>
        <p:spPr>
          <a:xfrm>
            <a:off x="457200" y="381000"/>
            <a:ext cx="1136822" cy="1050325"/>
          </a:xfrm>
          <a:prstGeom prst="rect">
            <a:avLst/>
          </a:prstGeom>
          <a:noFill/>
          <a:ln w="120650" cap="flat">
            <a:solidFill>
              <a:schemeClr val="dk1"/>
            </a:solidFill>
            <a:prstDash val="solid"/>
            <a:round/>
            <a:headEnd type="none" w="med" len="med"/>
            <a:tailEnd type="none" w="med" len="med"/>
          </a:ln>
        </p:spPr>
      </p:pic>
    </p:spTree>
    <p:extLst>
      <p:ext uri="{BB962C8B-B14F-4D97-AF65-F5344CB8AC3E}">
        <p14:creationId xmlns:p14="http://schemas.microsoft.com/office/powerpoint/2010/main" val="4154146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Agree, Disagree, Undecided</a:t>
            </a:r>
            <a:endParaRPr lang="en-US" sz="4600" dirty="0"/>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pPr marL="0" indent="0" algn="ctr">
              <a:buNone/>
            </a:pPr>
            <a:r>
              <a:rPr lang="en-US" i="1" dirty="0"/>
              <a:t>S</a:t>
            </a:r>
            <a:r>
              <a:rPr lang="en-US" i="1" dirty="0" smtClean="0"/>
              <a:t>chool start times should be moved back to later in the morning.</a:t>
            </a:r>
          </a:p>
          <a:p>
            <a:pPr marL="0" indent="0" algn="ctr">
              <a:buNone/>
            </a:pPr>
            <a:endParaRPr lang="en-US" i="1" dirty="0" smtClean="0"/>
          </a:p>
          <a:p>
            <a:pPr marL="457200" indent="-457200">
              <a:buFont typeface="+mj-lt"/>
              <a:buAutoNum type="arabicPeriod"/>
            </a:pPr>
            <a:r>
              <a:rPr lang="en-US" dirty="0" smtClean="0"/>
              <a:t>The Agree and Disagree groups will work separately to make a list of evidence for their side of the argument.</a:t>
            </a:r>
          </a:p>
          <a:p>
            <a:pPr marL="457200" indent="-457200">
              <a:buFont typeface="+mj-lt"/>
              <a:buAutoNum type="arabicPeriod"/>
            </a:pPr>
            <a:r>
              <a:rPr lang="en-US" dirty="0" smtClean="0"/>
              <a:t>The Undecided group will list 5 questions they will ask the other two groups.</a:t>
            </a:r>
          </a:p>
          <a:p>
            <a:pPr lvl="1"/>
            <a:r>
              <a:rPr lang="en-US" dirty="0" smtClean="0"/>
              <a:t>Group Agree presents first.</a:t>
            </a:r>
          </a:p>
          <a:p>
            <a:pPr lvl="1"/>
            <a:r>
              <a:rPr lang="en-US" dirty="0" smtClean="0"/>
              <a:t>Group Disagree presents next</a:t>
            </a:r>
          </a:p>
          <a:p>
            <a:pPr lvl="1"/>
            <a:r>
              <a:rPr lang="en-US" dirty="0" smtClean="0"/>
              <a:t>Group Undecided asks questions.</a:t>
            </a:r>
          </a:p>
          <a:p>
            <a:pPr lvl="1"/>
            <a:r>
              <a:rPr lang="en-US" dirty="0" smtClean="0"/>
              <a:t>Groups Agree and Disagree respond to questions.</a:t>
            </a:r>
          </a:p>
          <a:p>
            <a:pPr marL="320040" lvl="1" indent="0">
              <a:buNone/>
            </a:pPr>
            <a:endParaRPr lang="en-US" dirty="0"/>
          </a:p>
          <a:p>
            <a:pPr marL="320040" lvl="1" indent="0">
              <a:buNone/>
            </a:pPr>
            <a:r>
              <a:rPr lang="en-US" dirty="0" smtClean="0"/>
              <a:t>--After hearing all ideas, choose your actual stance to prepare for the writing task and collection of evidence.</a:t>
            </a:r>
          </a:p>
          <a:p>
            <a:pPr marL="0" indent="0" algn="ctr">
              <a:buNone/>
            </a:pPr>
            <a:endParaRPr lang="en-US" dirty="0" smtClean="0"/>
          </a:p>
        </p:txBody>
      </p:sp>
    </p:spTree>
    <p:extLst>
      <p:ext uri="{BB962C8B-B14F-4D97-AF65-F5344CB8AC3E}">
        <p14:creationId xmlns:p14="http://schemas.microsoft.com/office/powerpoint/2010/main" val="39642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9" name="Shape 238"/>
          <p:cNvPicPr preferRelativeResize="0"/>
          <p:nvPr/>
        </p:nvPicPr>
        <p:blipFill rotWithShape="1">
          <a:blip r:embed="rId3">
            <a:alphaModFix/>
          </a:blip>
          <a:srcRect/>
          <a:stretch/>
        </p:blipFill>
        <p:spPr>
          <a:xfrm>
            <a:off x="251271" y="1574114"/>
            <a:ext cx="3178298" cy="3030876"/>
          </a:xfrm>
          <a:prstGeom prst="rect">
            <a:avLst/>
          </a:prstGeom>
          <a:noFill/>
          <a:ln w="107950" cap="flat">
            <a:solidFill>
              <a:schemeClr val="dk1"/>
            </a:solidFill>
            <a:prstDash val="solid"/>
            <a:round/>
            <a:headEnd type="none" w="med" len="med"/>
            <a:tailEnd type="none" w="med" len="med"/>
          </a:ln>
        </p:spPr>
      </p:pic>
      <p:sp>
        <p:nvSpPr>
          <p:cNvPr id="345" name="Shape 345"/>
          <p:cNvSpPr txBox="1">
            <a:spLocks noGrp="1"/>
          </p:cNvSpPr>
          <p:nvPr>
            <p:ph type="title"/>
          </p:nvPr>
        </p:nvSpPr>
        <p:spPr>
          <a:xfrm>
            <a:off x="301752" y="228600"/>
            <a:ext cx="85343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Georgia"/>
              <a:buNone/>
            </a:pPr>
            <a:r>
              <a:rPr lang="en-US" sz="4400" b="0" i="0" u="none" strike="noStrike" cap="none" baseline="0" dirty="0" smtClean="0">
                <a:solidFill>
                  <a:srgbClr val="7B9899"/>
                </a:solidFill>
                <a:latin typeface="Georgia"/>
                <a:ea typeface="Georgia"/>
                <a:cs typeface="Georgia"/>
                <a:sym typeface="Georgia"/>
              </a:rPr>
              <a:t>Ways</a:t>
            </a:r>
            <a:r>
              <a:rPr lang="en-US" sz="4400" b="0" i="0" u="none" strike="noStrike" cap="none" dirty="0" smtClean="0">
                <a:solidFill>
                  <a:srgbClr val="7B9899"/>
                </a:solidFill>
                <a:latin typeface="Georgia"/>
                <a:ea typeface="Georgia"/>
                <a:cs typeface="Georgia"/>
                <a:sym typeface="Georgia"/>
              </a:rPr>
              <a:t> to Use Sources </a:t>
            </a:r>
            <a:endParaRPr lang="en-US" sz="4400" b="0" i="0" u="none" strike="noStrike" cap="none" baseline="0" dirty="0">
              <a:solidFill>
                <a:srgbClr val="7B9899"/>
              </a:solidFill>
              <a:latin typeface="Georgia"/>
              <a:ea typeface="Georgia"/>
              <a:cs typeface="Georgia"/>
              <a:sym typeface="Georgia"/>
            </a:endParaRPr>
          </a:p>
        </p:txBody>
      </p:sp>
      <p:sp>
        <p:nvSpPr>
          <p:cNvPr id="346" name="Shape 346"/>
          <p:cNvSpPr txBox="1">
            <a:spLocks noGrp="1"/>
          </p:cNvSpPr>
          <p:nvPr>
            <p:ph type="ftr" idx="11"/>
          </p:nvPr>
        </p:nvSpPr>
        <p:spPr>
          <a:xfrm>
            <a:off x="3141825" y="6422148"/>
            <a:ext cx="3581399" cy="365699"/>
          </a:xfrm>
          <a:prstGeom prst="rect">
            <a:avLst/>
          </a:prstGeom>
          <a:noFill/>
          <a:ln>
            <a:noFill/>
          </a:ln>
        </p:spPr>
        <p:txBody>
          <a:bodyPr lIns="91425" tIns="45700" rIns="91425" bIns="45700" anchor="ctr" anchorCtr="0">
            <a:noAutofit/>
          </a:bodyPr>
          <a:lstStyle/>
          <a:p>
            <a:pPr marL="0" marR="0" lvl="0" indent="0" algn="ctr" rtl="0">
              <a:spcBef>
                <a:spcPts val="0"/>
              </a:spcBef>
              <a:buClr>
                <a:srgbClr val="888888"/>
              </a:buClr>
              <a:buSzPct val="25000"/>
              <a:buFont typeface="Calibri"/>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
        <p:nvSpPr>
          <p:cNvPr id="348" name="Shape 348"/>
          <p:cNvSpPr txBox="1">
            <a:spLocks noGrp="1"/>
          </p:cNvSpPr>
          <p:nvPr>
            <p:ph type="body" idx="4294967295"/>
          </p:nvPr>
        </p:nvSpPr>
        <p:spPr>
          <a:xfrm>
            <a:off x="3581400" y="1676400"/>
            <a:ext cx="5257799" cy="2438399"/>
          </a:xfrm>
          <a:prstGeom prst="rect">
            <a:avLst/>
          </a:prstGeom>
          <a:noFill/>
          <a:ln>
            <a:noFill/>
          </a:ln>
        </p:spPr>
        <p:txBody>
          <a:bodyPr lIns="91425" tIns="45700" rIns="91425" bIns="45700" anchor="t" anchorCtr="0">
            <a:noAutofit/>
          </a:bodyPr>
          <a:lstStyle/>
          <a:p>
            <a:pPr indent="-274320">
              <a:spcBef>
                <a:spcPts val="0"/>
              </a:spcBef>
              <a:buSzPct val="85000"/>
              <a:buFont typeface="Calibri"/>
              <a:buChar char="●"/>
            </a:pPr>
            <a:r>
              <a:rPr lang="en-US" sz="2800" b="1" i="0" u="none" strike="noStrike" cap="none" baseline="0" dirty="0" smtClean="0">
                <a:solidFill>
                  <a:schemeClr val="dk1"/>
                </a:solidFill>
                <a:latin typeface="Calibri"/>
                <a:ea typeface="Calibri"/>
                <a:cs typeface="Calibri"/>
                <a:sym typeface="Calibri"/>
              </a:rPr>
              <a:t>Countering</a:t>
            </a:r>
            <a:r>
              <a:rPr lang="en-US" sz="2800" b="0" i="0" u="none" strike="noStrike" cap="none" baseline="0" dirty="0" smtClean="0">
                <a:solidFill>
                  <a:schemeClr val="dk1"/>
                </a:solidFill>
                <a:latin typeface="Calibri"/>
                <a:ea typeface="Calibri"/>
                <a:cs typeface="Calibri"/>
                <a:sym typeface="Calibri"/>
              </a:rPr>
              <a:t> </a:t>
            </a:r>
            <a:r>
              <a:rPr lang="en-US" sz="2800" b="0" i="0" u="none" strike="noStrike" cap="none" baseline="0"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Countering--</a:t>
            </a:r>
            <a:r>
              <a:rPr lang="en-US" sz="2800" dirty="0">
                <a:solidFill>
                  <a:schemeClr val="dk1"/>
                </a:solidFill>
                <a:latin typeface="Calibri"/>
                <a:ea typeface="Calibri"/>
                <a:cs typeface="Calibri"/>
                <a:sym typeface="Calibri"/>
              </a:rPr>
              <a:t>When a writer “pushes back” against the text in some way, by  disagreeing with it, challenging something it says, or interpreting it differently than the author does. </a:t>
            </a:r>
          </a:p>
          <a:p>
            <a:pPr marL="0" marR="0" lvl="0" indent="0" algn="l" rtl="0">
              <a:spcBef>
                <a:spcPts val="0"/>
              </a:spcBef>
              <a:buClr>
                <a:schemeClr val="accent1"/>
              </a:buClr>
              <a:buSzPct val="85000"/>
              <a:buNone/>
            </a:pPr>
            <a:endParaRPr lang="en-US" sz="2800" b="0" i="0" u="none" strike="noStrike" cap="none" baseline="0" dirty="0">
              <a:solidFill>
                <a:schemeClr val="dk1"/>
              </a:solidFill>
              <a:latin typeface="Calibri"/>
              <a:ea typeface="Calibri"/>
              <a:cs typeface="Calibri"/>
              <a:sym typeface="Calibri"/>
            </a:endParaRPr>
          </a:p>
        </p:txBody>
      </p:sp>
      <p:sp>
        <p:nvSpPr>
          <p:cNvPr id="349" name="Shape 349"/>
          <p:cNvSpPr txBox="1"/>
          <p:nvPr/>
        </p:nvSpPr>
        <p:spPr>
          <a:xfrm>
            <a:off x="251271" y="5078627"/>
            <a:ext cx="7034914" cy="135924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2400" b="0" i="1" u="none" strike="noStrike" cap="none" baseline="0" dirty="0" smtClean="0">
                <a:solidFill>
                  <a:schemeClr val="dk1"/>
                </a:solidFill>
                <a:latin typeface="Calibri"/>
                <a:ea typeface="Calibri"/>
                <a:cs typeface="Calibri"/>
                <a:sym typeface="Calibri"/>
              </a:rPr>
              <a:t>While parent groups often portray gaming negatively,</a:t>
            </a:r>
            <a:r>
              <a:rPr lang="en-US" sz="2400" b="0" i="1" u="none" strike="noStrike" cap="none" dirty="0" smtClean="0">
                <a:solidFill>
                  <a:schemeClr val="dk1"/>
                </a:solidFill>
                <a:latin typeface="Calibri"/>
                <a:ea typeface="Calibri"/>
                <a:cs typeface="Calibri"/>
                <a:sym typeface="Calibri"/>
              </a:rPr>
              <a:t> recent brain research indicates there are positive effects.</a:t>
            </a:r>
            <a:endParaRPr lang="en-US" sz="2400" b="0" i="1"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Calibri"/>
              <a:buNone/>
            </a:pPr>
            <a:r>
              <a:rPr lang="en-US" sz="2400" b="0" i="1" u="none" strike="noStrike" cap="none" baseline="0" dirty="0">
                <a:solidFill>
                  <a:schemeClr val="dk1"/>
                </a:solidFill>
                <a:latin typeface="Calibri"/>
                <a:ea typeface="Calibri"/>
                <a:cs typeface="Calibri"/>
                <a:sym typeface="Calibri"/>
              </a:rPr>
              <a:t> </a:t>
            </a:r>
          </a:p>
          <a:p>
            <a:pPr marL="228600" marR="0" lvl="0" indent="-50800" algn="l" rtl="0">
              <a:lnSpc>
                <a:spcPct val="90000"/>
              </a:lnSpc>
              <a:spcBef>
                <a:spcPts val="1000"/>
              </a:spcBef>
              <a:buClr>
                <a:schemeClr val="dk1"/>
              </a:buClr>
              <a:buFont typeface="Georgia"/>
              <a:buNone/>
            </a:pPr>
            <a:endParaRPr sz="1800" b="0" i="1"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Georgia"/>
              <a:buNone/>
            </a:pPr>
            <a:endParaRPr sz="1800" b="0" i="1" u="none" strike="noStrike" cap="none" baseline="0" dirty="0">
              <a:solidFill>
                <a:schemeClr val="dk1"/>
              </a:solidFill>
              <a:latin typeface="Calibri"/>
              <a:ea typeface="Calibri"/>
              <a:cs typeface="Calibri"/>
              <a:sym typeface="Calibri"/>
            </a:endParaRPr>
          </a:p>
        </p:txBody>
      </p:sp>
      <p:sp>
        <p:nvSpPr>
          <p:cNvPr id="7" name="Rectangle 6"/>
          <p:cNvSpPr/>
          <p:nvPr/>
        </p:nvSpPr>
        <p:spPr>
          <a:xfrm rot="19877476">
            <a:off x="106983" y="1903113"/>
            <a:ext cx="2073883" cy="461665"/>
          </a:xfrm>
          <a:prstGeom prst="rect">
            <a:avLst/>
          </a:prstGeom>
          <a:noFill/>
        </p:spPr>
        <p:txBody>
          <a:bodyPr wrap="squar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metaphor</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rot="20764563">
            <a:off x="7133137" y="4452263"/>
            <a:ext cx="1743785" cy="1477328"/>
          </a:xfrm>
          <a:prstGeom prst="rect">
            <a:avLst/>
          </a:prstGeom>
          <a:solidFill>
            <a:schemeClr val="accent1"/>
          </a:solidFill>
        </p:spPr>
        <p:txBody>
          <a:bodyPr wrap="square" lIns="91440" tIns="45720" rIns="91440" bIns="45720">
            <a:spAutoFit/>
          </a:bodyPr>
          <a:lstStyle/>
          <a:p>
            <a:pPr lvl="0">
              <a:lnSpc>
                <a:spcPct val="90000"/>
              </a:lnSpc>
              <a:buClr>
                <a:schemeClr val="dk1"/>
              </a:buClr>
              <a:buSzPct val="25000"/>
            </a:pPr>
            <a:r>
              <a:rPr lang="en-US" sz="2000" dirty="0" smtClean="0">
                <a:solidFill>
                  <a:schemeClr val="dk1"/>
                </a:solidFill>
                <a:latin typeface="Calibri"/>
                <a:ea typeface="Calibri"/>
                <a:cs typeface="Calibri"/>
                <a:sym typeface="Calibri"/>
              </a:rPr>
              <a:t>What are the key elements of a good “counter”?</a:t>
            </a:r>
          </a:p>
          <a:p>
            <a:pPr lvl="0">
              <a:lnSpc>
                <a:spcPct val="90000"/>
              </a:lnSpc>
              <a:buClr>
                <a:schemeClr val="dk1"/>
              </a:buClr>
              <a:buSzPct val="25000"/>
            </a:pPr>
            <a:endParaRPr lang="en-US"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2382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8" name="Shape 238"/>
          <p:cNvPicPr preferRelativeResize="0"/>
          <p:nvPr/>
        </p:nvPicPr>
        <p:blipFill rotWithShape="1">
          <a:blip r:embed="rId3">
            <a:alphaModFix/>
          </a:blip>
          <a:srcRect/>
          <a:stretch/>
        </p:blipFill>
        <p:spPr>
          <a:xfrm>
            <a:off x="7162800" y="762000"/>
            <a:ext cx="1532239" cy="914400"/>
          </a:xfrm>
          <a:prstGeom prst="rect">
            <a:avLst/>
          </a:prstGeom>
          <a:noFill/>
          <a:ln w="107950" cap="flat">
            <a:solidFill>
              <a:schemeClr val="dk1"/>
            </a:solidFill>
            <a:prstDash val="solid"/>
            <a:round/>
            <a:headEnd type="none" w="med" len="med"/>
            <a:tailEnd type="none" w="med" len="med"/>
          </a:ln>
        </p:spPr>
      </p:pic>
      <p:sp>
        <p:nvSpPr>
          <p:cNvPr id="239" name="Shape 239"/>
          <p:cNvSpPr txBox="1">
            <a:spLocks noGrp="1"/>
          </p:cNvSpPr>
          <p:nvPr>
            <p:ph type="ftr" idx="11"/>
          </p:nvPr>
        </p:nvSpPr>
        <p:spPr>
          <a:xfrm>
            <a:off x="3028950" y="6356351"/>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
        <p:nvSpPr>
          <p:cNvPr id="6" name="Shape 247"/>
          <p:cNvSpPr txBox="1"/>
          <p:nvPr/>
        </p:nvSpPr>
        <p:spPr>
          <a:xfrm>
            <a:off x="344708" y="1295400"/>
            <a:ext cx="8799292" cy="34777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u="none" strike="noStrike" cap="none" baseline="0" dirty="0" smtClean="0">
                <a:solidFill>
                  <a:schemeClr val="dk1"/>
                </a:solidFill>
                <a:latin typeface="Calibri"/>
                <a:ea typeface="Calibri"/>
                <a:cs typeface="Calibri"/>
                <a:sym typeface="Calibri"/>
              </a:rPr>
              <a:t>Acknowledge the opposition, then refute</a:t>
            </a:r>
            <a:r>
              <a:rPr lang="en-US" sz="2400" b="1" u="none" strike="noStrike" cap="none" dirty="0" smtClean="0">
                <a:solidFill>
                  <a:schemeClr val="dk1"/>
                </a:solidFill>
                <a:latin typeface="Calibri"/>
                <a:ea typeface="Calibri"/>
                <a:cs typeface="Calibri"/>
                <a:sym typeface="Calibri"/>
              </a:rPr>
              <a:t> it:</a:t>
            </a:r>
          </a:p>
          <a:p>
            <a:pPr marL="0" marR="0" lvl="0" indent="0" algn="l" rtl="0">
              <a:spcBef>
                <a:spcPts val="0"/>
              </a:spcBef>
              <a:buSzPct val="25000"/>
              <a:buNone/>
            </a:pPr>
            <a:endParaRPr lang="en-US" sz="2400" b="1" u="none" strike="noStrike" cap="none" baseline="0" dirty="0" smtClean="0">
              <a:solidFill>
                <a:schemeClr val="dk1"/>
              </a:solidFill>
              <a:latin typeface="Calibri"/>
              <a:ea typeface="Calibri"/>
              <a:cs typeface="Calibri"/>
              <a:sym typeface="Calibri"/>
            </a:endParaRPr>
          </a:p>
          <a:p>
            <a:pPr lvl="2">
              <a:buSzPct val="25000"/>
            </a:pPr>
            <a:r>
              <a:rPr lang="en-US" sz="2400" i="1" dirty="0">
                <a:solidFill>
                  <a:schemeClr val="dk1"/>
                </a:solidFill>
                <a:latin typeface="Calibri"/>
                <a:ea typeface="Calibri"/>
                <a:cs typeface="Calibri"/>
                <a:sym typeface="Calibri"/>
              </a:rPr>
              <a:t>	While many people think ____, the research actually </a:t>
            </a:r>
            <a:r>
              <a:rPr lang="en-US" sz="2400" i="1" dirty="0" smtClean="0">
                <a:solidFill>
                  <a:schemeClr val="dk1"/>
                </a:solidFill>
                <a:latin typeface="Calibri"/>
                <a:ea typeface="Calibri"/>
                <a:cs typeface="Calibri"/>
                <a:sym typeface="Calibri"/>
              </a:rPr>
              <a:t>			shows</a:t>
            </a:r>
            <a:r>
              <a:rPr lang="en-US" sz="2400" i="1" dirty="0" smtClean="0">
                <a:solidFill>
                  <a:schemeClr val="dk1"/>
                </a:solidFill>
                <a:latin typeface="Calibri"/>
                <a:ea typeface="Calibri"/>
                <a:cs typeface="Calibri"/>
                <a:sym typeface="Calibri"/>
              </a:rPr>
              <a:t>…</a:t>
            </a:r>
          </a:p>
          <a:p>
            <a:pPr lvl="2">
              <a:buSzPct val="25000"/>
            </a:pPr>
            <a:endParaRPr lang="en-US" sz="2400" i="1" dirty="0" smtClean="0">
              <a:solidFill>
                <a:schemeClr val="dk1"/>
              </a:solidFill>
              <a:latin typeface="Calibri"/>
              <a:ea typeface="Calibri"/>
              <a:cs typeface="Calibri"/>
              <a:sym typeface="Calibri"/>
            </a:endParaRPr>
          </a:p>
          <a:p>
            <a:pPr lvl="2">
              <a:buSzPct val="25000"/>
            </a:pPr>
            <a:r>
              <a:rPr lang="en-US" sz="2400" b="1" dirty="0" smtClean="0">
                <a:solidFill>
                  <a:schemeClr val="dk1"/>
                </a:solidFill>
                <a:latin typeface="Calibri"/>
                <a:ea typeface="Calibri"/>
                <a:cs typeface="Calibri"/>
                <a:sym typeface="Calibri"/>
              </a:rPr>
              <a:t>Or summarize the opposition, then give your case:</a:t>
            </a:r>
            <a:r>
              <a:rPr lang="en-US" sz="2400" i="1" dirty="0">
                <a:solidFill>
                  <a:schemeClr val="dk1"/>
                </a:solidFill>
                <a:latin typeface="Calibri"/>
                <a:ea typeface="Calibri"/>
                <a:cs typeface="Calibri"/>
                <a:sym typeface="Calibri"/>
              </a:rPr>
              <a:t>	</a:t>
            </a:r>
            <a:endParaRPr lang="en-US" sz="2400" i="1" dirty="0" smtClean="0">
              <a:solidFill>
                <a:schemeClr val="dk1"/>
              </a:solidFill>
              <a:latin typeface="Calibri"/>
              <a:ea typeface="Calibri"/>
              <a:cs typeface="Calibri"/>
              <a:sym typeface="Calibri"/>
            </a:endParaRPr>
          </a:p>
          <a:p>
            <a:pPr lvl="2">
              <a:buSzPct val="25000"/>
            </a:pPr>
            <a:r>
              <a:rPr lang="en-US" sz="2400" i="1" dirty="0" smtClean="0">
                <a:solidFill>
                  <a:schemeClr val="dk1"/>
                </a:solidFill>
                <a:latin typeface="Calibri"/>
                <a:ea typeface="Calibri"/>
                <a:cs typeface="Calibri"/>
                <a:sym typeface="Calibri"/>
              </a:rPr>
              <a:t>	____ </a:t>
            </a:r>
            <a:r>
              <a:rPr lang="en-US" sz="2400" dirty="0" smtClean="0">
                <a:solidFill>
                  <a:schemeClr val="dk1"/>
                </a:solidFill>
                <a:latin typeface="Calibri"/>
                <a:ea typeface="Calibri"/>
                <a:cs typeface="Calibri"/>
                <a:sym typeface="Calibri"/>
              </a:rPr>
              <a:t>argues that ____.  </a:t>
            </a:r>
            <a:r>
              <a:rPr lang="en-US" sz="2400" i="1" dirty="0" smtClean="0">
                <a:solidFill>
                  <a:schemeClr val="dk1"/>
                </a:solidFill>
                <a:latin typeface="Calibri"/>
                <a:ea typeface="Calibri"/>
                <a:cs typeface="Calibri"/>
                <a:sym typeface="Calibri"/>
              </a:rPr>
              <a:t>What </a:t>
            </a:r>
            <a:r>
              <a:rPr lang="en-US" sz="2400" b="0" i="1" u="none" strike="noStrike" cap="none" baseline="0" dirty="0">
                <a:solidFill>
                  <a:schemeClr val="dk1"/>
                </a:solidFill>
                <a:latin typeface="Calibri"/>
                <a:ea typeface="Calibri"/>
                <a:cs typeface="Calibri"/>
                <a:sym typeface="Calibri"/>
              </a:rPr>
              <a:t>the author fails to consider is …</a:t>
            </a:r>
            <a:br>
              <a:rPr lang="en-US" sz="2400" b="0" i="1" u="none" strike="noStrike" cap="none" baseline="0" dirty="0">
                <a:solidFill>
                  <a:schemeClr val="dk1"/>
                </a:solidFill>
                <a:latin typeface="Calibri"/>
                <a:ea typeface="Calibri"/>
                <a:cs typeface="Calibri"/>
                <a:sym typeface="Calibri"/>
              </a:rPr>
            </a:br>
            <a:r>
              <a:rPr lang="en-US" sz="2400" b="0" i="1" u="none" strike="noStrike" cap="none" baseline="0" dirty="0" smtClean="0">
                <a:solidFill>
                  <a:schemeClr val="dk1"/>
                </a:solidFill>
                <a:latin typeface="Calibri"/>
                <a:ea typeface="Calibri"/>
                <a:cs typeface="Calibri"/>
                <a:sym typeface="Calibri"/>
              </a:rPr>
              <a:t>	</a:t>
            </a:r>
            <a:r>
              <a:rPr lang="en-US" sz="2400" i="1" dirty="0" smtClean="0">
                <a:solidFill>
                  <a:schemeClr val="dk1"/>
                </a:solidFill>
                <a:latin typeface="Calibri"/>
                <a:ea typeface="Calibri"/>
                <a:cs typeface="Calibri"/>
                <a:sym typeface="Calibri"/>
              </a:rPr>
              <a:t>____ </a:t>
            </a:r>
            <a:r>
              <a:rPr lang="en-US" sz="2400" dirty="0" smtClean="0">
                <a:solidFill>
                  <a:schemeClr val="dk1"/>
                </a:solidFill>
                <a:latin typeface="Calibri"/>
                <a:ea typeface="Calibri"/>
                <a:cs typeface="Calibri"/>
                <a:sym typeface="Calibri"/>
              </a:rPr>
              <a:t>says </a:t>
            </a:r>
            <a:r>
              <a:rPr lang="en-US" sz="2400" dirty="0">
                <a:solidFill>
                  <a:schemeClr val="dk1"/>
                </a:solidFill>
                <a:latin typeface="Calibri"/>
                <a:ea typeface="Calibri"/>
                <a:cs typeface="Calibri"/>
                <a:sym typeface="Calibri"/>
              </a:rPr>
              <a:t>that ____. </a:t>
            </a:r>
            <a:r>
              <a:rPr lang="en-US" sz="2400" b="0" i="1" u="none" strike="noStrike" cap="none" baseline="0" dirty="0" smtClean="0">
                <a:solidFill>
                  <a:schemeClr val="dk1"/>
                </a:solidFill>
                <a:latin typeface="Calibri"/>
                <a:ea typeface="Calibri"/>
                <a:cs typeface="Calibri"/>
                <a:sym typeface="Calibri"/>
              </a:rPr>
              <a:t>This </a:t>
            </a:r>
            <a:r>
              <a:rPr lang="en-US" sz="2400" b="0" i="1" u="none" strike="noStrike" cap="none" baseline="0" dirty="0">
                <a:solidFill>
                  <a:schemeClr val="dk1"/>
                </a:solidFill>
                <a:latin typeface="Calibri"/>
                <a:ea typeface="Calibri"/>
                <a:cs typeface="Calibri"/>
                <a:sym typeface="Calibri"/>
              </a:rPr>
              <a:t>is true, but …</a:t>
            </a:r>
          </a:p>
          <a:p>
            <a:pPr lvl="2">
              <a:buSzPct val="25000"/>
            </a:pPr>
            <a:r>
              <a:rPr lang="en-US" sz="2400" b="0" i="1" u="none" strike="noStrike" cap="none" baseline="0" dirty="0" smtClean="0">
                <a:solidFill>
                  <a:schemeClr val="dk1"/>
                </a:solidFill>
                <a:latin typeface="Calibri"/>
                <a:ea typeface="Calibri"/>
                <a:cs typeface="Calibri"/>
                <a:sym typeface="Calibri"/>
              </a:rPr>
              <a:t>	</a:t>
            </a:r>
            <a:r>
              <a:rPr lang="en-US" sz="2400" i="1" dirty="0" smtClean="0">
                <a:solidFill>
                  <a:schemeClr val="dk1"/>
                </a:solidFill>
                <a:latin typeface="Calibri"/>
                <a:ea typeface="Calibri"/>
                <a:cs typeface="Calibri"/>
                <a:sym typeface="Calibri"/>
              </a:rPr>
              <a:t>____ </a:t>
            </a:r>
            <a:r>
              <a:rPr lang="en-US" sz="2400" dirty="0" smtClean="0">
                <a:solidFill>
                  <a:schemeClr val="dk1"/>
                </a:solidFill>
                <a:latin typeface="Calibri"/>
                <a:ea typeface="Calibri"/>
                <a:cs typeface="Calibri"/>
                <a:sym typeface="Calibri"/>
              </a:rPr>
              <a:t>suggests </a:t>
            </a:r>
            <a:r>
              <a:rPr lang="en-US" sz="2400" dirty="0">
                <a:solidFill>
                  <a:schemeClr val="dk1"/>
                </a:solidFill>
                <a:latin typeface="Calibri"/>
                <a:ea typeface="Calibri"/>
                <a:cs typeface="Calibri"/>
                <a:sym typeface="Calibri"/>
              </a:rPr>
              <a:t>that ____. </a:t>
            </a:r>
            <a:r>
              <a:rPr lang="en-US" sz="2400" dirty="0" smtClean="0">
                <a:solidFill>
                  <a:schemeClr val="dk1"/>
                </a:solidFill>
                <a:latin typeface="Calibri"/>
                <a:ea typeface="Calibri"/>
                <a:cs typeface="Calibri"/>
                <a:sym typeface="Calibri"/>
              </a:rPr>
              <a:t> </a:t>
            </a:r>
            <a:r>
              <a:rPr lang="en-US" sz="2400" b="0" i="1" u="none" strike="noStrike" cap="none" baseline="0" dirty="0" smtClean="0">
                <a:solidFill>
                  <a:schemeClr val="dk1"/>
                </a:solidFill>
                <a:latin typeface="Calibri"/>
                <a:ea typeface="Calibri"/>
                <a:cs typeface="Calibri"/>
                <a:sym typeface="Calibri"/>
              </a:rPr>
              <a:t>The </a:t>
            </a:r>
            <a:r>
              <a:rPr lang="en-US" sz="2400" b="0" i="1" u="none" strike="noStrike" cap="none" baseline="0" dirty="0">
                <a:solidFill>
                  <a:schemeClr val="dk1"/>
                </a:solidFill>
                <a:latin typeface="Calibri"/>
                <a:ea typeface="Calibri"/>
                <a:cs typeface="Calibri"/>
                <a:sym typeface="Calibri"/>
              </a:rPr>
              <a:t>author doesn’t explain why ….</a:t>
            </a:r>
          </a:p>
          <a:p>
            <a:pPr lvl="2">
              <a:buSzPct val="25000"/>
            </a:pPr>
            <a:r>
              <a:rPr lang="en-US" sz="2400" b="0" i="1" u="none" strike="noStrike" cap="none" baseline="0" dirty="0" smtClean="0">
                <a:solidFill>
                  <a:schemeClr val="dk1"/>
                </a:solidFill>
                <a:latin typeface="Calibri"/>
                <a:ea typeface="Calibri"/>
                <a:cs typeface="Calibri"/>
                <a:sym typeface="Calibri"/>
              </a:rPr>
              <a:t>	</a:t>
            </a:r>
            <a:r>
              <a:rPr lang="en-US" sz="2400" i="1" dirty="0" smtClean="0">
                <a:solidFill>
                  <a:schemeClr val="dk1"/>
                </a:solidFill>
                <a:latin typeface="Calibri"/>
                <a:ea typeface="Calibri"/>
                <a:cs typeface="Calibri"/>
                <a:sym typeface="Calibri"/>
              </a:rPr>
              <a:t>____ </a:t>
            </a:r>
            <a:r>
              <a:rPr lang="en-US" sz="2400" dirty="0">
                <a:solidFill>
                  <a:schemeClr val="dk1"/>
                </a:solidFill>
                <a:latin typeface="Calibri"/>
                <a:ea typeface="Calibri"/>
                <a:cs typeface="Calibri"/>
                <a:sym typeface="Calibri"/>
              </a:rPr>
              <a:t>argues that ____. </a:t>
            </a:r>
            <a:r>
              <a:rPr lang="en-US" sz="2400" b="0" i="1" u="none" strike="noStrike" cap="none" baseline="0" dirty="0" smtClean="0">
                <a:solidFill>
                  <a:schemeClr val="dk1"/>
                </a:solidFill>
                <a:latin typeface="Calibri"/>
                <a:ea typeface="Calibri"/>
                <a:cs typeface="Calibri"/>
                <a:sym typeface="Calibri"/>
              </a:rPr>
              <a:t>Another </a:t>
            </a:r>
            <a:r>
              <a:rPr lang="en-US" sz="2400" b="0" i="1" u="none" strike="noStrike" cap="none" baseline="0" dirty="0">
                <a:solidFill>
                  <a:schemeClr val="dk1"/>
                </a:solidFill>
                <a:latin typeface="Calibri"/>
                <a:ea typeface="Calibri"/>
                <a:cs typeface="Calibri"/>
                <a:sym typeface="Calibri"/>
              </a:rPr>
              <a:t>way to look at this is …</a:t>
            </a:r>
          </a:p>
          <a:p>
            <a:pPr lvl="2">
              <a:buSzPct val="25000"/>
            </a:pPr>
            <a:r>
              <a:rPr lang="en-US" sz="2400" b="0" i="1" u="none" strike="noStrike" cap="none" baseline="0" dirty="0" smtClean="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 ____ </a:t>
            </a:r>
            <a:r>
              <a:rPr lang="en-US" sz="2400" dirty="0" smtClean="0">
                <a:solidFill>
                  <a:schemeClr val="dk1"/>
                </a:solidFill>
                <a:latin typeface="Calibri"/>
                <a:ea typeface="Calibri"/>
                <a:cs typeface="Calibri"/>
                <a:sym typeface="Calibri"/>
              </a:rPr>
              <a:t>found </a:t>
            </a:r>
            <a:r>
              <a:rPr lang="en-US" sz="2400" dirty="0">
                <a:solidFill>
                  <a:schemeClr val="dk1"/>
                </a:solidFill>
                <a:latin typeface="Calibri"/>
                <a:ea typeface="Calibri"/>
                <a:cs typeface="Calibri"/>
                <a:sym typeface="Calibri"/>
              </a:rPr>
              <a:t>that ____. </a:t>
            </a:r>
            <a:r>
              <a:rPr lang="en-US" sz="2400" b="0" i="1" u="none" strike="noStrike" cap="none" baseline="0" dirty="0" smtClean="0">
                <a:solidFill>
                  <a:schemeClr val="dk1"/>
                </a:solidFill>
                <a:latin typeface="Calibri"/>
                <a:ea typeface="Calibri"/>
                <a:cs typeface="Calibri"/>
                <a:sym typeface="Calibri"/>
              </a:rPr>
              <a:t>However, the </a:t>
            </a:r>
            <a:r>
              <a:rPr lang="en-US" sz="2400" b="0" i="1" u="none" strike="noStrike" cap="none" baseline="0" dirty="0">
                <a:solidFill>
                  <a:schemeClr val="dk1"/>
                </a:solidFill>
                <a:latin typeface="Calibri"/>
                <a:ea typeface="Calibri"/>
                <a:cs typeface="Calibri"/>
                <a:sym typeface="Calibri"/>
              </a:rPr>
              <a:t>study doesn’t </a:t>
            </a:r>
            <a:r>
              <a:rPr lang="en-US" sz="2400" b="0" i="1" u="none" strike="noStrike" cap="none" baseline="0" dirty="0" smtClean="0">
                <a:solidFill>
                  <a:schemeClr val="dk1"/>
                </a:solidFill>
                <a:latin typeface="Calibri"/>
                <a:ea typeface="Calibri"/>
                <a:cs typeface="Calibri"/>
                <a:sym typeface="Calibri"/>
              </a:rPr>
              <a:t>    			explore </a:t>
            </a:r>
            <a:r>
              <a:rPr lang="en-US" sz="2400" b="0" i="1" u="none" strike="noStrike" cap="none" baseline="0" dirty="0">
                <a:solidFill>
                  <a:schemeClr val="dk1"/>
                </a:solidFill>
                <a:latin typeface="Calibri"/>
                <a:ea typeface="Calibri"/>
                <a:cs typeface="Calibri"/>
                <a:sym typeface="Calibri"/>
              </a:rPr>
              <a:t>the connections between …</a:t>
            </a: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 </a:t>
            </a:r>
          </a:p>
        </p:txBody>
      </p:sp>
      <p:sp>
        <p:nvSpPr>
          <p:cNvPr id="8" name="Shape 345"/>
          <p:cNvSpPr txBox="1">
            <a:spLocks/>
          </p:cNvSpPr>
          <p:nvPr/>
        </p:nvSpPr>
        <p:spPr>
          <a:xfrm>
            <a:off x="228600" y="457200"/>
            <a:ext cx="8534399" cy="9144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7B9899"/>
              </a:buClr>
              <a:buFont typeface="Georgi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lnSpc>
                <a:spcPct val="90000"/>
              </a:lnSpc>
              <a:buClr>
                <a:schemeClr val="dk1"/>
              </a:buClr>
              <a:buSzPct val="25000"/>
            </a:pPr>
            <a:r>
              <a:rPr lang="en-US" sz="4400" b="1" dirty="0">
                <a:solidFill>
                  <a:schemeClr val="accent3">
                    <a:lumMod val="75000"/>
                  </a:schemeClr>
                </a:solidFill>
              </a:rPr>
              <a:t>Example of </a:t>
            </a:r>
            <a:r>
              <a:rPr lang="en-US" sz="4400" b="1" dirty="0" smtClean="0">
                <a:solidFill>
                  <a:schemeClr val="accent3">
                    <a:lumMod val="75000"/>
                  </a:schemeClr>
                </a:solidFill>
              </a:rPr>
              <a:t>Countering</a:t>
            </a:r>
            <a:endParaRPr lang="en-US" sz="4400" dirty="0">
              <a:solidFill>
                <a:srgbClr val="7B9899"/>
              </a:solidFill>
              <a:latin typeface="Georgia"/>
              <a:ea typeface="Georgia"/>
              <a:cs typeface="Georgia"/>
              <a:sym typeface="Georgia"/>
            </a:endParaRPr>
          </a:p>
        </p:txBody>
      </p:sp>
    </p:spTree>
    <p:extLst>
      <p:ext uri="{BB962C8B-B14F-4D97-AF65-F5344CB8AC3E}">
        <p14:creationId xmlns:p14="http://schemas.microsoft.com/office/powerpoint/2010/main" val="18827522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vidence.tiff"/>
          <p:cNvPicPr>
            <a:picLocks noGrp="1" noChangeAspect="1"/>
          </p:cNvPicPr>
          <p:nvPr>
            <p:ph idx="1"/>
          </p:nvPr>
        </p:nvPicPr>
        <p:blipFill>
          <a:blip r:embed="rId2">
            <a:extLst>
              <a:ext uri="{28A0092B-C50C-407E-A947-70E740481C1C}">
                <a14:useLocalDpi xmlns:a14="http://schemas.microsoft.com/office/drawing/2010/main" val="0"/>
              </a:ext>
            </a:extLst>
          </a:blip>
          <a:srcRect l="-27772" r="-27772"/>
          <a:stretch>
            <a:fillRect/>
          </a:stretch>
        </p:blipFill>
        <p:spPr>
          <a:xfrm>
            <a:off x="-1905000" y="152400"/>
            <a:ext cx="12425082" cy="6400800"/>
          </a:xfrm>
        </p:spPr>
      </p:pic>
      <p:sp>
        <p:nvSpPr>
          <p:cNvPr id="5" name="TextBox 4"/>
          <p:cNvSpPr txBox="1"/>
          <p:nvPr/>
        </p:nvSpPr>
        <p:spPr>
          <a:xfrm>
            <a:off x="8028858" y="3276600"/>
            <a:ext cx="1143000" cy="1477328"/>
          </a:xfrm>
          <a:prstGeom prst="rect">
            <a:avLst/>
          </a:prstGeom>
          <a:noFill/>
        </p:spPr>
        <p:txBody>
          <a:bodyPr wrap="square" rtlCol="0">
            <a:spAutoFit/>
          </a:bodyPr>
          <a:lstStyle/>
          <a:p>
            <a:r>
              <a:rPr lang="en-US" dirty="0" smtClean="0">
                <a:solidFill>
                  <a:srgbClr val="0000FF"/>
                </a:solidFill>
              </a:rPr>
              <a:t>Click </a:t>
            </a:r>
            <a:r>
              <a:rPr lang="en-US" dirty="0" smtClean="0">
                <a:solidFill>
                  <a:srgbClr val="0000FF"/>
                </a:solidFill>
                <a:hlinkClick r:id="rId3" action="ppaction://hlinkfile"/>
              </a:rPr>
              <a:t>HERE</a:t>
            </a:r>
            <a:r>
              <a:rPr lang="en-US" dirty="0" smtClean="0">
                <a:solidFill>
                  <a:srgbClr val="0000FF"/>
                </a:solidFill>
              </a:rPr>
              <a:t> for a PDF file of this document.</a:t>
            </a:r>
            <a:endParaRPr lang="en-US" dirty="0">
              <a:solidFill>
                <a:srgbClr val="0000FF"/>
              </a:solidFill>
            </a:endParaRPr>
          </a:p>
        </p:txBody>
      </p:sp>
    </p:spTree>
    <p:extLst>
      <p:ext uri="{BB962C8B-B14F-4D97-AF65-F5344CB8AC3E}">
        <p14:creationId xmlns:p14="http://schemas.microsoft.com/office/powerpoint/2010/main" val="660138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77200" cy="1600200"/>
          </a:xfrm>
        </p:spPr>
        <p:txBody>
          <a:bodyPr>
            <a:normAutofit/>
          </a:bodyPr>
          <a:lstStyle/>
          <a:p>
            <a:endParaRPr lang="en-US" sz="3000" dirty="0"/>
          </a:p>
        </p:txBody>
      </p:sp>
      <p:sp>
        <p:nvSpPr>
          <p:cNvPr id="3" name="Content Placeholder 2"/>
          <p:cNvSpPr>
            <a:spLocks noGrp="1"/>
          </p:cNvSpPr>
          <p:nvPr>
            <p:ph idx="1"/>
          </p:nvPr>
        </p:nvSpPr>
        <p:spPr/>
        <p:txBody>
          <a:bodyPr>
            <a:normAutofit/>
          </a:bodyPr>
          <a:lstStyle/>
          <a:p>
            <a:pPr marL="0" indent="0" algn="ctr">
              <a:buNone/>
            </a:pPr>
            <a:r>
              <a:rPr lang="en-US" sz="5400" b="1" dirty="0"/>
              <a:t>Sample Guides to complete Evidence </a:t>
            </a:r>
            <a:r>
              <a:rPr lang="en-US" sz="5400" b="1" dirty="0" smtClean="0"/>
              <a:t>Connections…</a:t>
            </a:r>
            <a:endParaRPr lang="en-US" sz="5400" b="1" dirty="0"/>
          </a:p>
        </p:txBody>
      </p:sp>
      <p:sp>
        <p:nvSpPr>
          <p:cNvPr id="5" name="Diamond 4"/>
          <p:cNvSpPr/>
          <p:nvPr/>
        </p:nvSpPr>
        <p:spPr>
          <a:xfrm>
            <a:off x="7696200" y="48768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7</a:t>
            </a:r>
            <a:endParaRPr lang="en-US" dirty="0">
              <a:solidFill>
                <a:schemeClr val="bg1"/>
              </a:solidFill>
            </a:endParaRPr>
          </a:p>
        </p:txBody>
      </p:sp>
    </p:spTree>
    <p:extLst>
      <p:ext uri="{BB962C8B-B14F-4D97-AF65-F5344CB8AC3E}">
        <p14:creationId xmlns:p14="http://schemas.microsoft.com/office/powerpoint/2010/main" val="4069039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27124771"/>
              </p:ext>
            </p:extLst>
          </p:nvPr>
        </p:nvGraphicFramePr>
        <p:xfrm>
          <a:off x="1131620" y="253682"/>
          <a:ext cx="7637242" cy="5853683"/>
        </p:xfrm>
        <a:graphic>
          <a:graphicData uri="http://schemas.openxmlformats.org/drawingml/2006/table">
            <a:tbl>
              <a:tblPr firstRow="1" firstCol="1" bandRow="1">
                <a:tableStyleId>{5C22544A-7EE6-4342-B048-85BDC9FD1C3A}</a:tableStyleId>
              </a:tblPr>
              <a:tblGrid>
                <a:gridCol w="3059380"/>
                <a:gridCol w="4577862"/>
              </a:tblGrid>
              <a:tr h="889318">
                <a:tc gridSpan="2">
                  <a:txBody>
                    <a:bodyPr/>
                    <a:lstStyle/>
                    <a:p>
                      <a:pPr marL="457200" marR="0" lvl="1">
                        <a:lnSpc>
                          <a:spcPct val="115000"/>
                        </a:lnSpc>
                        <a:spcBef>
                          <a:spcPts val="0"/>
                        </a:spcBef>
                        <a:spcAft>
                          <a:spcPts val="0"/>
                        </a:spcAft>
                        <a:tabLst>
                          <a:tab pos="5405120" algn="l"/>
                        </a:tabLst>
                      </a:pPr>
                      <a:r>
                        <a:rPr lang="en-US" sz="2000" dirty="0">
                          <a:effectLst/>
                        </a:rPr>
                        <a:t>Source:</a:t>
                      </a:r>
                      <a:endParaRPr lang="en-US" sz="1800" dirty="0">
                        <a:effectLst/>
                      </a:endParaRPr>
                    </a:p>
                    <a:p>
                      <a:pPr marL="457200" marR="0" lvl="1">
                        <a:lnSpc>
                          <a:spcPct val="115000"/>
                        </a:lnSpc>
                        <a:spcBef>
                          <a:spcPts val="0"/>
                        </a:spcBef>
                        <a:spcAft>
                          <a:spcPts val="0"/>
                        </a:spcAft>
                        <a:tabLst>
                          <a:tab pos="5405120" algn="l"/>
                        </a:tabLst>
                      </a:pPr>
                      <a:r>
                        <a:rPr lang="en-US" sz="3200" b="1" kern="1200" dirty="0" smtClean="0">
                          <a:solidFill>
                            <a:schemeClr val="tx1"/>
                          </a:solidFill>
                          <a:effectLst/>
                          <a:latin typeface="+mn-lt"/>
                          <a:ea typeface="+mn-ea"/>
                          <a:cs typeface="+mn-cs"/>
                        </a:rPr>
                        <a:t>WasteFreeLunches.org</a:t>
                      </a:r>
                      <a:r>
                        <a:rPr lang="en-US" sz="2000" dirty="0" smtClean="0">
                          <a:solidFill>
                            <a:schemeClr val="tx1"/>
                          </a:solidFill>
                          <a:effectLst/>
                        </a:rPr>
                        <a:t> </a:t>
                      </a:r>
                      <a:endParaRPr lang="en-US" sz="1100" dirty="0">
                        <a:effectLst/>
                        <a:latin typeface="Calibri"/>
                        <a:ea typeface="Calibri"/>
                        <a:cs typeface="Times New Roman"/>
                      </a:endParaRPr>
                    </a:p>
                  </a:txBody>
                  <a:tcPr marL="68580" marR="68580" marT="0" marB="0">
                    <a:solidFill>
                      <a:srgbClr val="00B0F0"/>
                    </a:solidFill>
                  </a:tcPr>
                </a:tc>
                <a:tc hMerge="1">
                  <a:txBody>
                    <a:bodyPr/>
                    <a:lstStyle/>
                    <a:p>
                      <a:endParaRPr lang="en-US"/>
                    </a:p>
                  </a:txBody>
                  <a:tcPr/>
                </a:tc>
              </a:tr>
              <a:tr h="685800">
                <a:tc>
                  <a:txBody>
                    <a:bodyPr/>
                    <a:lstStyle/>
                    <a:p>
                      <a:pPr marL="0" marR="0" algn="ctr">
                        <a:lnSpc>
                          <a:spcPct val="115000"/>
                        </a:lnSpc>
                        <a:spcBef>
                          <a:spcPts val="0"/>
                        </a:spcBef>
                        <a:spcAft>
                          <a:spcPts val="0"/>
                        </a:spcAft>
                        <a:tabLst>
                          <a:tab pos="5405120" algn="l"/>
                        </a:tabLst>
                      </a:pPr>
                      <a:r>
                        <a:rPr lang="en-US" sz="2000" dirty="0" smtClean="0">
                          <a:solidFill>
                            <a:srgbClr val="FFFF00"/>
                          </a:solidFill>
                          <a:effectLst/>
                        </a:rPr>
                        <a:t>Evidence </a:t>
                      </a:r>
                      <a:r>
                        <a:rPr lang="en-US" sz="2000" dirty="0">
                          <a:solidFill>
                            <a:srgbClr val="FFFF00"/>
                          </a:solidFill>
                          <a:effectLst/>
                        </a:rPr>
                        <a:t>from </a:t>
                      </a:r>
                      <a:r>
                        <a:rPr lang="en-US" sz="2000" dirty="0" smtClean="0">
                          <a:solidFill>
                            <a:srgbClr val="FFFF00"/>
                          </a:solidFill>
                          <a:effectLst/>
                        </a:rPr>
                        <a:t>research</a:t>
                      </a:r>
                    </a:p>
                    <a:p>
                      <a:pPr marL="0" marR="0" algn="ctr">
                        <a:lnSpc>
                          <a:spcPct val="115000"/>
                        </a:lnSpc>
                        <a:spcBef>
                          <a:spcPts val="0"/>
                        </a:spcBef>
                        <a:spcAft>
                          <a:spcPts val="0"/>
                        </a:spcAft>
                        <a:tabLst>
                          <a:tab pos="5405120" algn="l"/>
                        </a:tabLst>
                      </a:pPr>
                      <a:r>
                        <a:rPr lang="en-US" b="0" dirty="0" smtClean="0"/>
                        <a:t>(This is the evidence that we </a:t>
                      </a:r>
                      <a:r>
                        <a:rPr lang="en-US" b="0" dirty="0" smtClean="0">
                          <a:solidFill>
                            <a:schemeClr val="bg1"/>
                          </a:solidFill>
                        </a:rPr>
                        <a:t>will </a:t>
                      </a:r>
                      <a:r>
                        <a:rPr lang="en-US" b="0" dirty="0" smtClean="0"/>
                        <a:t>use or </a:t>
                      </a:r>
                      <a:r>
                        <a:rPr lang="en-US" b="1" i="1" dirty="0" smtClean="0">
                          <a:solidFill>
                            <a:srgbClr val="FFFF00"/>
                          </a:solidFill>
                        </a:rPr>
                        <a:t>forward</a:t>
                      </a:r>
                      <a:r>
                        <a:rPr lang="en-US" b="0" dirty="0" smtClean="0"/>
                        <a:t>, to </a:t>
                      </a:r>
                      <a:r>
                        <a:rPr lang="en-US" b="0" dirty="0" smtClean="0">
                          <a:solidFill>
                            <a:schemeClr val="bg1"/>
                          </a:solidFill>
                        </a:rPr>
                        <a:t>advance our </a:t>
                      </a:r>
                      <a:r>
                        <a:rPr lang="en-US" b="0" dirty="0" smtClean="0"/>
                        <a:t>argu</a:t>
                      </a:r>
                      <a:r>
                        <a:rPr lang="en-US" b="0" dirty="0" smtClean="0">
                          <a:solidFill>
                            <a:schemeClr val="bg1"/>
                          </a:solidFill>
                        </a:rPr>
                        <a:t>ment.)</a:t>
                      </a:r>
                      <a:endParaRPr lang="en-US" sz="1800" b="0" dirty="0">
                        <a:effectLst/>
                        <a:latin typeface="Calibri"/>
                        <a:ea typeface="Calibri"/>
                        <a:cs typeface="Times New Roman"/>
                      </a:endParaRPr>
                    </a:p>
                  </a:txBody>
                  <a:tcPr marL="68580" marR="68580" marT="0" marB="0">
                    <a:solidFill>
                      <a:srgbClr val="00B0F0"/>
                    </a:solidFill>
                  </a:tcPr>
                </a:tc>
                <a:tc>
                  <a:txBody>
                    <a:bodyPr/>
                    <a:lstStyle/>
                    <a:p>
                      <a:pPr marL="0" marR="0" algn="ctr">
                        <a:lnSpc>
                          <a:spcPct val="115000"/>
                        </a:lnSpc>
                        <a:spcBef>
                          <a:spcPts val="0"/>
                        </a:spcBef>
                        <a:spcAft>
                          <a:spcPts val="0"/>
                        </a:spcAft>
                        <a:tabLst>
                          <a:tab pos="5405120" algn="l"/>
                        </a:tabLst>
                      </a:pPr>
                      <a:r>
                        <a:rPr lang="en-US" sz="2400" b="1" dirty="0" smtClean="0">
                          <a:solidFill>
                            <a:schemeClr val="bg1"/>
                          </a:solidFill>
                          <a:effectLst/>
                        </a:rPr>
                        <a:t>Claim:  </a:t>
                      </a:r>
                      <a:r>
                        <a:rPr lang="en-US" sz="2400" b="1" u="sng" dirty="0" smtClean="0">
                          <a:solidFill>
                            <a:schemeClr val="bg1"/>
                          </a:solidFill>
                          <a:effectLst/>
                        </a:rPr>
                        <a:t>Our </a:t>
                      </a:r>
                      <a:r>
                        <a:rPr lang="en-US" sz="2400" b="1" u="sng" dirty="0">
                          <a:solidFill>
                            <a:schemeClr val="bg1"/>
                          </a:solidFill>
                          <a:effectLst/>
                        </a:rPr>
                        <a:t>school should increase its recycling </a:t>
                      </a:r>
                      <a:r>
                        <a:rPr lang="en-US" sz="2400" b="1" u="sng" dirty="0" smtClean="0">
                          <a:solidFill>
                            <a:schemeClr val="bg1"/>
                          </a:solidFill>
                          <a:effectLst/>
                        </a:rPr>
                        <a:t>efforts</a:t>
                      </a:r>
                      <a:r>
                        <a:rPr lang="en-US" sz="2400" b="1" u="none" dirty="0" smtClean="0">
                          <a:solidFill>
                            <a:schemeClr val="bg1"/>
                          </a:solidFill>
                          <a:effectLst/>
                        </a:rPr>
                        <a:t>.</a:t>
                      </a:r>
                      <a:endParaRPr lang="en-US" sz="2000" b="1" dirty="0">
                        <a:solidFill>
                          <a:schemeClr val="bg1"/>
                        </a:solidFill>
                        <a:effectLst/>
                        <a:latin typeface="Calibri"/>
                        <a:ea typeface="Calibri"/>
                        <a:cs typeface="Times New Roman"/>
                      </a:endParaRPr>
                    </a:p>
                  </a:txBody>
                  <a:tcPr marL="68580" marR="68580" marT="0" marB="0">
                    <a:solidFill>
                      <a:srgbClr val="00B0F0"/>
                    </a:solidFill>
                  </a:tcPr>
                </a:tc>
              </a:tr>
              <a:tr h="1641065">
                <a:tc>
                  <a:txBody>
                    <a:bodyPr/>
                    <a:lstStyle/>
                    <a:p>
                      <a:pPr marL="0" marR="0">
                        <a:lnSpc>
                          <a:spcPct val="115000"/>
                        </a:lnSpc>
                        <a:spcBef>
                          <a:spcPts val="0"/>
                        </a:spcBef>
                        <a:spcAft>
                          <a:spcPts val="0"/>
                        </a:spcAft>
                        <a:tabLst>
                          <a:tab pos="5405120" algn="l"/>
                        </a:tabLst>
                      </a:pPr>
                      <a:endParaRPr lang="en-US" sz="1600" dirty="0" smtClean="0">
                        <a:effectLst/>
                        <a:latin typeface="Calibri"/>
                        <a:ea typeface="Calibri"/>
                        <a:cs typeface="Times New Roman"/>
                      </a:endParaRPr>
                    </a:p>
                    <a:p>
                      <a:pPr marL="0" marR="0">
                        <a:lnSpc>
                          <a:spcPct val="115000"/>
                        </a:lnSpc>
                        <a:spcBef>
                          <a:spcPts val="0"/>
                        </a:spcBef>
                        <a:spcAft>
                          <a:spcPts val="0"/>
                        </a:spcAft>
                        <a:tabLst>
                          <a:tab pos="5405120" algn="l"/>
                        </a:tabLst>
                      </a:pPr>
                      <a:r>
                        <a:rPr lang="en-US" sz="1600" dirty="0" smtClean="0">
                          <a:effectLst/>
                          <a:latin typeface="Calibri"/>
                          <a:ea typeface="Calibri"/>
                          <a:cs typeface="Times New Roman"/>
                        </a:rPr>
                        <a:t>“</a:t>
                      </a:r>
                      <a:r>
                        <a:rPr lang="en-US" sz="1600" dirty="0">
                          <a:effectLst/>
                          <a:latin typeface="Calibri"/>
                          <a:ea typeface="Calibri"/>
                          <a:cs typeface="Times New Roman"/>
                        </a:rPr>
                        <a:t>Lunch foods cause a big trash problem.  In fact, on average a school-age child using a disposable lunch generates 67 pounds of waste per school year.  That equals 18,760 pounds of lunch waste for just one average-size elementary school.”  </a:t>
                      </a:r>
                      <a:endParaRPr lang="en-US" sz="1400" dirty="0">
                        <a:effectLst/>
                        <a:latin typeface="Calibri"/>
                        <a:ea typeface="Calibri"/>
                        <a:cs typeface="Times New Roman"/>
                      </a:endParaRPr>
                    </a:p>
                    <a:p>
                      <a:pPr marL="0" marR="0">
                        <a:lnSpc>
                          <a:spcPct val="115000"/>
                        </a:lnSpc>
                        <a:spcBef>
                          <a:spcPts val="0"/>
                        </a:spcBef>
                        <a:spcAft>
                          <a:spcPts val="0"/>
                        </a:spcAft>
                        <a:tabLst>
                          <a:tab pos="5405120" algn="l"/>
                        </a:tabLst>
                      </a:pPr>
                      <a:r>
                        <a:rPr lang="en-US" sz="1600" dirty="0">
                          <a:effectLst/>
                          <a:latin typeface="Calibri"/>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tabLst>
                          <a:tab pos="5405120" algn="l"/>
                        </a:tabLst>
                      </a:pPr>
                      <a:r>
                        <a:rPr lang="en-US" sz="1600" dirty="0">
                          <a:effectLst/>
                          <a:latin typeface="Calibri"/>
                          <a:ea typeface="Calibri"/>
                          <a:cs typeface="Times New Roman"/>
                        </a:rPr>
                        <a:t>A waste-free lunch could save $246.60 per school year per person.</a:t>
                      </a:r>
                      <a:endParaRPr lang="en-US" sz="14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tabLst>
                          <a:tab pos="5405120" algn="l"/>
                        </a:tabLst>
                      </a:pPr>
                      <a:r>
                        <a:rPr lang="en-US" sz="2400" b="1" dirty="0" smtClean="0">
                          <a:solidFill>
                            <a:srgbClr val="FFFF00"/>
                          </a:solidFill>
                          <a:effectLst/>
                        </a:rPr>
                        <a:t>How could we </a:t>
                      </a:r>
                      <a:r>
                        <a:rPr lang="en-US" sz="2400" b="1" i="1" dirty="0" smtClean="0">
                          <a:solidFill>
                            <a:srgbClr val="FFFF00"/>
                          </a:solidFill>
                          <a:effectLst/>
                        </a:rPr>
                        <a:t>connect</a:t>
                      </a:r>
                      <a:r>
                        <a:rPr lang="en-US" sz="2400" b="1" dirty="0" smtClean="0">
                          <a:solidFill>
                            <a:srgbClr val="FFFF00"/>
                          </a:solidFill>
                          <a:effectLst/>
                        </a:rPr>
                        <a:t> this</a:t>
                      </a:r>
                      <a:r>
                        <a:rPr lang="en-US" sz="2400" b="1" baseline="0" dirty="0" smtClean="0">
                          <a:solidFill>
                            <a:srgbClr val="FFFF00"/>
                          </a:solidFill>
                          <a:effectLst/>
                        </a:rPr>
                        <a:t> piece of</a:t>
                      </a:r>
                      <a:r>
                        <a:rPr lang="en-US" sz="2400" b="1" dirty="0" smtClean="0">
                          <a:solidFill>
                            <a:srgbClr val="FFFF00"/>
                          </a:solidFill>
                          <a:effectLst/>
                        </a:rPr>
                        <a:t> evidence to our purpose,</a:t>
                      </a:r>
                      <a:r>
                        <a:rPr lang="en-US" sz="2400" b="1" baseline="0" dirty="0" smtClean="0">
                          <a:solidFill>
                            <a:srgbClr val="FFFF00"/>
                          </a:solidFill>
                          <a:effectLst/>
                        </a:rPr>
                        <a:t> to convince readers that we should increase our recycling efforts?</a:t>
                      </a:r>
                      <a:endParaRPr lang="en-US" sz="2400" dirty="0">
                        <a:solidFill>
                          <a:srgbClr val="FFFF00"/>
                        </a:solidFill>
                        <a:effectLst/>
                        <a:latin typeface="Calibri"/>
                        <a:ea typeface="Calibri"/>
                        <a:cs typeface="Times New Roman"/>
                      </a:endParaRPr>
                    </a:p>
                  </a:txBody>
                  <a:tcPr marL="68580" marR="68580" marT="0" marB="0">
                    <a:solidFill>
                      <a:srgbClr val="00B0F0"/>
                    </a:solidFill>
                  </a:tcPr>
                </a:tc>
              </a:tr>
            </a:tbl>
          </a:graphicData>
        </a:graphic>
      </p:graphicFrame>
      <p:sp>
        <p:nvSpPr>
          <p:cNvPr id="4" name="TextBox 3"/>
          <p:cNvSpPr txBox="1"/>
          <p:nvPr/>
        </p:nvSpPr>
        <p:spPr>
          <a:xfrm rot="20710566">
            <a:off x="4475714" y="4454867"/>
            <a:ext cx="1658981" cy="2031325"/>
          </a:xfrm>
          <a:prstGeom prst="rect">
            <a:avLst/>
          </a:prstGeom>
          <a:solidFill>
            <a:schemeClr val="tx1"/>
          </a:solidFill>
        </p:spPr>
        <p:txBody>
          <a:bodyPr wrap="square" rtlCol="0">
            <a:spAutoFit/>
          </a:bodyPr>
          <a:lstStyle/>
          <a:p>
            <a:r>
              <a:rPr lang="en-US" b="1" dirty="0" smtClean="0">
                <a:solidFill>
                  <a:schemeClr val="bg1"/>
                </a:solidFill>
              </a:rPr>
              <a:t>These pieces of evidence will be used or forwarded to ILLUSTRATE why our claim is a good one.</a:t>
            </a:r>
            <a:endParaRPr lang="en-US" b="1" dirty="0">
              <a:solidFill>
                <a:schemeClr val="bg1"/>
              </a:solidFill>
            </a:endParaRPr>
          </a:p>
        </p:txBody>
      </p:sp>
    </p:spTree>
    <p:extLst>
      <p:ext uri="{BB962C8B-B14F-4D97-AF65-F5344CB8AC3E}">
        <p14:creationId xmlns:p14="http://schemas.microsoft.com/office/powerpoint/2010/main" val="38459005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70866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06491800"/>
              </p:ext>
            </p:extLst>
          </p:nvPr>
        </p:nvGraphicFramePr>
        <p:xfrm>
          <a:off x="1131620" y="253682"/>
          <a:ext cx="7637242" cy="6547103"/>
        </p:xfrm>
        <a:graphic>
          <a:graphicData uri="http://schemas.openxmlformats.org/drawingml/2006/table">
            <a:tbl>
              <a:tblPr firstRow="1" firstCol="1" bandRow="1">
                <a:tableStyleId>{5C22544A-7EE6-4342-B048-85BDC9FD1C3A}</a:tableStyleId>
              </a:tblPr>
              <a:tblGrid>
                <a:gridCol w="3059380"/>
                <a:gridCol w="4577862"/>
              </a:tblGrid>
              <a:tr h="1219200">
                <a:tc gridSpan="2">
                  <a:txBody>
                    <a:bodyPr/>
                    <a:lstStyle/>
                    <a:p>
                      <a:pPr marL="457200" marR="0" lvl="1">
                        <a:lnSpc>
                          <a:spcPct val="115000"/>
                        </a:lnSpc>
                        <a:spcBef>
                          <a:spcPts val="0"/>
                        </a:spcBef>
                        <a:spcAft>
                          <a:spcPts val="0"/>
                        </a:spcAft>
                        <a:tabLst>
                          <a:tab pos="5405120" algn="l"/>
                        </a:tabLst>
                      </a:pPr>
                      <a:r>
                        <a:rPr lang="en-US" sz="2000" dirty="0">
                          <a:effectLst/>
                        </a:rPr>
                        <a:t>Source:</a:t>
                      </a:r>
                      <a:endParaRPr lang="en-US" sz="1800" dirty="0">
                        <a:effectLst/>
                      </a:endParaRPr>
                    </a:p>
                    <a:p>
                      <a:pPr marL="457200" marR="0" lvl="1">
                        <a:lnSpc>
                          <a:spcPct val="115000"/>
                        </a:lnSpc>
                        <a:spcBef>
                          <a:spcPts val="0"/>
                        </a:spcBef>
                        <a:spcAft>
                          <a:spcPts val="0"/>
                        </a:spcAft>
                        <a:tabLst>
                          <a:tab pos="5405120" algn="l"/>
                        </a:tabLst>
                      </a:pPr>
                      <a:r>
                        <a:rPr lang="en-US" sz="3200" b="1" kern="1200" dirty="0" smtClean="0">
                          <a:solidFill>
                            <a:schemeClr val="tx1"/>
                          </a:solidFill>
                          <a:effectLst/>
                          <a:latin typeface="+mn-lt"/>
                          <a:ea typeface="+mn-ea"/>
                          <a:cs typeface="+mn-cs"/>
                        </a:rPr>
                        <a:t>WasteFreeLunches.org</a:t>
                      </a:r>
                      <a:r>
                        <a:rPr lang="en-US" sz="2000" dirty="0" smtClean="0">
                          <a:solidFill>
                            <a:schemeClr val="tx1"/>
                          </a:solidFill>
                          <a:effectLst/>
                        </a:rPr>
                        <a:t> </a:t>
                      </a:r>
                      <a:endParaRPr lang="en-US" sz="1800" dirty="0" smtClean="0">
                        <a:solidFill>
                          <a:schemeClr val="tx1"/>
                        </a:solidFill>
                        <a:effectLst/>
                        <a:latin typeface="+mn-lt"/>
                        <a:ea typeface="Calibri"/>
                        <a:cs typeface="Times New Roman"/>
                      </a:endParaRPr>
                    </a:p>
                    <a:p>
                      <a:pPr marL="0" marR="0" algn="ctr">
                        <a:lnSpc>
                          <a:spcPct val="115000"/>
                        </a:lnSpc>
                        <a:spcBef>
                          <a:spcPts val="0"/>
                        </a:spcBef>
                        <a:spcAft>
                          <a:spcPts val="0"/>
                        </a:spcAft>
                        <a:tabLst>
                          <a:tab pos="5405120" algn="l"/>
                        </a:tabLst>
                      </a:pPr>
                      <a:r>
                        <a:rPr lang="en-US" sz="1200" dirty="0">
                          <a:effectLst/>
                        </a:rPr>
                        <a:t> </a:t>
                      </a:r>
                      <a:endParaRPr lang="en-US" sz="1100" dirty="0">
                        <a:effectLst/>
                        <a:latin typeface="Calibri"/>
                        <a:ea typeface="Calibri"/>
                        <a:cs typeface="Times New Roman"/>
                      </a:endParaRPr>
                    </a:p>
                  </a:txBody>
                  <a:tcPr marL="68580" marR="68580" marT="0" marB="0">
                    <a:solidFill>
                      <a:srgbClr val="00B0F0"/>
                    </a:solidFill>
                  </a:tcPr>
                </a:tc>
                <a:tc hMerge="1">
                  <a:txBody>
                    <a:bodyPr/>
                    <a:lstStyle/>
                    <a:p>
                      <a:endParaRPr lang="en-US"/>
                    </a:p>
                  </a:txBody>
                  <a:tcPr/>
                </a:tc>
              </a:tr>
              <a:tr h="685800">
                <a:tc>
                  <a:txBody>
                    <a:bodyPr/>
                    <a:lstStyle/>
                    <a:p>
                      <a:pPr marL="0" marR="0" algn="ctr">
                        <a:lnSpc>
                          <a:spcPct val="115000"/>
                        </a:lnSpc>
                        <a:spcBef>
                          <a:spcPts val="0"/>
                        </a:spcBef>
                        <a:spcAft>
                          <a:spcPts val="0"/>
                        </a:spcAft>
                        <a:tabLst>
                          <a:tab pos="5405120" algn="l"/>
                        </a:tabLst>
                      </a:pPr>
                      <a:r>
                        <a:rPr lang="en-US" sz="2800" dirty="0" smtClean="0">
                          <a:effectLst/>
                        </a:rPr>
                        <a:t>Evidence from research</a:t>
                      </a: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r>
                        <a:rPr lang="en-US" b="0" dirty="0" smtClean="0"/>
                        <a:t>(What we will </a:t>
                      </a:r>
                      <a:r>
                        <a:rPr lang="en-US" b="0" i="1" dirty="0" smtClean="0"/>
                        <a:t>forward</a:t>
                      </a:r>
                      <a:r>
                        <a:rPr lang="en-US" b="0" dirty="0" smtClean="0"/>
                        <a:t>, to </a:t>
                      </a:r>
                      <a:r>
                        <a:rPr lang="en-US" b="0" dirty="0" smtClean="0">
                          <a:solidFill>
                            <a:schemeClr val="bg1"/>
                          </a:solidFill>
                        </a:rPr>
                        <a:t>advance our </a:t>
                      </a:r>
                      <a:r>
                        <a:rPr lang="en-US" b="0" dirty="0" smtClean="0"/>
                        <a:t>argu</a:t>
                      </a:r>
                      <a:r>
                        <a:rPr lang="en-US" b="0" dirty="0" smtClean="0">
                          <a:solidFill>
                            <a:schemeClr val="bg1"/>
                          </a:solidFill>
                        </a:rPr>
                        <a:t>ment.)</a:t>
                      </a:r>
                      <a:endParaRPr lang="en-US" sz="1800" b="0" dirty="0" smtClean="0">
                        <a:effectLst/>
                        <a:latin typeface="+mn-lt"/>
                        <a:ea typeface="Calibri"/>
                        <a:cs typeface="Times New Roman"/>
                      </a:endParaRPr>
                    </a:p>
                    <a:p>
                      <a:pPr marL="0" marR="0" algn="ctr">
                        <a:lnSpc>
                          <a:spcPct val="115000"/>
                        </a:lnSpc>
                        <a:spcBef>
                          <a:spcPts val="0"/>
                        </a:spcBef>
                        <a:spcAft>
                          <a:spcPts val="0"/>
                        </a:spcAft>
                        <a:tabLst>
                          <a:tab pos="5405120" algn="l"/>
                        </a:tabLst>
                      </a:pPr>
                      <a:endParaRPr lang="en-US" sz="1800" dirty="0">
                        <a:effectLst/>
                        <a:latin typeface="Calibri"/>
                        <a:ea typeface="Calibri"/>
                        <a:cs typeface="Times New Roman"/>
                      </a:endParaRPr>
                    </a:p>
                  </a:txBody>
                  <a:tcPr marL="68580" marR="68580" marT="0" marB="0">
                    <a:solidFill>
                      <a:srgbClr val="00B0F0"/>
                    </a:solidFill>
                  </a:tcPr>
                </a:tc>
                <a:tc>
                  <a:txBody>
                    <a:bodyPr/>
                    <a:lstStyle/>
                    <a:p>
                      <a:pPr marL="0" marR="0" algn="ctr">
                        <a:lnSpc>
                          <a:spcPct val="115000"/>
                        </a:lnSpc>
                        <a:spcBef>
                          <a:spcPts val="0"/>
                        </a:spcBef>
                        <a:spcAft>
                          <a:spcPts val="0"/>
                        </a:spcAft>
                        <a:tabLst>
                          <a:tab pos="5405120" algn="l"/>
                        </a:tabLst>
                      </a:pPr>
                      <a:r>
                        <a:rPr lang="en-US" sz="2400" b="1" dirty="0" smtClean="0">
                          <a:solidFill>
                            <a:schemeClr val="bg1"/>
                          </a:solidFill>
                          <a:effectLst/>
                        </a:rPr>
                        <a:t>Connection to claim:  </a:t>
                      </a:r>
                      <a:r>
                        <a:rPr lang="en-US" sz="2400" b="1" u="sng" dirty="0" smtClean="0">
                          <a:solidFill>
                            <a:schemeClr val="bg1"/>
                          </a:solidFill>
                          <a:effectLst/>
                        </a:rPr>
                        <a:t>Our school should increase its recycling efforts</a:t>
                      </a:r>
                      <a:r>
                        <a:rPr lang="en-US" sz="2400" b="1" u="none" dirty="0" smtClean="0">
                          <a:solidFill>
                            <a:schemeClr val="bg1"/>
                          </a:solidFill>
                          <a:effectLst/>
                        </a:rPr>
                        <a:t>.</a:t>
                      </a:r>
                    </a:p>
                    <a:p>
                      <a:pPr marL="0" marR="0" algn="ctr">
                        <a:lnSpc>
                          <a:spcPct val="115000"/>
                        </a:lnSpc>
                        <a:spcBef>
                          <a:spcPts val="0"/>
                        </a:spcBef>
                        <a:spcAft>
                          <a:spcPts val="0"/>
                        </a:spcAft>
                        <a:tabLst>
                          <a:tab pos="5405120" algn="l"/>
                        </a:tabLst>
                      </a:pPr>
                      <a:r>
                        <a:rPr lang="en-US" sz="2000" b="1" i="0" u="none" dirty="0" smtClean="0">
                          <a:solidFill>
                            <a:schemeClr val="bg1"/>
                          </a:solidFill>
                          <a:effectLst/>
                          <a:latin typeface="+mn-lt"/>
                          <a:ea typeface="Calibri"/>
                          <a:cs typeface="Times New Roman"/>
                        </a:rPr>
                        <a:t>(This is where we’ll </a:t>
                      </a:r>
                      <a:r>
                        <a:rPr lang="en-US" sz="2000" b="1" i="1" u="none" dirty="0" smtClean="0">
                          <a:solidFill>
                            <a:srgbClr val="FFFF00"/>
                          </a:solidFill>
                          <a:effectLst/>
                          <a:latin typeface="+mn-lt"/>
                          <a:ea typeface="Calibri"/>
                          <a:cs typeface="Times New Roman"/>
                        </a:rPr>
                        <a:t>extend</a:t>
                      </a:r>
                      <a:r>
                        <a:rPr lang="en-US" sz="2000" b="1" i="0" u="none" baseline="0" dirty="0" smtClean="0">
                          <a:solidFill>
                            <a:schemeClr val="bg1"/>
                          </a:solidFill>
                          <a:effectLst/>
                          <a:latin typeface="+mn-lt"/>
                          <a:ea typeface="Calibri"/>
                          <a:cs typeface="Times New Roman"/>
                        </a:rPr>
                        <a:t> the evidence, putting our own spin on it.)</a:t>
                      </a:r>
                      <a:endParaRPr lang="en-US" sz="1800" b="1" i="0" dirty="0">
                        <a:solidFill>
                          <a:schemeClr val="bg1"/>
                        </a:solidFill>
                        <a:effectLst/>
                        <a:latin typeface="+mn-lt"/>
                        <a:ea typeface="Calibri"/>
                        <a:cs typeface="Times New Roman"/>
                      </a:endParaRPr>
                    </a:p>
                  </a:txBody>
                  <a:tcPr marL="68580" marR="68580" marT="0" marB="0">
                    <a:solidFill>
                      <a:srgbClr val="00B0F0"/>
                    </a:solidFill>
                  </a:tcPr>
                </a:tc>
              </a:tr>
              <a:tr h="1641065">
                <a:tc>
                  <a:txBody>
                    <a:bodyPr/>
                    <a:lstStyle/>
                    <a:p>
                      <a:pPr marL="0" marR="0">
                        <a:lnSpc>
                          <a:spcPct val="115000"/>
                        </a:lnSpc>
                        <a:spcBef>
                          <a:spcPts val="0"/>
                        </a:spcBef>
                        <a:spcAft>
                          <a:spcPts val="0"/>
                        </a:spcAft>
                        <a:tabLst>
                          <a:tab pos="5405120" algn="l"/>
                        </a:tabLst>
                      </a:pPr>
                      <a:r>
                        <a:rPr lang="en-US" sz="1600" dirty="0">
                          <a:effectLst/>
                          <a:latin typeface="Calibri"/>
                          <a:ea typeface="Calibri"/>
                          <a:cs typeface="Times New Roman"/>
                        </a:rPr>
                        <a:t>“Lunch foods cause a big trash problem.  In fact, on average a school-age child using a disposable lunch generates 67 pounds of waste per school year.  That equals 18,760 pounds of lunch waste for just one average-size elementary school.”  </a:t>
                      </a:r>
                      <a:endParaRPr lang="en-US" sz="1400" dirty="0">
                        <a:effectLst/>
                        <a:latin typeface="Calibri"/>
                        <a:ea typeface="Calibri"/>
                        <a:cs typeface="Times New Roman"/>
                      </a:endParaRPr>
                    </a:p>
                    <a:p>
                      <a:pPr marL="0" marR="0">
                        <a:lnSpc>
                          <a:spcPct val="115000"/>
                        </a:lnSpc>
                        <a:spcBef>
                          <a:spcPts val="0"/>
                        </a:spcBef>
                        <a:spcAft>
                          <a:spcPts val="0"/>
                        </a:spcAft>
                        <a:tabLst>
                          <a:tab pos="5405120" algn="l"/>
                        </a:tabLst>
                      </a:pPr>
                      <a:r>
                        <a:rPr lang="en-US" sz="1600" dirty="0">
                          <a:effectLst/>
                          <a:latin typeface="Calibri"/>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tabLst>
                          <a:tab pos="5405120" algn="l"/>
                        </a:tabLst>
                      </a:pPr>
                      <a:r>
                        <a:rPr lang="en-US" sz="1600" dirty="0">
                          <a:effectLst/>
                          <a:latin typeface="Calibri"/>
                          <a:ea typeface="Calibri"/>
                          <a:cs typeface="Times New Roman"/>
                        </a:rPr>
                        <a:t>A waste-free lunch could save $246.60 per school year per person.</a:t>
                      </a:r>
                      <a:endParaRPr lang="en-US" sz="14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tabLst>
                          <a:tab pos="5405120" algn="l"/>
                        </a:tabLst>
                      </a:pPr>
                      <a:r>
                        <a:rPr lang="en-US" sz="2000" b="1" dirty="0">
                          <a:solidFill>
                            <a:srgbClr val="FFFF00"/>
                          </a:solidFill>
                          <a:effectLst/>
                          <a:latin typeface="Calibri"/>
                          <a:ea typeface="Calibri"/>
                          <a:cs typeface="Times New Roman"/>
                        </a:rPr>
                        <a:t>Students </a:t>
                      </a:r>
                      <a:r>
                        <a:rPr lang="en-US" sz="2000" b="1" dirty="0" smtClean="0">
                          <a:solidFill>
                            <a:srgbClr val="FFFF00"/>
                          </a:solidFill>
                          <a:effectLst/>
                          <a:latin typeface="Calibri"/>
                          <a:ea typeface="Calibri"/>
                          <a:cs typeface="Times New Roman"/>
                        </a:rPr>
                        <a:t>at our school often </a:t>
                      </a:r>
                      <a:r>
                        <a:rPr lang="en-US" sz="2000" b="1" dirty="0">
                          <a:solidFill>
                            <a:srgbClr val="FFFF00"/>
                          </a:solidFill>
                          <a:effectLst/>
                          <a:latin typeface="Calibri"/>
                          <a:ea typeface="Calibri"/>
                          <a:cs typeface="Times New Roman"/>
                        </a:rPr>
                        <a:t>bring disposable containers in their sack lunches.  Encouraging everyone to use washable containers </a:t>
                      </a:r>
                      <a:r>
                        <a:rPr lang="en-US" sz="2000" b="1" dirty="0" smtClean="0">
                          <a:solidFill>
                            <a:srgbClr val="FFFF00"/>
                          </a:solidFill>
                          <a:effectLst/>
                          <a:latin typeface="Calibri"/>
                          <a:ea typeface="Calibri"/>
                          <a:cs typeface="Times New Roman"/>
                        </a:rPr>
                        <a:t>instead would </a:t>
                      </a:r>
                      <a:r>
                        <a:rPr lang="en-US" sz="2000" b="1" dirty="0">
                          <a:solidFill>
                            <a:srgbClr val="FFFF00"/>
                          </a:solidFill>
                          <a:effectLst/>
                          <a:latin typeface="Calibri"/>
                          <a:ea typeface="Calibri"/>
                          <a:cs typeface="Times New Roman"/>
                        </a:rPr>
                        <a:t>reduce the amount we throw </a:t>
                      </a:r>
                      <a:endParaRPr lang="en-US" sz="2000" b="1" dirty="0" smtClean="0">
                        <a:solidFill>
                          <a:srgbClr val="FFFF00"/>
                        </a:solidFill>
                        <a:effectLst/>
                        <a:latin typeface="Calibri"/>
                        <a:ea typeface="Calibri"/>
                        <a:cs typeface="Times New Roman"/>
                      </a:endParaRPr>
                    </a:p>
                    <a:p>
                      <a:pPr marL="0" marR="0">
                        <a:lnSpc>
                          <a:spcPct val="115000"/>
                        </a:lnSpc>
                        <a:spcBef>
                          <a:spcPts val="0"/>
                        </a:spcBef>
                        <a:spcAft>
                          <a:spcPts val="0"/>
                        </a:spcAft>
                        <a:tabLst>
                          <a:tab pos="5405120" algn="l"/>
                        </a:tabLst>
                      </a:pPr>
                      <a:r>
                        <a:rPr lang="en-US" sz="2000" b="1" dirty="0" smtClean="0">
                          <a:solidFill>
                            <a:srgbClr val="FFFF00"/>
                          </a:solidFill>
                          <a:effectLst/>
                          <a:latin typeface="Calibri"/>
                          <a:ea typeface="Calibri"/>
                          <a:cs typeface="Times New Roman"/>
                        </a:rPr>
                        <a:t>away </a:t>
                      </a:r>
                      <a:r>
                        <a:rPr lang="en-US" sz="2000" b="1" dirty="0">
                          <a:solidFill>
                            <a:srgbClr val="FFFF00"/>
                          </a:solidFill>
                          <a:effectLst/>
                          <a:latin typeface="Calibri"/>
                          <a:ea typeface="Calibri"/>
                          <a:cs typeface="Times New Roman"/>
                        </a:rPr>
                        <a:t>each day.</a:t>
                      </a:r>
                      <a:endParaRPr lang="en-US" sz="1800" b="1" dirty="0">
                        <a:solidFill>
                          <a:srgbClr val="FFFF00"/>
                        </a:solidFill>
                        <a:effectLst/>
                        <a:latin typeface="Calibri"/>
                        <a:ea typeface="Calibri"/>
                        <a:cs typeface="Times New Roman"/>
                      </a:endParaRPr>
                    </a:p>
                  </a:txBody>
                  <a:tcPr marL="68580" marR="68580" marT="0" marB="0">
                    <a:solidFill>
                      <a:srgbClr val="00B0F0"/>
                    </a:solidFill>
                  </a:tcPr>
                </a:tc>
              </a:tr>
            </a:tbl>
          </a:graphicData>
        </a:graphic>
      </p:graphicFrame>
      <p:sp>
        <p:nvSpPr>
          <p:cNvPr id="3" name="TextBox 2"/>
          <p:cNvSpPr txBox="1"/>
          <p:nvPr/>
        </p:nvSpPr>
        <p:spPr>
          <a:xfrm rot="20772131">
            <a:off x="6995192" y="5024133"/>
            <a:ext cx="1981200" cy="1754326"/>
          </a:xfrm>
          <a:prstGeom prst="rect">
            <a:avLst/>
          </a:prstGeom>
          <a:solidFill>
            <a:schemeClr val="tx1"/>
          </a:solidFill>
        </p:spPr>
        <p:txBody>
          <a:bodyPr wrap="square" rtlCol="0">
            <a:spAutoFit/>
          </a:bodyPr>
          <a:lstStyle/>
          <a:p>
            <a:r>
              <a:rPr lang="en-US" b="1" dirty="0" smtClean="0">
                <a:solidFill>
                  <a:schemeClr val="bg1"/>
                </a:solidFill>
              </a:rPr>
              <a:t>Harris calls this </a:t>
            </a:r>
            <a:r>
              <a:rPr lang="en-US" b="1" i="1" dirty="0" smtClean="0">
                <a:solidFill>
                  <a:schemeClr val="bg1"/>
                </a:solidFill>
              </a:rPr>
              <a:t>extending</a:t>
            </a:r>
            <a:r>
              <a:rPr lang="en-US" b="1" dirty="0" smtClean="0">
                <a:solidFill>
                  <a:schemeClr val="bg1"/>
                </a:solidFill>
              </a:rPr>
              <a:t> because we’re moving beyond the information we’ve cited.</a:t>
            </a:r>
            <a:endParaRPr lang="en-US" b="1" dirty="0">
              <a:solidFill>
                <a:schemeClr val="bg1"/>
              </a:solidFill>
            </a:endParaRPr>
          </a:p>
        </p:txBody>
      </p:sp>
    </p:spTree>
    <p:extLst>
      <p:ext uri="{BB962C8B-B14F-4D97-AF65-F5344CB8AC3E}">
        <p14:creationId xmlns:p14="http://schemas.microsoft.com/office/powerpoint/2010/main" val="27622742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6622" y="-63246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62362878"/>
              </p:ext>
            </p:extLst>
          </p:nvPr>
        </p:nvGraphicFramePr>
        <p:xfrm>
          <a:off x="1131620" y="253682"/>
          <a:ext cx="7637242" cy="5916168"/>
        </p:xfrm>
        <a:graphic>
          <a:graphicData uri="http://schemas.openxmlformats.org/drawingml/2006/table">
            <a:tbl>
              <a:tblPr firstRow="1" firstCol="1" bandRow="1">
                <a:tableStyleId>{5C22544A-7EE6-4342-B048-85BDC9FD1C3A}</a:tableStyleId>
              </a:tblPr>
              <a:tblGrid>
                <a:gridCol w="2373580"/>
                <a:gridCol w="5263662"/>
              </a:tblGrid>
              <a:tr h="1219200">
                <a:tc gridSpan="2">
                  <a:txBody>
                    <a:bodyPr/>
                    <a:lstStyle/>
                    <a:p>
                      <a:pPr marL="457200" marR="0" lvl="1">
                        <a:lnSpc>
                          <a:spcPct val="115000"/>
                        </a:lnSpc>
                        <a:spcBef>
                          <a:spcPts val="0"/>
                        </a:spcBef>
                        <a:spcAft>
                          <a:spcPts val="0"/>
                        </a:spcAft>
                        <a:tabLst>
                          <a:tab pos="5405120" algn="l"/>
                        </a:tabLst>
                      </a:pPr>
                      <a:r>
                        <a:rPr lang="en-US" sz="2000" dirty="0">
                          <a:effectLst/>
                        </a:rPr>
                        <a:t>Source:</a:t>
                      </a:r>
                      <a:endParaRPr lang="en-US" sz="1800" dirty="0">
                        <a:effectLst/>
                      </a:endParaRPr>
                    </a:p>
                    <a:p>
                      <a:pPr marL="457200" marR="0" lvl="1">
                        <a:lnSpc>
                          <a:spcPct val="115000"/>
                        </a:lnSpc>
                        <a:spcBef>
                          <a:spcPts val="0"/>
                        </a:spcBef>
                        <a:spcAft>
                          <a:spcPts val="0"/>
                        </a:spcAft>
                        <a:tabLst>
                          <a:tab pos="5405120" algn="l"/>
                        </a:tabLst>
                      </a:pPr>
                      <a:r>
                        <a:rPr lang="en-US" sz="3200" dirty="0">
                          <a:solidFill>
                            <a:schemeClr val="tx1"/>
                          </a:solidFill>
                          <a:effectLst/>
                        </a:rPr>
                        <a:t>T. </a:t>
                      </a:r>
                      <a:r>
                        <a:rPr lang="en-US" sz="3200" dirty="0" err="1">
                          <a:solidFill>
                            <a:schemeClr val="tx1"/>
                          </a:solidFill>
                          <a:effectLst/>
                        </a:rPr>
                        <a:t>Pragya</a:t>
                      </a:r>
                      <a:r>
                        <a:rPr lang="en-US" sz="3200" dirty="0">
                          <a:solidFill>
                            <a:schemeClr val="tx1"/>
                          </a:solidFill>
                          <a:effectLst/>
                        </a:rPr>
                        <a:t>, “Recycling Facts for Kids”</a:t>
                      </a:r>
                      <a:endParaRPr lang="en-US" sz="1400" dirty="0">
                        <a:solidFill>
                          <a:schemeClr val="tx1"/>
                        </a:solidFill>
                        <a:effectLst/>
                      </a:endParaRPr>
                    </a:p>
                    <a:p>
                      <a:pPr marL="0" marR="0" algn="ctr">
                        <a:lnSpc>
                          <a:spcPct val="115000"/>
                        </a:lnSpc>
                        <a:spcBef>
                          <a:spcPts val="0"/>
                        </a:spcBef>
                        <a:spcAft>
                          <a:spcPts val="0"/>
                        </a:spcAft>
                        <a:tabLst>
                          <a:tab pos="5405120" algn="l"/>
                        </a:tabLst>
                      </a:pPr>
                      <a:r>
                        <a:rPr lang="en-US" sz="1200" dirty="0">
                          <a:effectLst/>
                        </a:rPr>
                        <a:t> </a:t>
                      </a:r>
                      <a:endParaRPr lang="en-US" sz="1100" dirty="0">
                        <a:effectLst/>
                        <a:latin typeface="Calibri"/>
                        <a:ea typeface="Calibri"/>
                        <a:cs typeface="Times New Roman"/>
                      </a:endParaRPr>
                    </a:p>
                  </a:txBody>
                  <a:tcPr marL="68580" marR="68580" marT="0" marB="0">
                    <a:solidFill>
                      <a:srgbClr val="00B0F0"/>
                    </a:solidFill>
                  </a:tcPr>
                </a:tc>
                <a:tc hMerge="1">
                  <a:txBody>
                    <a:bodyPr/>
                    <a:lstStyle/>
                    <a:p>
                      <a:endParaRPr lang="en-US"/>
                    </a:p>
                  </a:txBody>
                  <a:tcPr/>
                </a:tc>
              </a:tr>
              <a:tr h="1956118">
                <a:tc>
                  <a:txBody>
                    <a:bodyPr/>
                    <a:lstStyle/>
                    <a:p>
                      <a:pPr marL="0" marR="0" algn="ctr">
                        <a:lnSpc>
                          <a:spcPct val="115000"/>
                        </a:lnSpc>
                        <a:spcBef>
                          <a:spcPts val="0"/>
                        </a:spcBef>
                        <a:spcAft>
                          <a:spcPts val="0"/>
                        </a:spcAft>
                        <a:tabLst>
                          <a:tab pos="5405120" algn="l"/>
                        </a:tabLst>
                      </a:pPr>
                      <a:r>
                        <a:rPr lang="en-US" sz="2800" dirty="0" smtClean="0">
                          <a:solidFill>
                            <a:srgbClr val="FFFF00"/>
                          </a:solidFill>
                          <a:effectLst/>
                        </a:rPr>
                        <a:t>Evidence from research</a:t>
                      </a: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r>
                        <a:rPr lang="en-US" sz="2000" b="0" dirty="0" smtClean="0"/>
                        <a:t>(what we </a:t>
                      </a:r>
                      <a:r>
                        <a:rPr lang="en-US" sz="2000" b="0" dirty="0" smtClean="0">
                          <a:solidFill>
                            <a:schemeClr val="bg1"/>
                          </a:solidFill>
                        </a:rPr>
                        <a:t>will </a:t>
                      </a:r>
                      <a:r>
                        <a:rPr lang="en-US" sz="2000" b="1" i="1" dirty="0" smtClean="0">
                          <a:solidFill>
                            <a:srgbClr val="FFFF00"/>
                          </a:solidFill>
                        </a:rPr>
                        <a:t>forward</a:t>
                      </a:r>
                      <a:r>
                        <a:rPr lang="en-US" sz="2000" b="0" dirty="0" smtClean="0"/>
                        <a:t> to </a:t>
                      </a:r>
                      <a:r>
                        <a:rPr lang="en-US" sz="2000" b="0" dirty="0" smtClean="0">
                          <a:solidFill>
                            <a:schemeClr val="bg1"/>
                          </a:solidFill>
                        </a:rPr>
                        <a:t>advance our </a:t>
                      </a:r>
                      <a:r>
                        <a:rPr lang="en-US" sz="2000" b="0" dirty="0" smtClean="0"/>
                        <a:t>argu</a:t>
                      </a:r>
                      <a:r>
                        <a:rPr lang="en-US" sz="2000" b="0" dirty="0" smtClean="0">
                          <a:solidFill>
                            <a:schemeClr val="bg1"/>
                          </a:solidFill>
                        </a:rPr>
                        <a:t>ment.)</a:t>
                      </a:r>
                      <a:endParaRPr lang="en-US" sz="1800" dirty="0">
                        <a:effectLst/>
                        <a:latin typeface="Calibri"/>
                        <a:ea typeface="Calibri"/>
                        <a:cs typeface="Times New Roman"/>
                      </a:endParaRPr>
                    </a:p>
                  </a:txBody>
                  <a:tcPr marL="68580" marR="68580" marT="0" marB="0">
                    <a:solidFill>
                      <a:srgbClr val="00B0F0"/>
                    </a:solidFill>
                  </a:tcPr>
                </a:tc>
                <a:tc>
                  <a:txBody>
                    <a:bodyPr/>
                    <a:lstStyle/>
                    <a:p>
                      <a:pPr marL="0" marR="0" algn="ctr">
                        <a:lnSpc>
                          <a:spcPct val="115000"/>
                        </a:lnSpc>
                        <a:spcBef>
                          <a:spcPts val="0"/>
                        </a:spcBef>
                        <a:spcAft>
                          <a:spcPts val="0"/>
                        </a:spcAft>
                        <a:tabLst>
                          <a:tab pos="5405120" algn="l"/>
                        </a:tabLst>
                      </a:pPr>
                      <a:r>
                        <a:rPr lang="en-US" sz="2400" b="1" dirty="0" smtClean="0">
                          <a:solidFill>
                            <a:schemeClr val="bg1"/>
                          </a:solidFill>
                          <a:effectLst/>
                        </a:rPr>
                        <a:t>Claim:  </a:t>
                      </a:r>
                      <a:r>
                        <a:rPr lang="en-US" sz="2400" b="1" u="sng" dirty="0" smtClean="0">
                          <a:solidFill>
                            <a:schemeClr val="bg1"/>
                          </a:solidFill>
                          <a:effectLst/>
                        </a:rPr>
                        <a:t>Our school should increase its recycling efforts</a:t>
                      </a:r>
                      <a:r>
                        <a:rPr lang="en-US" sz="2400" b="1" u="none" dirty="0" smtClean="0">
                          <a:solidFill>
                            <a:schemeClr val="bg1"/>
                          </a:solidFill>
                          <a:effectLst/>
                        </a:rPr>
                        <a:t>.</a:t>
                      </a:r>
                    </a:p>
                    <a:p>
                      <a:pPr marL="0" marR="0" algn="ctr">
                        <a:lnSpc>
                          <a:spcPct val="115000"/>
                        </a:lnSpc>
                        <a:spcBef>
                          <a:spcPts val="0"/>
                        </a:spcBef>
                        <a:spcAft>
                          <a:spcPts val="0"/>
                        </a:spcAft>
                        <a:tabLst>
                          <a:tab pos="5405120" algn="l"/>
                        </a:tabLst>
                      </a:pPr>
                      <a:endParaRPr lang="en-US" sz="2400" b="1" u="none" dirty="0" smtClean="0">
                        <a:solidFill>
                          <a:schemeClr val="bg1"/>
                        </a:solidFill>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r>
                        <a:rPr lang="en-US" sz="2000" b="1" i="0" u="none" dirty="0" smtClean="0">
                          <a:solidFill>
                            <a:schemeClr val="bg1"/>
                          </a:solidFill>
                          <a:effectLst/>
                          <a:latin typeface="+mn-lt"/>
                          <a:ea typeface="Calibri"/>
                          <a:cs typeface="Times New Roman"/>
                        </a:rPr>
                        <a:t>(how we’ll </a:t>
                      </a:r>
                      <a:r>
                        <a:rPr lang="en-US" sz="2000" b="1" i="1" u="none" dirty="0" smtClean="0">
                          <a:solidFill>
                            <a:srgbClr val="FFFF00"/>
                          </a:solidFill>
                          <a:effectLst/>
                          <a:latin typeface="+mn-lt"/>
                          <a:ea typeface="Calibri"/>
                          <a:cs typeface="Times New Roman"/>
                        </a:rPr>
                        <a:t>extend</a:t>
                      </a:r>
                      <a:r>
                        <a:rPr lang="en-US" sz="2000" b="1" i="0" u="none" baseline="0" dirty="0" smtClean="0">
                          <a:solidFill>
                            <a:schemeClr val="bg1"/>
                          </a:solidFill>
                          <a:effectLst/>
                          <a:latin typeface="+mn-lt"/>
                          <a:ea typeface="Calibri"/>
                          <a:cs typeface="Times New Roman"/>
                        </a:rPr>
                        <a:t> the evidence, putting our own spin on it.)</a:t>
                      </a:r>
                      <a:endParaRPr lang="en-US" sz="1800" b="1" i="0" dirty="0" smtClean="0">
                        <a:solidFill>
                          <a:schemeClr val="bg1"/>
                        </a:solidFill>
                        <a:effectLst/>
                        <a:latin typeface="+mn-lt"/>
                        <a:ea typeface="Calibri"/>
                        <a:cs typeface="Times New Roman"/>
                      </a:endParaRPr>
                    </a:p>
                    <a:p>
                      <a:pPr marL="0" marR="0" algn="ctr">
                        <a:lnSpc>
                          <a:spcPct val="115000"/>
                        </a:lnSpc>
                        <a:spcBef>
                          <a:spcPts val="0"/>
                        </a:spcBef>
                        <a:spcAft>
                          <a:spcPts val="0"/>
                        </a:spcAft>
                        <a:tabLst>
                          <a:tab pos="5405120" algn="l"/>
                        </a:tabLst>
                      </a:pPr>
                      <a:endParaRPr lang="en-US" sz="2000" b="1" dirty="0">
                        <a:solidFill>
                          <a:schemeClr val="bg1"/>
                        </a:solidFill>
                        <a:effectLst/>
                        <a:latin typeface="+mn-lt"/>
                        <a:ea typeface="Calibri"/>
                        <a:cs typeface="Times New Roman"/>
                      </a:endParaRPr>
                    </a:p>
                  </a:txBody>
                  <a:tcPr marL="68580" marR="68580" marT="0" marB="0">
                    <a:solidFill>
                      <a:srgbClr val="00B0F0"/>
                    </a:solidFill>
                  </a:tcPr>
                </a:tc>
              </a:tr>
              <a:tr h="1641065">
                <a:tc>
                  <a:txBody>
                    <a:bodyPr/>
                    <a:lstStyle/>
                    <a:p>
                      <a:pPr marL="0" marR="0">
                        <a:lnSpc>
                          <a:spcPct val="115000"/>
                        </a:lnSpc>
                        <a:spcBef>
                          <a:spcPts val="0"/>
                        </a:spcBef>
                        <a:spcAft>
                          <a:spcPts val="0"/>
                        </a:spcAft>
                        <a:tabLst>
                          <a:tab pos="5405120" algn="l"/>
                        </a:tabLst>
                      </a:pPr>
                      <a:r>
                        <a:rPr lang="en-US" sz="2800" dirty="0">
                          <a:effectLst/>
                          <a:latin typeface="Calibri"/>
                          <a:ea typeface="Calibri"/>
                          <a:cs typeface="Times New Roman"/>
                        </a:rPr>
                        <a:t>Families throw away 6 trees of paper in a </a:t>
                      </a:r>
                      <a:r>
                        <a:rPr lang="en-US" sz="2800" dirty="0" smtClean="0">
                          <a:effectLst/>
                          <a:latin typeface="Calibri"/>
                          <a:ea typeface="Calibri"/>
                          <a:cs typeface="Times New Roman"/>
                        </a:rPr>
                        <a:t>year.</a:t>
                      </a:r>
                      <a:endParaRPr lang="en-US" sz="24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tabLst>
                          <a:tab pos="5405120" algn="l"/>
                        </a:tabLst>
                      </a:pPr>
                      <a:r>
                        <a:rPr lang="en-US" sz="2800" b="1" dirty="0" smtClean="0">
                          <a:solidFill>
                            <a:srgbClr val="FFFF00"/>
                          </a:solidFill>
                          <a:effectLst/>
                        </a:rPr>
                        <a:t>How could we </a:t>
                      </a:r>
                      <a:r>
                        <a:rPr lang="en-US" sz="2800" b="1" i="1" dirty="0" smtClean="0">
                          <a:solidFill>
                            <a:srgbClr val="FFFF00"/>
                          </a:solidFill>
                          <a:effectLst/>
                        </a:rPr>
                        <a:t>connect</a:t>
                      </a:r>
                      <a:r>
                        <a:rPr lang="en-US" sz="2800" b="1" dirty="0" smtClean="0">
                          <a:solidFill>
                            <a:srgbClr val="FFFF00"/>
                          </a:solidFill>
                          <a:effectLst/>
                        </a:rPr>
                        <a:t> the evidence to our purpose,</a:t>
                      </a:r>
                      <a:r>
                        <a:rPr lang="en-US" sz="2800" b="1" baseline="0" dirty="0" smtClean="0">
                          <a:solidFill>
                            <a:srgbClr val="FFFF00"/>
                          </a:solidFill>
                          <a:effectLst/>
                        </a:rPr>
                        <a:t> to convince readers that we should increase our recycling efforts ?</a:t>
                      </a:r>
                      <a:endParaRPr lang="en-US" sz="2800" dirty="0" smtClean="0">
                        <a:solidFill>
                          <a:srgbClr val="FFFF00"/>
                        </a:solidFill>
                        <a:effectLst/>
                        <a:latin typeface="+mn-lt"/>
                        <a:ea typeface="Calibri"/>
                        <a:cs typeface="Times New Roman"/>
                      </a:endParaRPr>
                    </a:p>
                    <a:p>
                      <a:pPr marL="0" marR="0">
                        <a:lnSpc>
                          <a:spcPct val="115000"/>
                        </a:lnSpc>
                        <a:spcBef>
                          <a:spcPts val="0"/>
                        </a:spcBef>
                        <a:spcAft>
                          <a:spcPts val="0"/>
                        </a:spcAft>
                        <a:tabLst>
                          <a:tab pos="5405120" algn="l"/>
                        </a:tabLst>
                      </a:pPr>
                      <a:endParaRPr lang="en-US" sz="2400" dirty="0">
                        <a:solidFill>
                          <a:srgbClr val="FFFF00"/>
                        </a:solidFill>
                        <a:effectLst/>
                        <a:latin typeface="Calibri"/>
                        <a:ea typeface="Calibri"/>
                        <a:cs typeface="Times New Roman"/>
                      </a:endParaRPr>
                    </a:p>
                  </a:txBody>
                  <a:tcPr marL="68580" marR="68580" marT="0" marB="0">
                    <a:solidFill>
                      <a:srgbClr val="00B0F0"/>
                    </a:solidFill>
                  </a:tcPr>
                </a:tc>
              </a:tr>
            </a:tbl>
          </a:graphicData>
        </a:graphic>
      </p:graphicFrame>
      <p:sp>
        <p:nvSpPr>
          <p:cNvPr id="3" name="TextBox 2"/>
          <p:cNvSpPr txBox="1"/>
          <p:nvPr/>
        </p:nvSpPr>
        <p:spPr>
          <a:xfrm rot="20495406">
            <a:off x="71624" y="3699551"/>
            <a:ext cx="1413592" cy="369332"/>
          </a:xfrm>
          <a:prstGeom prst="rect">
            <a:avLst/>
          </a:prstGeom>
          <a:solidFill>
            <a:schemeClr val="tx1"/>
          </a:solidFill>
        </p:spPr>
        <p:txBody>
          <a:bodyPr wrap="square" rtlCol="0">
            <a:spAutoFit/>
          </a:bodyPr>
          <a:lstStyle/>
          <a:p>
            <a:r>
              <a:rPr lang="en-US" b="1" dirty="0" smtClean="0">
                <a:solidFill>
                  <a:schemeClr val="bg1"/>
                </a:solidFill>
              </a:rPr>
              <a:t>Illustrating</a:t>
            </a:r>
            <a:endParaRPr lang="en-US" b="1" dirty="0">
              <a:solidFill>
                <a:schemeClr val="bg1"/>
              </a:solidFill>
            </a:endParaRPr>
          </a:p>
        </p:txBody>
      </p:sp>
    </p:spTree>
    <p:extLst>
      <p:ext uri="{BB962C8B-B14F-4D97-AF65-F5344CB8AC3E}">
        <p14:creationId xmlns:p14="http://schemas.microsoft.com/office/powerpoint/2010/main" val="12452238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501" y="-51054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64818" y="4569024"/>
            <a:ext cx="2895600" cy="3390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31273321"/>
              </p:ext>
            </p:extLst>
          </p:nvPr>
        </p:nvGraphicFramePr>
        <p:xfrm>
          <a:off x="1306284" y="253682"/>
          <a:ext cx="7462578" cy="5739588"/>
        </p:xfrm>
        <a:graphic>
          <a:graphicData uri="http://schemas.openxmlformats.org/drawingml/2006/table">
            <a:tbl>
              <a:tblPr firstRow="1" firstCol="1" bandRow="1">
                <a:tableStyleId>{5C22544A-7EE6-4342-B048-85BDC9FD1C3A}</a:tableStyleId>
              </a:tblPr>
              <a:tblGrid>
                <a:gridCol w="2319296"/>
                <a:gridCol w="5143282"/>
              </a:tblGrid>
              <a:tr h="1266202">
                <a:tc gridSpan="2">
                  <a:txBody>
                    <a:bodyPr/>
                    <a:lstStyle/>
                    <a:p>
                      <a:pPr marL="457200" marR="0" lvl="1">
                        <a:lnSpc>
                          <a:spcPct val="115000"/>
                        </a:lnSpc>
                        <a:spcBef>
                          <a:spcPts val="0"/>
                        </a:spcBef>
                        <a:spcAft>
                          <a:spcPts val="0"/>
                        </a:spcAft>
                        <a:tabLst>
                          <a:tab pos="5405120" algn="l"/>
                        </a:tabLst>
                      </a:pPr>
                      <a:r>
                        <a:rPr lang="en-US" sz="2000" dirty="0">
                          <a:effectLst/>
                        </a:rPr>
                        <a:t>Source:</a:t>
                      </a:r>
                      <a:endParaRPr lang="en-US" sz="1800" dirty="0">
                        <a:effectLst/>
                      </a:endParaRPr>
                    </a:p>
                    <a:p>
                      <a:pPr marL="457200" marR="0" lvl="1">
                        <a:lnSpc>
                          <a:spcPct val="115000"/>
                        </a:lnSpc>
                        <a:spcBef>
                          <a:spcPts val="0"/>
                        </a:spcBef>
                        <a:spcAft>
                          <a:spcPts val="0"/>
                        </a:spcAft>
                        <a:tabLst>
                          <a:tab pos="5405120" algn="l"/>
                        </a:tabLst>
                      </a:pPr>
                      <a:r>
                        <a:rPr lang="en-US" sz="3200" dirty="0">
                          <a:solidFill>
                            <a:schemeClr val="tx1"/>
                          </a:solidFill>
                          <a:effectLst/>
                        </a:rPr>
                        <a:t>T. </a:t>
                      </a:r>
                      <a:r>
                        <a:rPr lang="en-US" sz="3200" dirty="0" err="1">
                          <a:solidFill>
                            <a:schemeClr val="tx1"/>
                          </a:solidFill>
                          <a:effectLst/>
                        </a:rPr>
                        <a:t>Pragya</a:t>
                      </a:r>
                      <a:r>
                        <a:rPr lang="en-US" sz="3200" dirty="0">
                          <a:solidFill>
                            <a:schemeClr val="tx1"/>
                          </a:solidFill>
                          <a:effectLst/>
                        </a:rPr>
                        <a:t>, “Recycling Facts for Kids”</a:t>
                      </a:r>
                      <a:endParaRPr lang="en-US" sz="1400" dirty="0">
                        <a:solidFill>
                          <a:schemeClr val="tx1"/>
                        </a:solidFill>
                        <a:effectLst/>
                      </a:endParaRPr>
                    </a:p>
                    <a:p>
                      <a:pPr marL="0" marR="0" algn="ctr">
                        <a:lnSpc>
                          <a:spcPct val="115000"/>
                        </a:lnSpc>
                        <a:spcBef>
                          <a:spcPts val="0"/>
                        </a:spcBef>
                        <a:spcAft>
                          <a:spcPts val="0"/>
                        </a:spcAft>
                        <a:tabLst>
                          <a:tab pos="5405120" algn="l"/>
                        </a:tabLst>
                      </a:pPr>
                      <a:r>
                        <a:rPr lang="en-US" sz="1200" dirty="0">
                          <a:effectLst/>
                        </a:rPr>
                        <a:t> </a:t>
                      </a:r>
                      <a:endParaRPr lang="en-US" sz="1100" dirty="0">
                        <a:effectLst/>
                        <a:latin typeface="Calibri"/>
                        <a:ea typeface="Calibri"/>
                        <a:cs typeface="Times New Roman"/>
                      </a:endParaRPr>
                    </a:p>
                  </a:txBody>
                  <a:tcPr marL="68580" marR="68580" marT="0" marB="0">
                    <a:solidFill>
                      <a:srgbClr val="00B0F0"/>
                    </a:solidFill>
                  </a:tcPr>
                </a:tc>
                <a:tc hMerge="1">
                  <a:txBody>
                    <a:bodyPr/>
                    <a:lstStyle/>
                    <a:p>
                      <a:endParaRPr lang="en-US"/>
                    </a:p>
                  </a:txBody>
                  <a:tcPr/>
                </a:tc>
              </a:tr>
              <a:tr h="1946522">
                <a:tc>
                  <a:txBody>
                    <a:bodyPr/>
                    <a:lstStyle/>
                    <a:p>
                      <a:pPr marL="0" marR="0" algn="ctr">
                        <a:lnSpc>
                          <a:spcPct val="115000"/>
                        </a:lnSpc>
                        <a:spcBef>
                          <a:spcPts val="0"/>
                        </a:spcBef>
                        <a:spcAft>
                          <a:spcPts val="0"/>
                        </a:spcAft>
                        <a:tabLst>
                          <a:tab pos="5405120" algn="l"/>
                        </a:tabLst>
                      </a:pPr>
                      <a:r>
                        <a:rPr lang="en-US" sz="2800" dirty="0" smtClean="0">
                          <a:effectLst/>
                        </a:rPr>
                        <a:t>Evidence from research</a:t>
                      </a:r>
                    </a:p>
                    <a:p>
                      <a:pPr marL="0" marR="0" algn="ctr">
                        <a:lnSpc>
                          <a:spcPct val="115000"/>
                        </a:lnSpc>
                        <a:spcBef>
                          <a:spcPts val="0"/>
                        </a:spcBef>
                        <a:spcAft>
                          <a:spcPts val="0"/>
                        </a:spcAft>
                        <a:tabLst>
                          <a:tab pos="5405120" algn="l"/>
                        </a:tabLst>
                      </a:pPr>
                      <a:endParaRPr lang="en-US" sz="16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r>
                        <a:rPr lang="en-US" sz="1800" b="0" dirty="0" smtClean="0"/>
                        <a:t>(what we </a:t>
                      </a:r>
                      <a:r>
                        <a:rPr lang="en-US" sz="1800" b="0" dirty="0" smtClean="0">
                          <a:solidFill>
                            <a:schemeClr val="bg1"/>
                          </a:solidFill>
                        </a:rPr>
                        <a:t>will </a:t>
                      </a:r>
                      <a:r>
                        <a:rPr lang="en-US" sz="1800" b="1" i="1" dirty="0" smtClean="0">
                          <a:solidFill>
                            <a:srgbClr val="FFFF00"/>
                          </a:solidFill>
                        </a:rPr>
                        <a:t>forward</a:t>
                      </a:r>
                      <a:r>
                        <a:rPr lang="en-US" sz="1800" b="0" dirty="0" smtClean="0">
                          <a:solidFill>
                            <a:schemeClr val="bg1"/>
                          </a:solidFill>
                        </a:rPr>
                        <a:t>)</a:t>
                      </a:r>
                      <a:endParaRPr lang="en-US" sz="1600" dirty="0" smtClean="0">
                        <a:effectLst/>
                        <a:latin typeface="+mn-lt"/>
                        <a:ea typeface="Calibri"/>
                        <a:cs typeface="Times New Roman"/>
                      </a:endParaRPr>
                    </a:p>
                    <a:p>
                      <a:pPr marL="0" marR="0" algn="ctr">
                        <a:lnSpc>
                          <a:spcPct val="115000"/>
                        </a:lnSpc>
                        <a:spcBef>
                          <a:spcPts val="0"/>
                        </a:spcBef>
                        <a:spcAft>
                          <a:spcPts val="0"/>
                        </a:spcAft>
                        <a:tabLst>
                          <a:tab pos="5405120" algn="l"/>
                        </a:tabLst>
                      </a:pPr>
                      <a:endParaRPr lang="en-US" sz="1800" dirty="0">
                        <a:effectLst/>
                        <a:latin typeface="Calibri"/>
                        <a:ea typeface="Calibri"/>
                        <a:cs typeface="Times New Roman"/>
                      </a:endParaRPr>
                    </a:p>
                  </a:txBody>
                  <a:tcPr marL="68580" marR="68580" marT="0" marB="0">
                    <a:solidFill>
                      <a:srgbClr val="00B0F0"/>
                    </a:solidFill>
                  </a:tcPr>
                </a:tc>
                <a:tc>
                  <a:txBody>
                    <a:bodyPr/>
                    <a:lstStyle/>
                    <a:p>
                      <a:pPr marL="0" marR="0" algn="ctr">
                        <a:lnSpc>
                          <a:spcPct val="115000"/>
                        </a:lnSpc>
                        <a:spcBef>
                          <a:spcPts val="0"/>
                        </a:spcBef>
                        <a:spcAft>
                          <a:spcPts val="0"/>
                        </a:spcAft>
                        <a:tabLst>
                          <a:tab pos="5405120" algn="l"/>
                        </a:tabLst>
                      </a:pPr>
                      <a:r>
                        <a:rPr lang="en-US" sz="2400" b="1" dirty="0" smtClean="0">
                          <a:solidFill>
                            <a:schemeClr val="bg1"/>
                          </a:solidFill>
                          <a:effectLst/>
                        </a:rPr>
                        <a:t>Connection to claim:  </a:t>
                      </a:r>
                      <a:r>
                        <a:rPr lang="en-US" sz="2400" b="1" u="sng" dirty="0" smtClean="0">
                          <a:solidFill>
                            <a:schemeClr val="bg1"/>
                          </a:solidFill>
                          <a:effectLst/>
                        </a:rPr>
                        <a:t>Our school should increase its recycling efforts</a:t>
                      </a:r>
                      <a:r>
                        <a:rPr lang="en-US" sz="2400" b="1" u="none" dirty="0" smtClean="0">
                          <a:solidFill>
                            <a:schemeClr val="bg1"/>
                          </a:solidFill>
                          <a:effectLst/>
                        </a:rPr>
                        <a:t>.</a:t>
                      </a: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endParaRPr lang="en-US" sz="2000" b="1" i="0" u="none" dirty="0" smtClean="0">
                        <a:solidFill>
                          <a:schemeClr val="bg1"/>
                        </a:solidFill>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5405120" algn="l"/>
                        </a:tabLst>
                        <a:defRPr/>
                      </a:pPr>
                      <a:r>
                        <a:rPr lang="en-US" sz="2000" b="1" i="0" u="none" dirty="0" smtClean="0">
                          <a:solidFill>
                            <a:schemeClr val="bg1"/>
                          </a:solidFill>
                          <a:effectLst/>
                          <a:latin typeface="+mn-lt"/>
                          <a:ea typeface="Calibri"/>
                          <a:cs typeface="Times New Roman"/>
                        </a:rPr>
                        <a:t>(how we’ll </a:t>
                      </a:r>
                      <a:r>
                        <a:rPr lang="en-US" sz="2000" b="1" i="1" u="none" dirty="0" smtClean="0">
                          <a:solidFill>
                            <a:srgbClr val="FFFF00"/>
                          </a:solidFill>
                          <a:effectLst/>
                          <a:latin typeface="+mn-lt"/>
                          <a:ea typeface="Calibri"/>
                          <a:cs typeface="Times New Roman"/>
                        </a:rPr>
                        <a:t>extend</a:t>
                      </a:r>
                      <a:r>
                        <a:rPr lang="en-US" sz="2000" b="1" i="0" u="none" baseline="0" dirty="0" smtClean="0">
                          <a:solidFill>
                            <a:schemeClr val="bg1"/>
                          </a:solidFill>
                          <a:effectLst/>
                          <a:latin typeface="+mn-lt"/>
                          <a:ea typeface="Calibri"/>
                          <a:cs typeface="Times New Roman"/>
                        </a:rPr>
                        <a:t> the evidence)</a:t>
                      </a:r>
                      <a:endParaRPr lang="en-US" sz="1800" b="1" i="0" dirty="0" smtClean="0">
                        <a:solidFill>
                          <a:schemeClr val="bg1"/>
                        </a:solidFill>
                        <a:effectLst/>
                        <a:latin typeface="+mn-lt"/>
                        <a:ea typeface="Calibri"/>
                        <a:cs typeface="Times New Roman"/>
                      </a:endParaRPr>
                    </a:p>
                    <a:p>
                      <a:pPr marL="0" marR="0" algn="ctr">
                        <a:lnSpc>
                          <a:spcPct val="115000"/>
                        </a:lnSpc>
                        <a:spcBef>
                          <a:spcPts val="0"/>
                        </a:spcBef>
                        <a:spcAft>
                          <a:spcPts val="0"/>
                        </a:spcAft>
                        <a:tabLst>
                          <a:tab pos="5405120" algn="l"/>
                        </a:tabLst>
                      </a:pPr>
                      <a:endParaRPr lang="en-US" sz="2000" b="1" dirty="0">
                        <a:solidFill>
                          <a:schemeClr val="bg1"/>
                        </a:solidFill>
                        <a:effectLst/>
                        <a:latin typeface="+mn-lt"/>
                        <a:ea typeface="Calibri"/>
                        <a:cs typeface="Times New Roman"/>
                      </a:endParaRPr>
                    </a:p>
                  </a:txBody>
                  <a:tcPr marL="68580" marR="68580" marT="0" marB="0">
                    <a:solidFill>
                      <a:srgbClr val="00B0F0"/>
                    </a:solidFill>
                  </a:tcPr>
                </a:tc>
              </a:tr>
              <a:tr h="2526864">
                <a:tc>
                  <a:txBody>
                    <a:bodyPr/>
                    <a:lstStyle/>
                    <a:p>
                      <a:pPr marL="0" marR="0">
                        <a:lnSpc>
                          <a:spcPct val="115000"/>
                        </a:lnSpc>
                        <a:spcBef>
                          <a:spcPts val="0"/>
                        </a:spcBef>
                        <a:spcAft>
                          <a:spcPts val="0"/>
                        </a:spcAft>
                        <a:tabLst>
                          <a:tab pos="5405120" algn="l"/>
                        </a:tabLst>
                      </a:pPr>
                      <a:r>
                        <a:rPr lang="en-US" sz="2800" dirty="0">
                          <a:effectLst/>
                          <a:latin typeface="Calibri"/>
                          <a:ea typeface="Calibri"/>
                          <a:cs typeface="Times New Roman"/>
                        </a:rPr>
                        <a:t>Families throw away 6 trees of paper in a </a:t>
                      </a:r>
                      <a:r>
                        <a:rPr lang="en-US" sz="2800" dirty="0" smtClean="0">
                          <a:effectLst/>
                          <a:latin typeface="Calibri"/>
                          <a:ea typeface="Calibri"/>
                          <a:cs typeface="Times New Roman"/>
                        </a:rPr>
                        <a:t>year.</a:t>
                      </a:r>
                      <a:endParaRPr lang="en-US" sz="24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tabLst>
                          <a:tab pos="5405120" algn="l"/>
                        </a:tabLst>
                      </a:pPr>
                      <a:r>
                        <a:rPr lang="en-US" sz="2400" b="1" dirty="0">
                          <a:solidFill>
                            <a:srgbClr val="FFFF00"/>
                          </a:solidFill>
                          <a:effectLst/>
                          <a:latin typeface="Calibri"/>
                          <a:ea typeface="Calibri"/>
                          <a:cs typeface="Times New Roman"/>
                        </a:rPr>
                        <a:t>Some of the paper </a:t>
                      </a:r>
                      <a:r>
                        <a:rPr lang="en-US" sz="2400" b="1" dirty="0" smtClean="0">
                          <a:solidFill>
                            <a:srgbClr val="FFFF00"/>
                          </a:solidFill>
                          <a:effectLst/>
                          <a:latin typeface="Calibri"/>
                          <a:ea typeface="Calibri"/>
                          <a:cs typeface="Times New Roman"/>
                        </a:rPr>
                        <a:t>we use at school</a:t>
                      </a:r>
                      <a:r>
                        <a:rPr lang="en-US" sz="2400" b="1" baseline="0" dirty="0" smtClean="0">
                          <a:solidFill>
                            <a:srgbClr val="FFFF00"/>
                          </a:solidFill>
                          <a:effectLst/>
                          <a:latin typeface="Calibri"/>
                          <a:ea typeface="Calibri"/>
                          <a:cs typeface="Times New Roman"/>
                        </a:rPr>
                        <a:t> </a:t>
                      </a:r>
                      <a:r>
                        <a:rPr lang="en-US" sz="2400" b="1" dirty="0" smtClean="0">
                          <a:solidFill>
                            <a:srgbClr val="FFFF00"/>
                          </a:solidFill>
                          <a:effectLst/>
                          <a:latin typeface="Calibri"/>
                          <a:ea typeface="Calibri"/>
                          <a:cs typeface="Times New Roman"/>
                        </a:rPr>
                        <a:t>is </a:t>
                      </a:r>
                      <a:r>
                        <a:rPr lang="en-US" sz="2400" b="1" dirty="0">
                          <a:solidFill>
                            <a:srgbClr val="FFFF00"/>
                          </a:solidFill>
                          <a:effectLst/>
                          <a:latin typeface="Calibri"/>
                          <a:ea typeface="Calibri"/>
                          <a:cs typeface="Times New Roman"/>
                        </a:rPr>
                        <a:t>sent home in the form of </a:t>
                      </a:r>
                      <a:r>
                        <a:rPr lang="en-US" sz="2400" b="1" dirty="0" smtClean="0">
                          <a:solidFill>
                            <a:srgbClr val="FFFF00"/>
                          </a:solidFill>
                          <a:effectLst/>
                          <a:latin typeface="Calibri"/>
                          <a:ea typeface="Calibri"/>
                          <a:cs typeface="Times New Roman"/>
                        </a:rPr>
                        <a:t>notes and newsletters.  </a:t>
                      </a:r>
                      <a:r>
                        <a:rPr lang="en-US" sz="2400" b="1" dirty="0">
                          <a:solidFill>
                            <a:srgbClr val="FFFF00"/>
                          </a:solidFill>
                          <a:effectLst/>
                          <a:latin typeface="Calibri"/>
                          <a:ea typeface="Calibri"/>
                          <a:cs typeface="Times New Roman"/>
                        </a:rPr>
                        <a:t>We could reduce the number of notes home </a:t>
                      </a:r>
                      <a:r>
                        <a:rPr lang="en-US" sz="2400" b="1" baseline="0" dirty="0" smtClean="0">
                          <a:solidFill>
                            <a:srgbClr val="FFFF00"/>
                          </a:solidFill>
                          <a:effectLst/>
                          <a:latin typeface="Calibri"/>
                          <a:ea typeface="Calibri"/>
                          <a:cs typeface="Times New Roman"/>
                        </a:rPr>
                        <a:t>by posting most notices on our website instead.</a:t>
                      </a:r>
                    </a:p>
                    <a:p>
                      <a:pPr marL="0" marR="0">
                        <a:lnSpc>
                          <a:spcPct val="115000"/>
                        </a:lnSpc>
                        <a:spcBef>
                          <a:spcPts val="0"/>
                        </a:spcBef>
                        <a:spcAft>
                          <a:spcPts val="0"/>
                        </a:spcAft>
                        <a:tabLst>
                          <a:tab pos="5405120" algn="l"/>
                        </a:tabLst>
                      </a:pPr>
                      <a:endParaRPr lang="en-US" sz="2000" dirty="0">
                        <a:effectLst/>
                        <a:latin typeface="Calibri"/>
                        <a:ea typeface="Calibri"/>
                        <a:cs typeface="Times New Roman"/>
                      </a:endParaRPr>
                    </a:p>
                  </a:txBody>
                  <a:tcPr marL="68580" marR="68580" marT="0" marB="0">
                    <a:solidFill>
                      <a:srgbClr val="00B0F0"/>
                    </a:solidFill>
                  </a:tcPr>
                </a:tc>
              </a:tr>
            </a:tbl>
          </a:graphicData>
        </a:graphic>
      </p:graphicFrame>
      <p:sp>
        <p:nvSpPr>
          <p:cNvPr id="5" name="TextBox 4"/>
          <p:cNvSpPr txBox="1"/>
          <p:nvPr/>
        </p:nvSpPr>
        <p:spPr>
          <a:xfrm rot="20495406">
            <a:off x="6952404" y="5495902"/>
            <a:ext cx="1567709" cy="369332"/>
          </a:xfrm>
          <a:prstGeom prst="rect">
            <a:avLst/>
          </a:prstGeom>
          <a:solidFill>
            <a:schemeClr val="tx1"/>
          </a:solidFill>
        </p:spPr>
        <p:txBody>
          <a:bodyPr wrap="square" rtlCol="0">
            <a:spAutoFit/>
          </a:bodyPr>
          <a:lstStyle/>
          <a:p>
            <a:r>
              <a:rPr lang="en-US" b="1" dirty="0" smtClean="0">
                <a:solidFill>
                  <a:schemeClr val="bg1"/>
                </a:solidFill>
              </a:rPr>
              <a:t>Extending</a:t>
            </a:r>
            <a:endParaRPr lang="en-US" b="1" dirty="0">
              <a:solidFill>
                <a:schemeClr val="bg1"/>
              </a:solidFill>
            </a:endParaRPr>
          </a:p>
        </p:txBody>
      </p:sp>
      <p:sp>
        <p:nvSpPr>
          <p:cNvPr id="7" name="TextBox 6"/>
          <p:cNvSpPr txBox="1"/>
          <p:nvPr/>
        </p:nvSpPr>
        <p:spPr>
          <a:xfrm rot="20399759">
            <a:off x="72804" y="3521906"/>
            <a:ext cx="1349502" cy="369332"/>
          </a:xfrm>
          <a:prstGeom prst="rect">
            <a:avLst/>
          </a:prstGeom>
          <a:solidFill>
            <a:schemeClr val="tx1"/>
          </a:solidFill>
        </p:spPr>
        <p:txBody>
          <a:bodyPr wrap="square" rtlCol="0">
            <a:spAutoFit/>
          </a:bodyPr>
          <a:lstStyle/>
          <a:p>
            <a:r>
              <a:rPr lang="en-US" b="1" dirty="0" smtClean="0">
                <a:solidFill>
                  <a:schemeClr val="bg1"/>
                </a:solidFill>
              </a:rPr>
              <a:t>Illustrating</a:t>
            </a:r>
            <a:endParaRPr lang="en-US" b="1" dirty="0">
              <a:solidFill>
                <a:schemeClr val="bg1"/>
              </a:solidFill>
            </a:endParaRPr>
          </a:p>
        </p:txBody>
      </p:sp>
    </p:spTree>
    <p:extLst>
      <p:ext uri="{BB962C8B-B14F-4D97-AF65-F5344CB8AC3E}">
        <p14:creationId xmlns:p14="http://schemas.microsoft.com/office/powerpoint/2010/main" val="17089463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76481627"/>
              </p:ext>
            </p:extLst>
          </p:nvPr>
        </p:nvGraphicFramePr>
        <p:xfrm>
          <a:off x="1131620" y="253682"/>
          <a:ext cx="7637242" cy="6354318"/>
        </p:xfrm>
        <a:graphic>
          <a:graphicData uri="http://schemas.openxmlformats.org/drawingml/2006/table">
            <a:tbl>
              <a:tblPr firstRow="1" firstCol="1" bandRow="1">
                <a:tableStyleId>{5C22544A-7EE6-4342-B048-85BDC9FD1C3A}</a:tableStyleId>
              </a:tblPr>
              <a:tblGrid>
                <a:gridCol w="2373580"/>
                <a:gridCol w="5263662"/>
              </a:tblGrid>
              <a:tr h="1219200">
                <a:tc gridSpan="2">
                  <a:txBody>
                    <a:bodyPr/>
                    <a:lstStyle/>
                    <a:p>
                      <a:pPr marL="457200" marR="0" lvl="1">
                        <a:lnSpc>
                          <a:spcPct val="115000"/>
                        </a:lnSpc>
                        <a:spcBef>
                          <a:spcPts val="0"/>
                        </a:spcBef>
                        <a:spcAft>
                          <a:spcPts val="0"/>
                        </a:spcAft>
                        <a:tabLst>
                          <a:tab pos="5405120" algn="l"/>
                        </a:tabLst>
                      </a:pPr>
                      <a:r>
                        <a:rPr lang="en-US" sz="2000" dirty="0">
                          <a:effectLst/>
                        </a:rPr>
                        <a:t>Source:</a:t>
                      </a:r>
                      <a:endParaRPr lang="en-US" sz="1800" dirty="0">
                        <a:effectLst/>
                      </a:endParaRPr>
                    </a:p>
                    <a:p>
                      <a:pPr marL="457200" marR="0" lvl="1">
                        <a:lnSpc>
                          <a:spcPct val="115000"/>
                        </a:lnSpc>
                        <a:spcBef>
                          <a:spcPts val="0"/>
                        </a:spcBef>
                        <a:spcAft>
                          <a:spcPts val="0"/>
                        </a:spcAft>
                        <a:tabLst>
                          <a:tab pos="5405120" algn="l"/>
                        </a:tabLst>
                      </a:pPr>
                      <a:r>
                        <a:rPr lang="en-US" sz="3200" dirty="0" smtClean="0">
                          <a:solidFill>
                            <a:schemeClr val="tx1"/>
                          </a:solidFill>
                          <a:effectLst/>
                        </a:rPr>
                        <a:t> </a:t>
                      </a:r>
                      <a:endParaRPr lang="en-US" sz="1400" dirty="0">
                        <a:solidFill>
                          <a:schemeClr val="tx1"/>
                        </a:solidFill>
                        <a:effectLst/>
                      </a:endParaRPr>
                    </a:p>
                    <a:p>
                      <a:pPr marL="0" marR="0" algn="ctr">
                        <a:lnSpc>
                          <a:spcPct val="115000"/>
                        </a:lnSpc>
                        <a:spcBef>
                          <a:spcPts val="0"/>
                        </a:spcBef>
                        <a:spcAft>
                          <a:spcPts val="0"/>
                        </a:spcAft>
                        <a:tabLst>
                          <a:tab pos="5405120" algn="l"/>
                        </a:tabLst>
                      </a:pPr>
                      <a:r>
                        <a:rPr lang="en-US" sz="1200" dirty="0">
                          <a:effectLst/>
                        </a:rPr>
                        <a:t> </a:t>
                      </a:r>
                      <a:endParaRPr lang="en-US" sz="1100" dirty="0">
                        <a:effectLst/>
                        <a:latin typeface="Calibri"/>
                        <a:ea typeface="Calibri"/>
                        <a:cs typeface="Times New Roman"/>
                      </a:endParaRPr>
                    </a:p>
                  </a:txBody>
                  <a:tcPr marL="68580" marR="68580" marT="0" marB="0">
                    <a:solidFill>
                      <a:srgbClr val="00B0F0"/>
                    </a:solidFill>
                  </a:tcPr>
                </a:tc>
                <a:tc hMerge="1">
                  <a:txBody>
                    <a:bodyPr/>
                    <a:lstStyle/>
                    <a:p>
                      <a:endParaRPr lang="en-US"/>
                    </a:p>
                  </a:txBody>
                  <a:tcPr/>
                </a:tc>
              </a:tr>
              <a:tr h="648462">
                <a:tc rowSpan="2">
                  <a:txBody>
                    <a:bodyPr/>
                    <a:lstStyle/>
                    <a:p>
                      <a:pPr marL="0" marR="0" algn="ctr">
                        <a:lnSpc>
                          <a:spcPct val="115000"/>
                        </a:lnSpc>
                        <a:spcBef>
                          <a:spcPts val="0"/>
                        </a:spcBef>
                        <a:spcAft>
                          <a:spcPts val="0"/>
                        </a:spcAft>
                        <a:tabLst>
                          <a:tab pos="5405120" algn="l"/>
                        </a:tabLst>
                      </a:pPr>
                      <a:r>
                        <a:rPr lang="en-US" sz="2800" dirty="0" smtClean="0">
                          <a:effectLst/>
                        </a:rPr>
                        <a:t>Evidence from research</a:t>
                      </a:r>
                    </a:p>
                    <a:p>
                      <a:pPr marL="0" marR="0" algn="ctr">
                        <a:lnSpc>
                          <a:spcPct val="115000"/>
                        </a:lnSpc>
                        <a:spcBef>
                          <a:spcPts val="0"/>
                        </a:spcBef>
                        <a:spcAft>
                          <a:spcPts val="0"/>
                        </a:spcAft>
                        <a:tabLst>
                          <a:tab pos="5405120" algn="l"/>
                        </a:tabLst>
                      </a:pPr>
                      <a:endParaRPr lang="en-US" sz="1800" dirty="0">
                        <a:effectLst/>
                        <a:latin typeface="Calibri"/>
                        <a:ea typeface="Calibri"/>
                        <a:cs typeface="Times New Roman"/>
                      </a:endParaRPr>
                    </a:p>
                  </a:txBody>
                  <a:tcPr marL="68580" marR="68580" marT="0" marB="0">
                    <a:solidFill>
                      <a:srgbClr val="00B0F0"/>
                    </a:solidFill>
                  </a:tcPr>
                </a:tc>
                <a:tc>
                  <a:txBody>
                    <a:bodyPr/>
                    <a:lstStyle/>
                    <a:p>
                      <a:pPr marL="0" marR="0" algn="l">
                        <a:lnSpc>
                          <a:spcPct val="115000"/>
                        </a:lnSpc>
                        <a:spcBef>
                          <a:spcPts val="0"/>
                        </a:spcBef>
                        <a:spcAft>
                          <a:spcPts val="0"/>
                        </a:spcAft>
                        <a:tabLst>
                          <a:tab pos="5405120" algn="l"/>
                        </a:tabLst>
                      </a:pPr>
                      <a:r>
                        <a:rPr lang="en-US" sz="2400" b="1" dirty="0" smtClean="0">
                          <a:solidFill>
                            <a:schemeClr val="bg1"/>
                          </a:solidFill>
                          <a:effectLst/>
                        </a:rPr>
                        <a:t>Claim: </a:t>
                      </a:r>
                    </a:p>
                  </a:txBody>
                  <a:tcPr marL="68580" marR="68580" marT="0" marB="0">
                    <a:solidFill>
                      <a:srgbClr val="00B0F0"/>
                    </a:solidFill>
                  </a:tcPr>
                </a:tc>
              </a:tr>
              <a:tr h="648462">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405120" algn="l"/>
                        </a:tabLst>
                        <a:defRPr/>
                      </a:pPr>
                      <a:r>
                        <a:rPr lang="en-US" sz="2000" b="1" dirty="0" smtClean="0">
                          <a:solidFill>
                            <a:schemeClr val="bg1"/>
                          </a:solidFill>
                          <a:effectLst/>
                        </a:rPr>
                        <a:t>Connection to Claim: </a:t>
                      </a:r>
                      <a:r>
                        <a:rPr lang="en-US" sz="2000" b="1" u="sng" dirty="0" smtClean="0">
                          <a:solidFill>
                            <a:schemeClr val="bg1"/>
                          </a:solidFill>
                          <a:effectLst/>
                        </a:rPr>
                        <a:t> </a:t>
                      </a:r>
                      <a:endParaRPr lang="en-US" sz="1800" b="1" dirty="0" smtClean="0">
                        <a:solidFill>
                          <a:schemeClr val="bg1"/>
                        </a:solidFill>
                        <a:effectLst/>
                        <a:latin typeface="+mn-lt"/>
                        <a:ea typeface="Calibri"/>
                        <a:cs typeface="Times New Roman"/>
                      </a:endParaRPr>
                    </a:p>
                    <a:p>
                      <a:pPr marL="0" marR="0" algn="l">
                        <a:lnSpc>
                          <a:spcPct val="115000"/>
                        </a:lnSpc>
                        <a:spcBef>
                          <a:spcPts val="0"/>
                        </a:spcBef>
                        <a:spcAft>
                          <a:spcPts val="0"/>
                        </a:spcAft>
                        <a:tabLst>
                          <a:tab pos="5405120" algn="l"/>
                        </a:tabLst>
                      </a:pPr>
                      <a:endParaRPr lang="en-US" sz="2000" b="1" dirty="0">
                        <a:solidFill>
                          <a:schemeClr val="bg1"/>
                        </a:solidFill>
                        <a:effectLst/>
                        <a:latin typeface="+mn-lt"/>
                        <a:ea typeface="Calibri"/>
                        <a:cs typeface="Times New Roman"/>
                      </a:endParaRPr>
                    </a:p>
                  </a:txBody>
                  <a:tcPr marL="68580" marR="68580" marT="0" marB="0">
                    <a:solidFill>
                      <a:srgbClr val="00B0F0"/>
                    </a:solidFill>
                  </a:tcPr>
                </a:tc>
              </a:tr>
              <a:tr h="1641065">
                <a:tc>
                  <a:txBody>
                    <a:bodyPr/>
                    <a:lstStyle/>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endParaRPr lang="en-US" sz="1800" dirty="0" smtClean="0">
                        <a:effectLst/>
                        <a:latin typeface="Calibri"/>
                        <a:ea typeface="Calibri"/>
                        <a:cs typeface="Times New Roman"/>
                      </a:endParaRPr>
                    </a:p>
                    <a:p>
                      <a:pPr marL="0" marR="0">
                        <a:lnSpc>
                          <a:spcPct val="115000"/>
                        </a:lnSpc>
                        <a:spcBef>
                          <a:spcPts val="0"/>
                        </a:spcBef>
                        <a:spcAft>
                          <a:spcPts val="0"/>
                        </a:spcAft>
                        <a:tabLst>
                          <a:tab pos="5405120" algn="l"/>
                        </a:tabLst>
                      </a:pPr>
                      <a:r>
                        <a:rPr lang="en-US" sz="1800" dirty="0" smtClean="0">
                          <a:effectLst/>
                          <a:latin typeface="Calibri"/>
                          <a:ea typeface="Calibri"/>
                          <a:cs typeface="Times New Roman"/>
                        </a:rPr>
                        <a:t>   </a:t>
                      </a:r>
                      <a:endParaRPr lang="en-US" sz="1600" dirty="0">
                        <a:effectLst/>
                        <a:latin typeface="Calibri"/>
                        <a:ea typeface="Calibri"/>
                        <a:cs typeface="Times New Roman"/>
                      </a:endParaRPr>
                    </a:p>
                  </a:txBody>
                  <a:tcPr marL="68580" marR="68580" marT="0" marB="0">
                    <a:solidFill>
                      <a:srgbClr val="00B0F0"/>
                    </a:solidFill>
                  </a:tcPr>
                </a:tc>
                <a:tc>
                  <a:txBody>
                    <a:bodyPr/>
                    <a:lstStyle/>
                    <a:p>
                      <a:pPr marL="0" marR="0">
                        <a:lnSpc>
                          <a:spcPct val="115000"/>
                        </a:lnSpc>
                        <a:spcBef>
                          <a:spcPts val="0"/>
                        </a:spcBef>
                        <a:spcAft>
                          <a:spcPts val="0"/>
                        </a:spcAft>
                        <a:tabLst>
                          <a:tab pos="5405120" algn="l"/>
                        </a:tabLst>
                      </a:pPr>
                      <a:r>
                        <a:rPr lang="en-US" sz="2800" b="1" dirty="0" smtClean="0">
                          <a:solidFill>
                            <a:srgbClr val="FFFF00"/>
                          </a:solidFill>
                          <a:effectLst/>
                          <a:latin typeface="Calibri"/>
                          <a:ea typeface="Calibri"/>
                          <a:cs typeface="Times New Roman"/>
                        </a:rPr>
                        <a:t> </a:t>
                      </a:r>
                      <a:endParaRPr lang="en-US" sz="2400" b="1" dirty="0">
                        <a:solidFill>
                          <a:srgbClr val="FFFF00"/>
                        </a:solidFill>
                        <a:effectLst/>
                        <a:latin typeface="Calibri"/>
                        <a:ea typeface="Calibri"/>
                        <a:cs typeface="Times New Roman"/>
                      </a:endParaRPr>
                    </a:p>
                  </a:txBody>
                  <a:tcPr marL="68580" marR="68580" marT="0" marB="0">
                    <a:solidFill>
                      <a:srgbClr val="00B0F0"/>
                    </a:solidFill>
                  </a:tcPr>
                </a:tc>
              </a:tr>
            </a:tbl>
          </a:graphicData>
        </a:graphic>
      </p:graphicFrame>
      <p:sp>
        <p:nvSpPr>
          <p:cNvPr id="5" name="TextBox 4"/>
          <p:cNvSpPr txBox="1"/>
          <p:nvPr/>
        </p:nvSpPr>
        <p:spPr>
          <a:xfrm>
            <a:off x="1729840" y="2433402"/>
            <a:ext cx="1318160" cy="369332"/>
          </a:xfrm>
          <a:prstGeom prst="rect">
            <a:avLst/>
          </a:prstGeom>
          <a:solidFill>
            <a:schemeClr val="tx1"/>
          </a:solidFill>
        </p:spPr>
        <p:txBody>
          <a:bodyPr wrap="square" rtlCol="0">
            <a:spAutoFit/>
          </a:bodyPr>
          <a:lstStyle/>
          <a:p>
            <a:r>
              <a:rPr lang="en-US" b="1" dirty="0" smtClean="0">
                <a:solidFill>
                  <a:schemeClr val="bg1"/>
                </a:solidFill>
              </a:rPr>
              <a:t>Illustrating</a:t>
            </a:r>
            <a:endParaRPr lang="en-US" b="1" dirty="0">
              <a:solidFill>
                <a:schemeClr val="bg1"/>
              </a:solidFill>
            </a:endParaRPr>
          </a:p>
        </p:txBody>
      </p:sp>
      <p:sp>
        <p:nvSpPr>
          <p:cNvPr id="7" name="TextBox 6"/>
          <p:cNvSpPr txBox="1"/>
          <p:nvPr/>
        </p:nvSpPr>
        <p:spPr>
          <a:xfrm>
            <a:off x="7328266" y="2248738"/>
            <a:ext cx="1219200" cy="369332"/>
          </a:xfrm>
          <a:prstGeom prst="rect">
            <a:avLst/>
          </a:prstGeom>
          <a:solidFill>
            <a:schemeClr val="tx1"/>
          </a:solidFill>
        </p:spPr>
        <p:txBody>
          <a:bodyPr wrap="square" rtlCol="0">
            <a:spAutoFit/>
          </a:bodyPr>
          <a:lstStyle/>
          <a:p>
            <a:r>
              <a:rPr lang="en-US" b="1" dirty="0" smtClean="0">
                <a:solidFill>
                  <a:schemeClr val="bg1"/>
                </a:solidFill>
              </a:rPr>
              <a:t>Extending</a:t>
            </a:r>
            <a:endParaRPr lang="en-US" b="1" dirty="0">
              <a:solidFill>
                <a:schemeClr val="bg1"/>
              </a:solidFill>
            </a:endParaRPr>
          </a:p>
        </p:txBody>
      </p:sp>
    </p:spTree>
    <p:extLst>
      <p:ext uri="{BB962C8B-B14F-4D97-AF65-F5344CB8AC3E}">
        <p14:creationId xmlns:p14="http://schemas.microsoft.com/office/powerpoint/2010/main" val="22773707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4873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296704" y="3932638"/>
            <a:ext cx="1604792" cy="3390489"/>
          </a:xfrm>
          <a:prstGeom prst="rect">
            <a:avLst/>
          </a:prstGeom>
        </p:spPr>
      </p:pic>
      <p:sp>
        <p:nvSpPr>
          <p:cNvPr id="3" name="Rectangle 2"/>
          <p:cNvSpPr/>
          <p:nvPr/>
        </p:nvSpPr>
        <p:spPr>
          <a:xfrm>
            <a:off x="2286000" y="152400"/>
            <a:ext cx="6400800" cy="1508105"/>
          </a:xfrm>
          <a:prstGeom prst="rect">
            <a:avLst/>
          </a:prstGeom>
        </p:spPr>
        <p:txBody>
          <a:bodyPr wrap="square">
            <a:spAutoFit/>
          </a:bodyPr>
          <a:lstStyle/>
          <a:p>
            <a:pPr lvl="1">
              <a:lnSpc>
                <a:spcPct val="115000"/>
              </a:lnSpc>
              <a:tabLst>
                <a:tab pos="5405120" algn="l"/>
              </a:tabLst>
            </a:pPr>
            <a:r>
              <a:rPr lang="en-US" sz="4000" dirty="0" smtClean="0"/>
              <a:t>How are these writers using AUTHORIZING? </a:t>
            </a:r>
            <a:endParaRPr lang="en-US" sz="4400" b="1" dirty="0">
              <a:solidFill>
                <a:schemeClr val="lt1"/>
              </a:solidFill>
            </a:endParaRPr>
          </a:p>
        </p:txBody>
      </p:sp>
      <p:sp>
        <p:nvSpPr>
          <p:cNvPr id="5" name="TextBox 4"/>
          <p:cNvSpPr txBox="1"/>
          <p:nvPr/>
        </p:nvSpPr>
        <p:spPr>
          <a:xfrm>
            <a:off x="1219200" y="1905000"/>
            <a:ext cx="5029199" cy="5386090"/>
          </a:xfrm>
          <a:prstGeom prst="rect">
            <a:avLst/>
          </a:prstGeom>
          <a:noFill/>
        </p:spPr>
        <p:txBody>
          <a:bodyPr wrap="square" rtlCol="0">
            <a:spAutoFit/>
          </a:bodyPr>
          <a:lstStyle/>
          <a:p>
            <a:r>
              <a:rPr lang="en-US" sz="2000" dirty="0" smtClean="0"/>
              <a:t>“James </a:t>
            </a:r>
            <a:r>
              <a:rPr lang="en-US" sz="2000" dirty="0"/>
              <a:t>Thompson, Jr. is president of </a:t>
            </a:r>
            <a:r>
              <a:rPr lang="en-US" sz="2000" dirty="0" err="1"/>
              <a:t>Chartwell</a:t>
            </a:r>
            <a:r>
              <a:rPr lang="en-US" sz="2000" dirty="0"/>
              <a:t> Information, Inc., one of the first companies in the country to actually collect and publish empirical data about waste disposal and projected needs. In 1991, his company discovered that, rather than running out of landfill space, the United States had enough working landfills for over 18 years at projected capacity, more than enough to handle expected waste</a:t>
            </a:r>
            <a:r>
              <a:rPr lang="en-US" sz="2000" dirty="0" smtClean="0"/>
              <a:t>.”—”What </a:t>
            </a:r>
            <a:r>
              <a:rPr lang="en-US" sz="2000" dirty="0"/>
              <a:t>Can We Expect for Future Landfill Fees and Space</a:t>
            </a:r>
            <a:r>
              <a:rPr lang="en-US" sz="2000" dirty="0" smtClean="0"/>
              <a:t>?” </a:t>
            </a:r>
            <a:r>
              <a:rPr lang="en-US" sz="2000" i="1" dirty="0" smtClean="0"/>
              <a:t>by </a:t>
            </a:r>
            <a:r>
              <a:rPr lang="en-US" sz="2000" i="1" dirty="0"/>
              <a:t>Barbara </a:t>
            </a:r>
            <a:r>
              <a:rPr lang="en-US" sz="2000" i="1" dirty="0" smtClean="0"/>
              <a:t>Hudson, </a:t>
            </a:r>
            <a:r>
              <a:rPr lang="en-US" sz="2000" i="1" dirty="0" err="1" smtClean="0"/>
              <a:t>Chartwell</a:t>
            </a:r>
            <a:r>
              <a:rPr lang="en-US" sz="2000" i="1" dirty="0" smtClean="0"/>
              <a:t> Information Services. </a:t>
            </a:r>
            <a:r>
              <a:rPr lang="en-US" sz="2000" dirty="0" smtClean="0"/>
              <a:t>Retrieved </a:t>
            </a:r>
            <a:r>
              <a:rPr lang="en-US" sz="2000" dirty="0"/>
              <a:t>7-26-14 from </a:t>
            </a:r>
            <a:r>
              <a:rPr lang="en-US" sz="2000" i="1" dirty="0"/>
              <a:t>http://www.worldsweeper.com/Disposal/v6n2landfills.html</a:t>
            </a:r>
            <a:r>
              <a:rPr lang="en-US" sz="2000" dirty="0"/>
              <a:t>.</a:t>
            </a:r>
          </a:p>
          <a:p>
            <a:endParaRPr lang="en-US" sz="2200" dirty="0"/>
          </a:p>
          <a:p>
            <a:endParaRPr lang="en-US" sz="2200" dirty="0"/>
          </a:p>
        </p:txBody>
      </p:sp>
      <p:sp>
        <p:nvSpPr>
          <p:cNvPr id="2" name="Rectangle 1"/>
          <p:cNvSpPr/>
          <p:nvPr/>
        </p:nvSpPr>
        <p:spPr>
          <a:xfrm>
            <a:off x="6553200" y="1905000"/>
            <a:ext cx="2362200" cy="3785652"/>
          </a:xfrm>
          <a:prstGeom prst="rect">
            <a:avLst/>
          </a:prstGeom>
        </p:spPr>
        <p:txBody>
          <a:bodyPr wrap="square">
            <a:spAutoFit/>
          </a:bodyPr>
          <a:lstStyle/>
          <a:p>
            <a:r>
              <a:rPr lang="en-US" sz="2000" dirty="0" smtClean="0">
                <a:ea typeface="Calibri"/>
                <a:cs typeface="Times New Roman"/>
              </a:rPr>
              <a:t>According </a:t>
            </a:r>
            <a:r>
              <a:rPr lang="en-US" sz="2000" dirty="0">
                <a:ea typeface="Calibri"/>
                <a:cs typeface="Times New Roman"/>
              </a:rPr>
              <a:t>to the Manhattan </a:t>
            </a:r>
            <a:r>
              <a:rPr lang="en-US" sz="2000" dirty="0" smtClean="0">
                <a:ea typeface="Calibri"/>
                <a:cs typeface="Times New Roman"/>
              </a:rPr>
              <a:t>Institute’s </a:t>
            </a:r>
            <a:r>
              <a:rPr lang="en-US" sz="2000" dirty="0">
                <a:ea typeface="Calibri"/>
                <a:cs typeface="Times New Roman"/>
              </a:rPr>
              <a:t>Center for Energy Policy and the Environment (2008</a:t>
            </a:r>
            <a:r>
              <a:rPr lang="en-US" sz="2000" dirty="0" smtClean="0">
                <a:ea typeface="Calibri"/>
                <a:cs typeface="Times New Roman"/>
              </a:rPr>
              <a:t>), increased regulation has  </a:t>
            </a:r>
            <a:r>
              <a:rPr lang="en-US" sz="2000" dirty="0">
                <a:ea typeface="Calibri"/>
                <a:cs typeface="Times New Roman"/>
              </a:rPr>
              <a:t>eliminated many potential sites for landfills, </a:t>
            </a:r>
            <a:r>
              <a:rPr lang="en-US" sz="2000" dirty="0" smtClean="0">
                <a:ea typeface="Calibri"/>
                <a:cs typeface="Times New Roman"/>
              </a:rPr>
              <a:t>straining our ability to dispose of waste.</a:t>
            </a:r>
            <a:endParaRPr lang="en-US" sz="2000" dirty="0"/>
          </a:p>
        </p:txBody>
      </p:sp>
      <p:cxnSp>
        <p:nvCxnSpPr>
          <p:cNvPr id="8" name="Straight Connector 7"/>
          <p:cNvCxnSpPr/>
          <p:nvPr/>
        </p:nvCxnSpPr>
        <p:spPr>
          <a:xfrm>
            <a:off x="6400800" y="1905000"/>
            <a:ext cx="0"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20626963">
            <a:off x="6246307" y="5272802"/>
            <a:ext cx="2971800" cy="954107"/>
          </a:xfrm>
          <a:prstGeom prst="rect">
            <a:avLst/>
          </a:prstGeom>
          <a:noFill/>
        </p:spPr>
        <p:txBody>
          <a:bodyPr wrap="square" rtlCol="0">
            <a:spAutoFit/>
          </a:bodyPr>
          <a:lstStyle/>
          <a:p>
            <a:pPr algn="ctr"/>
            <a:r>
              <a:rPr lang="en-US" sz="2800" dirty="0" smtClean="0">
                <a:solidFill>
                  <a:srgbClr val="0000FF"/>
                </a:solidFill>
              </a:rPr>
              <a:t>Don’t forget your Signal Phrases!</a:t>
            </a:r>
            <a:endParaRPr lang="en-US" sz="2800" dirty="0">
              <a:solidFill>
                <a:srgbClr val="0000FF"/>
              </a:solidFill>
            </a:endParaRPr>
          </a:p>
        </p:txBody>
      </p:sp>
    </p:spTree>
    <p:extLst>
      <p:ext uri="{BB962C8B-B14F-4D97-AF65-F5344CB8AC3E}">
        <p14:creationId xmlns:p14="http://schemas.microsoft.com/office/powerpoint/2010/main" val="6170398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Drafting an Early Claim</a:t>
            </a:r>
            <a:endParaRPr lang="en-US" dirty="0"/>
          </a:p>
        </p:txBody>
      </p:sp>
      <p:sp>
        <p:nvSpPr>
          <p:cNvPr id="3" name="Content Placeholder 2"/>
          <p:cNvSpPr>
            <a:spLocks noGrp="1"/>
          </p:cNvSpPr>
          <p:nvPr>
            <p:ph idx="1"/>
          </p:nvPr>
        </p:nvSpPr>
        <p:spPr>
          <a:xfrm>
            <a:off x="762000" y="685800"/>
            <a:ext cx="7543800" cy="4648200"/>
          </a:xfrm>
        </p:spPr>
        <p:txBody>
          <a:bodyPr>
            <a:normAutofit fontScale="92500" lnSpcReduction="10000"/>
          </a:bodyPr>
          <a:lstStyle/>
          <a:p>
            <a:pPr marL="0" indent="0" algn="ctr">
              <a:buNone/>
            </a:pPr>
            <a:r>
              <a:rPr lang="en-US" sz="2600" u="sng" dirty="0" smtClean="0"/>
              <a:t>Complete this Focus Statement after “Agree, Disagree, Undecided”</a:t>
            </a:r>
            <a:endParaRPr lang="en-US" sz="2600" dirty="0" smtClean="0"/>
          </a:p>
          <a:p>
            <a:pPr marL="0" indent="0" algn="ctr">
              <a:buNone/>
            </a:pPr>
            <a:endParaRPr lang="en-US" u="sng" dirty="0"/>
          </a:p>
          <a:p>
            <a:pPr marL="0" indent="0">
              <a:buNone/>
            </a:pPr>
            <a:r>
              <a:rPr lang="en-US" dirty="0" smtClean="0"/>
              <a:t>“As a _________, I am writing an argument to convince 	___________ that ____________.”</a:t>
            </a:r>
          </a:p>
          <a:p>
            <a:pPr marL="0" indent="0">
              <a:buNone/>
            </a:pPr>
            <a:endParaRPr lang="en-US" dirty="0"/>
          </a:p>
          <a:p>
            <a:pPr marL="0" indent="0">
              <a:buNone/>
            </a:pPr>
            <a:r>
              <a:rPr lang="en-US" dirty="0" smtClean="0"/>
              <a:t>Examples:</a:t>
            </a:r>
          </a:p>
          <a:p>
            <a:pPr marL="0" indent="0">
              <a:buNone/>
            </a:pPr>
            <a:r>
              <a:rPr lang="en-US" dirty="0"/>
              <a:t>	</a:t>
            </a:r>
            <a:r>
              <a:rPr lang="en-US" sz="1900" dirty="0" smtClean="0"/>
              <a:t>As a sleep-deprived teenager, I am writing an argument to convince 	EJHS administrators that they need to start first period later in the day.</a:t>
            </a:r>
          </a:p>
          <a:p>
            <a:pPr marL="0" indent="0">
              <a:buNone/>
            </a:pPr>
            <a:endParaRPr lang="en-US" sz="1900" dirty="0"/>
          </a:p>
          <a:p>
            <a:pPr marL="0" indent="0">
              <a:buNone/>
            </a:pPr>
            <a:r>
              <a:rPr lang="en-US" sz="1900" dirty="0" smtClean="0"/>
              <a:t>	As a student athlete, I am writing an argument to convince the board 	of education that the school start times should be moved back earlier 	in the morning.</a:t>
            </a:r>
          </a:p>
          <a:p>
            <a:pPr marL="0" indent="0">
              <a:buNone/>
            </a:pPr>
            <a:endParaRPr lang="en-US" dirty="0"/>
          </a:p>
        </p:txBody>
      </p:sp>
    </p:spTree>
    <p:extLst>
      <p:ext uri="{BB962C8B-B14F-4D97-AF65-F5344CB8AC3E}">
        <p14:creationId xmlns:p14="http://schemas.microsoft.com/office/powerpoint/2010/main" val="29871157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77200" cy="1600200"/>
          </a:xfrm>
        </p:spPr>
        <p:txBody>
          <a:bodyPr>
            <a:normAutofit/>
          </a:bodyPr>
          <a:lstStyle/>
          <a:p>
            <a:endParaRPr lang="en-US" sz="3000" dirty="0"/>
          </a:p>
        </p:txBody>
      </p:sp>
      <p:sp>
        <p:nvSpPr>
          <p:cNvPr id="3" name="Content Placeholder 2"/>
          <p:cNvSpPr>
            <a:spLocks noGrp="1"/>
          </p:cNvSpPr>
          <p:nvPr>
            <p:ph idx="1"/>
          </p:nvPr>
        </p:nvSpPr>
        <p:spPr/>
        <p:txBody>
          <a:bodyPr>
            <a:normAutofit/>
          </a:bodyPr>
          <a:lstStyle/>
          <a:p>
            <a:pPr marL="0" indent="0" algn="ctr">
              <a:buNone/>
            </a:pPr>
            <a:r>
              <a:rPr lang="en-US" sz="6600" b="1" dirty="0" smtClean="0"/>
              <a:t>Counterclaims</a:t>
            </a:r>
            <a:endParaRPr lang="en-US" sz="6600" b="1" dirty="0"/>
          </a:p>
        </p:txBody>
      </p:sp>
      <p:sp>
        <p:nvSpPr>
          <p:cNvPr id="4" name="Diamond 3"/>
          <p:cNvSpPr/>
          <p:nvPr/>
        </p:nvSpPr>
        <p:spPr>
          <a:xfrm>
            <a:off x="7772400" y="45720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8</a:t>
            </a:r>
            <a:endParaRPr lang="en-US" dirty="0">
              <a:solidFill>
                <a:schemeClr val="bg1"/>
              </a:solidFill>
            </a:endParaRPr>
          </a:p>
        </p:txBody>
      </p:sp>
    </p:spTree>
    <p:extLst>
      <p:ext uri="{BB962C8B-B14F-4D97-AF65-F5344CB8AC3E}">
        <p14:creationId xmlns:p14="http://schemas.microsoft.com/office/powerpoint/2010/main" val="378504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3" name="Rectangle 2"/>
          <p:cNvSpPr/>
          <p:nvPr/>
        </p:nvSpPr>
        <p:spPr>
          <a:xfrm>
            <a:off x="2438400" y="304800"/>
            <a:ext cx="6934200" cy="1466555"/>
          </a:xfrm>
          <a:prstGeom prst="rect">
            <a:avLst/>
          </a:prstGeom>
        </p:spPr>
        <p:txBody>
          <a:bodyPr wrap="square">
            <a:spAutoFit/>
          </a:bodyPr>
          <a:lstStyle/>
          <a:p>
            <a:pPr lvl="1">
              <a:lnSpc>
                <a:spcPct val="115000"/>
              </a:lnSpc>
              <a:tabLst>
                <a:tab pos="5405120" algn="l"/>
              </a:tabLst>
            </a:pPr>
            <a:r>
              <a:rPr lang="en-US" sz="4000" b="1" i="1" dirty="0" smtClean="0"/>
              <a:t>Countering </a:t>
            </a:r>
            <a:r>
              <a:rPr lang="en-US" sz="4000" b="1" dirty="0" smtClean="0"/>
              <a:t>is</a:t>
            </a:r>
            <a:r>
              <a:rPr lang="en-US" sz="4000" b="1" i="1" dirty="0" smtClean="0"/>
              <a:t> </a:t>
            </a:r>
            <a:r>
              <a:rPr lang="en-US" sz="4000" b="1" dirty="0"/>
              <a:t>a</a:t>
            </a:r>
            <a:r>
              <a:rPr lang="en-US" sz="4000" b="1" dirty="0" smtClean="0"/>
              <a:t>nother </a:t>
            </a:r>
            <a:r>
              <a:rPr lang="en-US" sz="4000" b="1" dirty="0"/>
              <a:t>m</a:t>
            </a:r>
            <a:r>
              <a:rPr lang="en-US" sz="4000" b="1" dirty="0" smtClean="0"/>
              <a:t>ove in argument writing. </a:t>
            </a:r>
            <a:endParaRPr lang="en-US" sz="4400" b="1" dirty="0">
              <a:solidFill>
                <a:schemeClr val="lt1"/>
              </a:solidFill>
            </a:endParaRPr>
          </a:p>
        </p:txBody>
      </p:sp>
      <p:sp>
        <p:nvSpPr>
          <p:cNvPr id="4" name="TextBox 3"/>
          <p:cNvSpPr txBox="1"/>
          <p:nvPr/>
        </p:nvSpPr>
        <p:spPr>
          <a:xfrm>
            <a:off x="3167921" y="2590800"/>
            <a:ext cx="5643796" cy="3293209"/>
          </a:xfrm>
          <a:prstGeom prst="rect">
            <a:avLst/>
          </a:prstGeom>
          <a:noFill/>
        </p:spPr>
        <p:txBody>
          <a:bodyPr wrap="square" rtlCol="0">
            <a:spAutoFit/>
          </a:bodyPr>
          <a:lstStyle/>
          <a:p>
            <a:r>
              <a:rPr lang="en-US" sz="3200" b="1" u="sng" dirty="0" smtClean="0"/>
              <a:t>First</a:t>
            </a:r>
            <a:r>
              <a:rPr lang="en-US" sz="3200" b="1" dirty="0" smtClean="0"/>
              <a:t>, we acknowledge a claim that is in </a:t>
            </a:r>
            <a:r>
              <a:rPr lang="en-US" sz="3200" b="1" i="1" dirty="0" smtClean="0"/>
              <a:t>opposition</a:t>
            </a:r>
            <a:r>
              <a:rPr lang="en-US" sz="3200" b="1" dirty="0" smtClean="0"/>
              <a:t> to ours.</a:t>
            </a:r>
          </a:p>
          <a:p>
            <a:pPr marL="285750" indent="-285750">
              <a:buFont typeface="Arial" panose="020B0604020202020204" pitchFamily="34" charset="0"/>
              <a:buChar char="•"/>
            </a:pPr>
            <a:endParaRPr lang="en-US" sz="3200" b="1" dirty="0">
              <a:ea typeface="Calibri"/>
              <a:cs typeface="Times New Roman"/>
            </a:endParaRPr>
          </a:p>
          <a:p>
            <a:r>
              <a:rPr lang="en-US" sz="3200" b="1" dirty="0" smtClean="0">
                <a:ea typeface="Calibri"/>
                <a:cs typeface="Times New Roman"/>
              </a:rPr>
              <a:t>Example:  Others will argue that our school should NOT increase its recycling efforts.  </a:t>
            </a:r>
          </a:p>
          <a:p>
            <a:endParaRPr lang="en-US" sz="1600" b="1" dirty="0" smtClean="0">
              <a:ea typeface="Calibri"/>
              <a:cs typeface="Times New Roman"/>
            </a:endParaRPr>
          </a:p>
        </p:txBody>
      </p:sp>
      <p:cxnSp>
        <p:nvCxnSpPr>
          <p:cNvPr id="8" name="Straight Connector 7"/>
          <p:cNvCxnSpPr/>
          <p:nvPr/>
        </p:nvCxnSpPr>
        <p:spPr>
          <a:xfrm>
            <a:off x="2514600" y="1981200"/>
            <a:ext cx="6019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764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3" name="Rectangle 2"/>
          <p:cNvSpPr/>
          <p:nvPr/>
        </p:nvSpPr>
        <p:spPr>
          <a:xfrm>
            <a:off x="1909997" y="304800"/>
            <a:ext cx="6934200" cy="891911"/>
          </a:xfrm>
          <a:prstGeom prst="rect">
            <a:avLst/>
          </a:prstGeom>
        </p:spPr>
        <p:txBody>
          <a:bodyPr wrap="square">
            <a:spAutoFit/>
          </a:bodyPr>
          <a:lstStyle/>
          <a:p>
            <a:pPr lvl="1">
              <a:lnSpc>
                <a:spcPct val="115000"/>
              </a:lnSpc>
              <a:tabLst>
                <a:tab pos="5405120" algn="l"/>
              </a:tabLst>
            </a:pPr>
            <a:r>
              <a:rPr lang="en-US" sz="4800" b="1" i="1" dirty="0" smtClean="0"/>
              <a:t>Countering</a:t>
            </a:r>
            <a:endParaRPr lang="en-US" sz="5400" b="1" dirty="0">
              <a:solidFill>
                <a:schemeClr val="lt1"/>
              </a:solidFill>
            </a:endParaRPr>
          </a:p>
        </p:txBody>
      </p:sp>
      <p:sp>
        <p:nvSpPr>
          <p:cNvPr id="4" name="TextBox 3"/>
          <p:cNvSpPr txBox="1"/>
          <p:nvPr/>
        </p:nvSpPr>
        <p:spPr>
          <a:xfrm>
            <a:off x="1828799" y="1752600"/>
            <a:ext cx="6982917" cy="5447645"/>
          </a:xfrm>
          <a:prstGeom prst="rect">
            <a:avLst/>
          </a:prstGeom>
          <a:noFill/>
        </p:spPr>
        <p:txBody>
          <a:bodyPr wrap="square" rtlCol="0">
            <a:spAutoFit/>
          </a:bodyPr>
          <a:lstStyle/>
          <a:p>
            <a:r>
              <a:rPr lang="en-US" sz="2800" b="1" u="sng" dirty="0" smtClean="0"/>
              <a:t>Then</a:t>
            </a:r>
            <a:r>
              <a:rPr lang="en-US" sz="2800" b="1" dirty="0" smtClean="0"/>
              <a:t>, we</a:t>
            </a:r>
            <a:r>
              <a:rPr lang="en-US" sz="2800" b="1" dirty="0" smtClean="0">
                <a:ea typeface="Calibri"/>
                <a:cs typeface="Times New Roman"/>
              </a:rPr>
              <a:t> </a:t>
            </a:r>
            <a:r>
              <a:rPr lang="en-US" sz="2800" b="1" dirty="0">
                <a:ea typeface="Calibri"/>
                <a:cs typeface="Times New Roman"/>
              </a:rPr>
              <a:t>identify evidence that </a:t>
            </a:r>
            <a:r>
              <a:rPr lang="en-US" sz="2800" b="1" dirty="0" smtClean="0">
                <a:ea typeface="Calibri"/>
                <a:cs typeface="Times New Roman"/>
              </a:rPr>
              <a:t>our opponents might </a:t>
            </a:r>
            <a:r>
              <a:rPr lang="en-US" sz="2800" b="1" dirty="0">
                <a:ea typeface="Calibri"/>
                <a:cs typeface="Times New Roman"/>
              </a:rPr>
              <a:t>use to support their </a:t>
            </a:r>
            <a:r>
              <a:rPr lang="en-US" sz="2800" b="1" dirty="0" smtClean="0">
                <a:ea typeface="Calibri"/>
                <a:cs typeface="Times New Roman"/>
              </a:rPr>
              <a:t>claim.</a:t>
            </a:r>
          </a:p>
          <a:p>
            <a:endParaRPr lang="en-US" sz="3600" b="1" dirty="0">
              <a:ea typeface="Calibri"/>
              <a:cs typeface="Times New Roman"/>
            </a:endParaRPr>
          </a:p>
          <a:p>
            <a:pPr lvl="2"/>
            <a:r>
              <a:rPr lang="en-US" sz="2800" b="1" dirty="0" smtClean="0">
                <a:ea typeface="Calibri"/>
                <a:cs typeface="Times New Roman"/>
              </a:rPr>
              <a:t>Example</a:t>
            </a:r>
            <a:r>
              <a:rPr lang="en-US" sz="2800" b="1" dirty="0">
                <a:ea typeface="Calibri"/>
                <a:cs typeface="Times New Roman"/>
              </a:rPr>
              <a:t>:  </a:t>
            </a:r>
            <a:r>
              <a:rPr lang="en-US" sz="2800" dirty="0" smtClean="0">
                <a:ea typeface="Calibri"/>
                <a:cs typeface="Times New Roman"/>
              </a:rPr>
              <a:t>Those who are against more recycling quote statistics that indicate there is no </a:t>
            </a:r>
            <a:r>
              <a:rPr lang="en-US" sz="2800" dirty="0" smtClean="0"/>
              <a:t>landfill shortage.  They claim that “[</a:t>
            </a:r>
            <a:r>
              <a:rPr lang="en-US" sz="2800" dirty="0" err="1" smtClean="0"/>
              <a:t>i</a:t>
            </a:r>
            <a:r>
              <a:rPr lang="en-US" sz="2800" dirty="0" smtClean="0"/>
              <a:t>]f </a:t>
            </a:r>
            <a:r>
              <a:rPr lang="en-US" sz="2800" dirty="0"/>
              <a:t>all the solid waste for the next </a:t>
            </a:r>
            <a:r>
              <a:rPr lang="en-US" sz="2800" i="1" dirty="0"/>
              <a:t>thousand years</a:t>
            </a:r>
            <a:r>
              <a:rPr lang="en-US" sz="2800" dirty="0"/>
              <a:t> were put into a single space, it would take up 44 miles of landfill, a mere .01% of the U.S. </a:t>
            </a:r>
            <a:r>
              <a:rPr lang="en-US" sz="2800" dirty="0" err="1"/>
              <a:t>landspace</a:t>
            </a:r>
            <a:r>
              <a:rPr lang="en-US" sz="2800" dirty="0"/>
              <a:t>.”—</a:t>
            </a:r>
            <a:r>
              <a:rPr lang="en-US" sz="2800" dirty="0" err="1"/>
              <a:t>Cordato</a:t>
            </a:r>
            <a:r>
              <a:rPr lang="en-US" sz="2800" dirty="0"/>
              <a:t> (1998)</a:t>
            </a:r>
          </a:p>
          <a:p>
            <a:pPr lvl="3"/>
            <a:endParaRPr lang="en-US" sz="1600" b="1" dirty="0">
              <a:ea typeface="Calibri"/>
              <a:cs typeface="Times New Roman"/>
            </a:endParaRPr>
          </a:p>
          <a:p>
            <a:endParaRPr lang="en-US" sz="1600" b="1" dirty="0" smtClean="0">
              <a:ea typeface="Calibri"/>
              <a:cs typeface="Times New Roman"/>
            </a:endParaRPr>
          </a:p>
        </p:txBody>
      </p:sp>
    </p:spTree>
    <p:extLst>
      <p:ext uri="{BB962C8B-B14F-4D97-AF65-F5344CB8AC3E}">
        <p14:creationId xmlns:p14="http://schemas.microsoft.com/office/powerpoint/2010/main" val="7431134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3" name="Rectangle 2"/>
          <p:cNvSpPr/>
          <p:nvPr/>
        </p:nvSpPr>
        <p:spPr>
          <a:xfrm>
            <a:off x="1909997" y="304800"/>
            <a:ext cx="6934200" cy="891911"/>
          </a:xfrm>
          <a:prstGeom prst="rect">
            <a:avLst/>
          </a:prstGeom>
        </p:spPr>
        <p:txBody>
          <a:bodyPr wrap="square">
            <a:spAutoFit/>
          </a:bodyPr>
          <a:lstStyle/>
          <a:p>
            <a:pPr lvl="1">
              <a:lnSpc>
                <a:spcPct val="115000"/>
              </a:lnSpc>
              <a:tabLst>
                <a:tab pos="5405120" algn="l"/>
              </a:tabLst>
            </a:pPr>
            <a:r>
              <a:rPr lang="en-US" sz="4800" b="1" i="1" dirty="0" smtClean="0"/>
              <a:t>Countering</a:t>
            </a:r>
            <a:endParaRPr lang="en-US" sz="5400" b="1" dirty="0">
              <a:solidFill>
                <a:schemeClr val="lt1"/>
              </a:solidFill>
            </a:endParaRPr>
          </a:p>
        </p:txBody>
      </p:sp>
      <p:sp>
        <p:nvSpPr>
          <p:cNvPr id="4" name="TextBox 3"/>
          <p:cNvSpPr txBox="1"/>
          <p:nvPr/>
        </p:nvSpPr>
        <p:spPr>
          <a:xfrm>
            <a:off x="1828799" y="1752600"/>
            <a:ext cx="6982917" cy="5201424"/>
          </a:xfrm>
          <a:prstGeom prst="rect">
            <a:avLst/>
          </a:prstGeom>
          <a:noFill/>
        </p:spPr>
        <p:txBody>
          <a:bodyPr wrap="square" rtlCol="0">
            <a:spAutoFit/>
          </a:bodyPr>
          <a:lstStyle/>
          <a:p>
            <a:r>
              <a:rPr lang="en-US" sz="2800" b="1" u="sng" dirty="0" smtClean="0"/>
              <a:t>Finally</a:t>
            </a:r>
            <a:r>
              <a:rPr lang="en-US" sz="2800" b="1" dirty="0" smtClean="0"/>
              <a:t>, we</a:t>
            </a:r>
            <a:r>
              <a:rPr lang="en-US" sz="2800" b="1" dirty="0" smtClean="0">
                <a:ea typeface="Calibri"/>
                <a:cs typeface="Times New Roman"/>
              </a:rPr>
              <a:t> suggest a different way of thinking about their evidence:</a:t>
            </a:r>
          </a:p>
          <a:p>
            <a:endParaRPr lang="en-US" sz="3600" b="1" dirty="0">
              <a:ea typeface="Calibri"/>
              <a:cs typeface="Times New Roman"/>
            </a:endParaRPr>
          </a:p>
          <a:p>
            <a:pPr lvl="2"/>
            <a:r>
              <a:rPr lang="en-US" sz="2400" b="1" dirty="0" smtClean="0">
                <a:ea typeface="Calibri"/>
                <a:cs typeface="Times New Roman"/>
              </a:rPr>
              <a:t>Example</a:t>
            </a:r>
            <a:r>
              <a:rPr lang="en-US" sz="2400" b="1" dirty="0">
                <a:ea typeface="Calibri"/>
                <a:cs typeface="Times New Roman"/>
              </a:rPr>
              <a:t>:  </a:t>
            </a:r>
            <a:r>
              <a:rPr lang="en-US" sz="2400" dirty="0" smtClean="0">
                <a:ea typeface="Calibri"/>
                <a:cs typeface="Times New Roman"/>
              </a:rPr>
              <a:t>This statistic is extremely outdated, however.  A quarter of a century ago, it was the best prediction of future landfill needs.  More recent analyses, however, note the problem of increased regulation.  These regulations have eliminated many potential sites for landfills, according to the Manhattan </a:t>
            </a:r>
            <a:r>
              <a:rPr lang="en-US" sz="2400" dirty="0">
                <a:ea typeface="Calibri"/>
                <a:cs typeface="Times New Roman"/>
              </a:rPr>
              <a:t>Institute , Center for </a:t>
            </a:r>
            <a:r>
              <a:rPr lang="en-US" sz="2400" dirty="0" smtClean="0">
                <a:ea typeface="Calibri"/>
                <a:cs typeface="Times New Roman"/>
              </a:rPr>
              <a:t>Energy </a:t>
            </a:r>
            <a:r>
              <a:rPr lang="en-US" sz="2400" dirty="0">
                <a:ea typeface="Calibri"/>
                <a:cs typeface="Times New Roman"/>
              </a:rPr>
              <a:t>Policy and the </a:t>
            </a:r>
            <a:r>
              <a:rPr lang="en-US" sz="2400" dirty="0" smtClean="0">
                <a:ea typeface="Calibri"/>
                <a:cs typeface="Times New Roman"/>
              </a:rPr>
              <a:t>Environment (2008).</a:t>
            </a:r>
            <a:endParaRPr lang="en-US" sz="2400" dirty="0"/>
          </a:p>
          <a:p>
            <a:pPr lvl="3"/>
            <a:endParaRPr lang="en-US" sz="2400" b="1" dirty="0">
              <a:ea typeface="Calibri"/>
              <a:cs typeface="Times New Roman"/>
            </a:endParaRPr>
          </a:p>
          <a:p>
            <a:endParaRPr lang="en-US" sz="2400" b="1" dirty="0" smtClean="0">
              <a:ea typeface="Calibri"/>
              <a:cs typeface="Times New Roman"/>
            </a:endParaRPr>
          </a:p>
        </p:txBody>
      </p:sp>
      <p:sp>
        <p:nvSpPr>
          <p:cNvPr id="2" name="TextBox 1"/>
          <p:cNvSpPr txBox="1"/>
          <p:nvPr/>
        </p:nvSpPr>
        <p:spPr>
          <a:xfrm rot="20318543">
            <a:off x="424327" y="2956153"/>
            <a:ext cx="1938340" cy="2308324"/>
          </a:xfrm>
          <a:prstGeom prst="rect">
            <a:avLst/>
          </a:prstGeom>
          <a:solidFill>
            <a:schemeClr val="tx1"/>
          </a:solidFill>
        </p:spPr>
        <p:txBody>
          <a:bodyPr wrap="square" rtlCol="0">
            <a:spAutoFit/>
          </a:bodyPr>
          <a:lstStyle/>
          <a:p>
            <a:r>
              <a:rPr lang="en-US" b="1" dirty="0" smtClean="0">
                <a:solidFill>
                  <a:schemeClr val="bg1"/>
                </a:solidFill>
              </a:rPr>
              <a:t>We’re also AUTHORIZING  here, as we draw on information from a recognized authority, The Manhattan Institute.</a:t>
            </a:r>
            <a:endParaRPr lang="en-US" b="1" dirty="0">
              <a:solidFill>
                <a:schemeClr val="bg1"/>
              </a:solidFill>
            </a:endParaRPr>
          </a:p>
        </p:txBody>
      </p:sp>
    </p:spTree>
    <p:extLst>
      <p:ext uri="{BB962C8B-B14F-4D97-AF65-F5344CB8AC3E}">
        <p14:creationId xmlns:p14="http://schemas.microsoft.com/office/powerpoint/2010/main" val="14445040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00"/>
            <a:ext cx="6781800" cy="1371600"/>
          </a:xfrm>
        </p:spPr>
        <p:txBody>
          <a:bodyPr>
            <a:normAutofit fontScale="90000"/>
          </a:bodyPr>
          <a:lstStyle/>
          <a:p>
            <a:pPr algn="ctr"/>
            <a:r>
              <a:rPr lang="en-US" dirty="0" smtClean="0"/>
              <a:t>Practice Identifying Counterclaims</a:t>
            </a:r>
            <a:endParaRPr lang="en-US" dirty="0"/>
          </a:p>
        </p:txBody>
      </p:sp>
      <p:sp>
        <p:nvSpPr>
          <p:cNvPr id="3" name="Content Placeholder 2"/>
          <p:cNvSpPr>
            <a:spLocks noGrp="1"/>
          </p:cNvSpPr>
          <p:nvPr>
            <p:ph idx="1"/>
          </p:nvPr>
        </p:nvSpPr>
        <p:spPr>
          <a:xfrm>
            <a:off x="762000" y="685800"/>
            <a:ext cx="7543800" cy="1295400"/>
          </a:xfrm>
        </p:spPr>
        <p:txBody>
          <a:bodyPr>
            <a:normAutofit/>
          </a:bodyPr>
          <a:lstStyle/>
          <a:p>
            <a:pPr marL="0" indent="0" algn="ctr">
              <a:buNone/>
            </a:pPr>
            <a:r>
              <a:rPr lang="en-US" sz="3200" dirty="0" smtClean="0"/>
              <a:t>Do you know the difference between </a:t>
            </a:r>
            <a:r>
              <a:rPr lang="en-US" sz="3200" dirty="0" smtClean="0">
                <a:solidFill>
                  <a:srgbClr val="FF0000"/>
                </a:solidFill>
              </a:rPr>
              <a:t>persuasion</a:t>
            </a:r>
            <a:r>
              <a:rPr lang="en-US" sz="3200" dirty="0" smtClean="0"/>
              <a:t> and an </a:t>
            </a:r>
            <a:r>
              <a:rPr lang="en-US" sz="3200" dirty="0" smtClean="0">
                <a:solidFill>
                  <a:srgbClr val="FF0000"/>
                </a:solidFill>
              </a:rPr>
              <a:t>argument</a:t>
            </a:r>
            <a:r>
              <a:rPr lang="en-US" sz="3200" dirty="0" smtClean="0"/>
              <a:t>?</a:t>
            </a:r>
          </a:p>
          <a:p>
            <a:pPr marL="0" indent="0" algn="ctr">
              <a:buNone/>
            </a:pPr>
            <a:endParaRPr lang="en-US" sz="3200" dirty="0"/>
          </a:p>
          <a:p>
            <a:pPr marL="0" indent="0" algn="ctr">
              <a:buNone/>
            </a:pPr>
            <a:endParaRPr lang="en-US" sz="3200" dirty="0"/>
          </a:p>
        </p:txBody>
      </p:sp>
      <p:pic>
        <p:nvPicPr>
          <p:cNvPr id="4" name="Picture 3" descr="Pers:Ar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3963088"/>
          </a:xfrm>
          <a:prstGeom prst="rect">
            <a:avLst/>
          </a:prstGeom>
        </p:spPr>
      </p:pic>
    </p:spTree>
    <p:extLst>
      <p:ext uri="{BB962C8B-B14F-4D97-AF65-F5344CB8AC3E}">
        <p14:creationId xmlns:p14="http://schemas.microsoft.com/office/powerpoint/2010/main" val="5345724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Read the article on animal testing listed as persuasive.  </a:t>
            </a:r>
          </a:p>
          <a:p>
            <a:pPr marL="457200" indent="-457200">
              <a:buFont typeface="+mj-lt"/>
              <a:buAutoNum type="arabicPeriod"/>
            </a:pPr>
            <a:r>
              <a:rPr lang="en-US" dirty="0" smtClean="0"/>
              <a:t>Then, read the article on animal testing listed as argumentative</a:t>
            </a:r>
            <a:r>
              <a:rPr lang="en-US" dirty="0" smtClean="0">
                <a:solidFill>
                  <a:schemeClr val="tx1"/>
                </a:solidFill>
              </a:rPr>
              <a:t>,</a:t>
            </a:r>
            <a:r>
              <a:rPr lang="en-US" dirty="0" smtClean="0">
                <a:solidFill>
                  <a:srgbClr val="FF6600"/>
                </a:solidFill>
              </a:rPr>
              <a:t> highlighting counterclaims</a:t>
            </a:r>
            <a:r>
              <a:rPr lang="en-US" dirty="0" smtClean="0"/>
              <a:t>.  Be prepared to discuss how the addition of these counterclaims better help readers to discover the truth.</a:t>
            </a:r>
            <a:endParaRPr lang="en-US" dirty="0"/>
          </a:p>
        </p:txBody>
      </p:sp>
      <p:sp>
        <p:nvSpPr>
          <p:cNvPr id="4" name="TextBox 3"/>
          <p:cNvSpPr txBox="1"/>
          <p:nvPr/>
        </p:nvSpPr>
        <p:spPr>
          <a:xfrm>
            <a:off x="1066800" y="4572000"/>
            <a:ext cx="2895600" cy="1384995"/>
          </a:xfrm>
          <a:prstGeom prst="rect">
            <a:avLst/>
          </a:prstGeom>
          <a:noFill/>
        </p:spPr>
        <p:txBody>
          <a:bodyPr wrap="square" rtlCol="0">
            <a:spAutoFit/>
          </a:bodyPr>
          <a:lstStyle/>
          <a:p>
            <a:pPr algn="ctr"/>
            <a:r>
              <a:rPr lang="en-US" sz="2800" dirty="0" smtClean="0">
                <a:solidFill>
                  <a:srgbClr val="0000FF"/>
                </a:solidFill>
              </a:rPr>
              <a:t>Click </a:t>
            </a:r>
            <a:r>
              <a:rPr lang="en-US" sz="2800" dirty="0" smtClean="0">
                <a:solidFill>
                  <a:srgbClr val="0000FF"/>
                </a:solidFill>
                <a:hlinkClick r:id="rId2" action="ppaction://hlinkfile"/>
              </a:rPr>
              <a:t>HERE</a:t>
            </a:r>
            <a:r>
              <a:rPr lang="en-US" sz="2800" dirty="0" smtClean="0">
                <a:solidFill>
                  <a:srgbClr val="0000FF"/>
                </a:solidFill>
              </a:rPr>
              <a:t> for a link to the articles in both forms.</a:t>
            </a:r>
            <a:endParaRPr lang="en-US" sz="2800" dirty="0">
              <a:solidFill>
                <a:srgbClr val="0000FF"/>
              </a:solidFill>
            </a:endParaRPr>
          </a:p>
        </p:txBody>
      </p:sp>
      <p:sp>
        <p:nvSpPr>
          <p:cNvPr id="5" name="TextBox 4"/>
          <p:cNvSpPr txBox="1"/>
          <p:nvPr/>
        </p:nvSpPr>
        <p:spPr>
          <a:xfrm>
            <a:off x="5791200" y="4572000"/>
            <a:ext cx="2438400" cy="1384995"/>
          </a:xfrm>
          <a:prstGeom prst="rect">
            <a:avLst/>
          </a:prstGeom>
          <a:noFill/>
        </p:spPr>
        <p:txBody>
          <a:bodyPr wrap="square" rtlCol="0">
            <a:spAutoFit/>
          </a:bodyPr>
          <a:lstStyle/>
          <a:p>
            <a:r>
              <a:rPr lang="en-US" sz="2800" dirty="0" smtClean="0">
                <a:solidFill>
                  <a:srgbClr val="0000FF"/>
                </a:solidFill>
              </a:rPr>
              <a:t>Click </a:t>
            </a:r>
            <a:r>
              <a:rPr lang="en-US" sz="2800" dirty="0" smtClean="0">
                <a:solidFill>
                  <a:srgbClr val="0000FF"/>
                </a:solidFill>
                <a:hlinkClick r:id="rId3" action="ppaction://hlinkfile"/>
              </a:rPr>
              <a:t>HERE</a:t>
            </a:r>
            <a:r>
              <a:rPr lang="en-US" sz="2800" dirty="0" smtClean="0">
                <a:solidFill>
                  <a:srgbClr val="0000FF"/>
                </a:solidFill>
              </a:rPr>
              <a:t> to review your work…</a:t>
            </a:r>
            <a:endParaRPr lang="en-US" sz="2800" dirty="0">
              <a:solidFill>
                <a:srgbClr val="0000FF"/>
              </a:solidFill>
            </a:endParaRPr>
          </a:p>
        </p:txBody>
      </p:sp>
    </p:spTree>
    <p:extLst>
      <p:ext uri="{BB962C8B-B14F-4D97-AF65-F5344CB8AC3E}">
        <p14:creationId xmlns:p14="http://schemas.microsoft.com/office/powerpoint/2010/main" val="38905398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3" name="Rectangle 2"/>
          <p:cNvSpPr/>
          <p:nvPr/>
        </p:nvSpPr>
        <p:spPr>
          <a:xfrm>
            <a:off x="1909997" y="304800"/>
            <a:ext cx="6934200" cy="758669"/>
          </a:xfrm>
          <a:prstGeom prst="rect">
            <a:avLst/>
          </a:prstGeom>
        </p:spPr>
        <p:txBody>
          <a:bodyPr wrap="square">
            <a:spAutoFit/>
          </a:bodyPr>
          <a:lstStyle/>
          <a:p>
            <a:pPr lvl="1">
              <a:lnSpc>
                <a:spcPct val="115000"/>
              </a:lnSpc>
              <a:tabLst>
                <a:tab pos="5405120" algn="l"/>
              </a:tabLst>
            </a:pPr>
            <a:r>
              <a:rPr lang="en-US" sz="4000" b="1" i="1" dirty="0" smtClean="0"/>
              <a:t>Now Try-it:  Countering </a:t>
            </a:r>
            <a:r>
              <a:rPr lang="en-US" sz="4000" b="1" dirty="0" smtClean="0"/>
              <a:t> </a:t>
            </a:r>
            <a:endParaRPr lang="en-US" sz="4400" b="1" dirty="0">
              <a:solidFill>
                <a:schemeClr val="lt1"/>
              </a:solidFill>
            </a:endParaRPr>
          </a:p>
        </p:txBody>
      </p:sp>
      <p:sp>
        <p:nvSpPr>
          <p:cNvPr id="4" name="TextBox 3"/>
          <p:cNvSpPr txBox="1"/>
          <p:nvPr/>
        </p:nvSpPr>
        <p:spPr>
          <a:xfrm>
            <a:off x="2057400" y="1600200"/>
            <a:ext cx="6754317" cy="4770537"/>
          </a:xfrm>
          <a:prstGeom prst="rect">
            <a:avLst/>
          </a:prstGeom>
          <a:noFill/>
        </p:spPr>
        <p:txBody>
          <a:bodyPr wrap="square" rtlCol="0">
            <a:spAutoFit/>
          </a:bodyPr>
          <a:lstStyle/>
          <a:p>
            <a:pPr marL="457200" indent="-457200">
              <a:buFont typeface="Arial" panose="020B0604020202020204" pitchFamily="34" charset="0"/>
              <a:buChar char="•"/>
            </a:pPr>
            <a:r>
              <a:rPr lang="en-US" sz="3200" b="1" dirty="0"/>
              <a:t>A</a:t>
            </a:r>
            <a:r>
              <a:rPr lang="en-US" sz="3200" b="1" dirty="0" smtClean="0"/>
              <a:t>cknowledge the other side’s claim.</a:t>
            </a:r>
          </a:p>
          <a:p>
            <a:pPr marL="457200" indent="-457200">
              <a:buFont typeface="Arial" panose="020B0604020202020204" pitchFamily="34" charset="0"/>
              <a:buChar char="•"/>
            </a:pPr>
            <a:r>
              <a:rPr lang="en-US" sz="3200" b="1" dirty="0" smtClean="0"/>
              <a:t>Note the evidence they are using that you want to refute.</a:t>
            </a:r>
            <a:r>
              <a:rPr lang="en-US" sz="3200" b="1" dirty="0">
                <a:ea typeface="Calibri"/>
                <a:cs typeface="Times New Roman"/>
              </a:rPr>
              <a:t> </a:t>
            </a:r>
            <a:endParaRPr lang="en-US" sz="3200" b="1" dirty="0" smtClean="0">
              <a:ea typeface="Calibri"/>
              <a:cs typeface="Times New Roman"/>
            </a:endParaRPr>
          </a:p>
          <a:p>
            <a:pPr marL="457200" indent="-457200">
              <a:buFont typeface="Arial" panose="020B0604020202020204" pitchFamily="34" charset="0"/>
              <a:buChar char="•"/>
            </a:pPr>
            <a:r>
              <a:rPr lang="en-US" sz="3200" b="1" dirty="0">
                <a:ea typeface="Calibri"/>
                <a:cs typeface="Times New Roman"/>
              </a:rPr>
              <a:t>S</a:t>
            </a:r>
            <a:r>
              <a:rPr lang="en-US" sz="3200" b="1" dirty="0" smtClean="0">
                <a:ea typeface="Calibri"/>
                <a:cs typeface="Times New Roman"/>
              </a:rPr>
              <a:t>uggest </a:t>
            </a:r>
            <a:r>
              <a:rPr lang="en-US" sz="3200" b="1" dirty="0">
                <a:ea typeface="Calibri"/>
                <a:cs typeface="Times New Roman"/>
              </a:rPr>
              <a:t>a different way of thinking about their </a:t>
            </a:r>
            <a:r>
              <a:rPr lang="en-US" sz="3200" b="1" dirty="0" smtClean="0">
                <a:ea typeface="Calibri"/>
                <a:cs typeface="Times New Roman"/>
              </a:rPr>
              <a:t>evidence.</a:t>
            </a:r>
            <a:r>
              <a:rPr lang="en-US" sz="3200" b="1" dirty="0" smtClean="0"/>
              <a:t> </a:t>
            </a:r>
          </a:p>
          <a:p>
            <a:endParaRPr lang="en-US" sz="3200" b="1" dirty="0"/>
          </a:p>
          <a:p>
            <a:pPr lvl="2"/>
            <a:r>
              <a:rPr lang="en-US" sz="2800" b="1" dirty="0" smtClean="0"/>
              <a:t>Debriefing:  We’ll share our efforts and talk about what worked and what might improve our attempts to counter.</a:t>
            </a:r>
          </a:p>
        </p:txBody>
      </p:sp>
    </p:spTree>
    <p:extLst>
      <p:ext uri="{BB962C8B-B14F-4D97-AF65-F5344CB8AC3E}">
        <p14:creationId xmlns:p14="http://schemas.microsoft.com/office/powerpoint/2010/main" val="37862332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Cs.tiff"/>
          <p:cNvPicPr>
            <a:picLocks noGrp="1" noChangeAspect="1"/>
          </p:cNvPicPr>
          <p:nvPr>
            <p:ph idx="1"/>
          </p:nvPr>
        </p:nvPicPr>
        <p:blipFill>
          <a:blip r:embed="rId2">
            <a:extLst>
              <a:ext uri="{28A0092B-C50C-407E-A947-70E740481C1C}">
                <a14:useLocalDpi xmlns:a14="http://schemas.microsoft.com/office/drawing/2010/main" val="0"/>
              </a:ext>
            </a:extLst>
          </a:blip>
          <a:srcRect l="-13813" r="-13813"/>
          <a:stretch>
            <a:fillRect/>
          </a:stretch>
        </p:blipFill>
        <p:spPr>
          <a:xfrm>
            <a:off x="-990600" y="152400"/>
            <a:ext cx="11389659" cy="6553200"/>
          </a:xfrm>
        </p:spPr>
      </p:pic>
    </p:spTree>
    <p:extLst>
      <p:ext uri="{BB962C8B-B14F-4D97-AF65-F5344CB8AC3E}">
        <p14:creationId xmlns:p14="http://schemas.microsoft.com/office/powerpoint/2010/main" val="30898392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01752" y="0"/>
            <a:ext cx="8534399" cy="1312949"/>
          </a:xfrm>
          <a:prstGeom prst="rect">
            <a:avLst/>
          </a:prstGeom>
          <a:noFill/>
          <a:ln>
            <a:noFill/>
          </a:ln>
        </p:spPr>
        <p:txBody>
          <a:bodyPr lIns="91425" tIns="45700" rIns="91425" bIns="45700" anchor="b" anchorCtr="0">
            <a:noAutofit/>
          </a:bodyPr>
          <a:lstStyle/>
          <a:p>
            <a:pPr lvl="0"/>
            <a:r>
              <a:rPr lang="en-US" sz="2400" b="1" dirty="0" smtClean="0">
                <a:solidFill>
                  <a:srgbClr val="000099"/>
                </a:solidFill>
              </a:rPr>
              <a:t> </a:t>
            </a:r>
            <a:r>
              <a:rPr lang="en-US" sz="3200" b="1" dirty="0">
                <a:solidFill>
                  <a:srgbClr val="000099"/>
                </a:solidFill>
                <a:latin typeface="Georgia"/>
                <a:ea typeface="Georgia"/>
                <a:cs typeface="Georgia"/>
                <a:sym typeface="Georgia"/>
              </a:rPr>
              <a:t>Use </a:t>
            </a:r>
            <a:r>
              <a:rPr lang="en-US" sz="3200" b="1" dirty="0" smtClean="0">
                <a:solidFill>
                  <a:srgbClr val="FF0000"/>
                </a:solidFill>
                <a:latin typeface="Georgia"/>
                <a:ea typeface="Georgia"/>
                <a:cs typeface="Georgia"/>
                <a:sym typeface="Georgia"/>
              </a:rPr>
              <a:t>SIGNAL PHRASES </a:t>
            </a:r>
            <a:r>
              <a:rPr lang="en-US" sz="3200" b="1" dirty="0" smtClean="0">
                <a:solidFill>
                  <a:srgbClr val="000099"/>
                </a:solidFill>
                <a:latin typeface="Georgia"/>
                <a:ea typeface="Georgia"/>
                <a:cs typeface="Georgia"/>
                <a:sym typeface="Georgia"/>
              </a:rPr>
              <a:t>to introduce </a:t>
            </a:r>
            <a:r>
              <a:rPr lang="en-US" sz="3200" b="1" dirty="0">
                <a:solidFill>
                  <a:srgbClr val="000099"/>
                </a:solidFill>
                <a:latin typeface="Georgia"/>
                <a:ea typeface="Georgia"/>
                <a:cs typeface="Georgia"/>
                <a:sym typeface="Georgia"/>
              </a:rPr>
              <a:t>information </a:t>
            </a:r>
            <a:r>
              <a:rPr lang="en-US" sz="3200" b="1" dirty="0" smtClean="0">
                <a:solidFill>
                  <a:srgbClr val="000099"/>
                </a:solidFill>
                <a:latin typeface="Georgia"/>
                <a:ea typeface="Georgia"/>
                <a:cs typeface="Georgia"/>
                <a:sym typeface="Georgia"/>
              </a:rPr>
              <a:t>&amp; evidence in </a:t>
            </a:r>
            <a:r>
              <a:rPr lang="en-US" sz="3200" b="1" dirty="0">
                <a:solidFill>
                  <a:srgbClr val="000099"/>
                </a:solidFill>
                <a:latin typeface="Georgia"/>
                <a:ea typeface="Georgia"/>
                <a:cs typeface="Georgia"/>
                <a:sym typeface="Georgia"/>
              </a:rPr>
              <a:t>your writing.</a:t>
            </a:r>
          </a:p>
        </p:txBody>
      </p:sp>
      <p:sp>
        <p:nvSpPr>
          <p:cNvPr id="228" name="Shape 228"/>
          <p:cNvSpPr txBox="1">
            <a:spLocks noGrp="1"/>
          </p:cNvSpPr>
          <p:nvPr>
            <p:ph type="body" idx="1"/>
          </p:nvPr>
        </p:nvSpPr>
        <p:spPr>
          <a:xfrm>
            <a:off x="228600" y="1447800"/>
            <a:ext cx="8686800" cy="4953000"/>
          </a:xfrm>
          <a:prstGeom prst="rect">
            <a:avLst/>
          </a:prstGeom>
          <a:noFill/>
          <a:ln>
            <a:noFill/>
          </a:ln>
        </p:spPr>
        <p:txBody>
          <a:bodyPr lIns="91425" tIns="45700" rIns="91425" bIns="45700" anchor="t" anchorCtr="0">
            <a:noAutofit/>
          </a:bodyPr>
          <a:lstStyle/>
          <a:p>
            <a:pPr marL="0" indent="0">
              <a:lnSpc>
                <a:spcPct val="90000"/>
              </a:lnSpc>
              <a:spcBef>
                <a:spcPts val="0"/>
              </a:spcBef>
              <a:buClr>
                <a:schemeClr val="dk1"/>
              </a:buClr>
              <a:buSzPct val="25000"/>
              <a:buNone/>
            </a:pPr>
            <a:r>
              <a:rPr lang="en-US" sz="2700" b="0" i="0" u="none" strike="noStrike" cap="none" baseline="0" dirty="0">
                <a:solidFill>
                  <a:schemeClr val="dk1"/>
                </a:solidFill>
                <a:latin typeface="Georgia"/>
                <a:ea typeface="Georgia"/>
                <a:cs typeface="Georgia"/>
                <a:sym typeface="Georgia"/>
              </a:rPr>
              <a:t>Think about </a:t>
            </a:r>
            <a:r>
              <a:rPr lang="en-US" sz="2800" b="0" i="0" u="none" strike="noStrike" cap="none" baseline="0" dirty="0">
                <a:solidFill>
                  <a:schemeClr val="dk1"/>
                </a:solidFill>
                <a:latin typeface="Georgia"/>
                <a:ea typeface="Georgia"/>
                <a:cs typeface="Georgia"/>
                <a:sym typeface="Georgia"/>
              </a:rPr>
              <a:t>ways to add information from a source to </a:t>
            </a:r>
            <a:r>
              <a:rPr lang="en-US" sz="2800" b="0" i="0" u="none" strike="noStrike" cap="none" baseline="0" dirty="0" smtClean="0">
                <a:solidFill>
                  <a:schemeClr val="dk1"/>
                </a:solidFill>
                <a:latin typeface="Georgia"/>
                <a:ea typeface="Georgia"/>
                <a:cs typeface="Georgia"/>
                <a:sym typeface="Georgia"/>
              </a:rPr>
              <a:t>your writing</a:t>
            </a:r>
            <a:r>
              <a:rPr lang="en-US" sz="2800" dirty="0" smtClean="0">
                <a:solidFill>
                  <a:schemeClr val="dk1"/>
                </a:solidFill>
                <a:latin typeface="Georgia"/>
                <a:ea typeface="Georgia"/>
                <a:cs typeface="Georgia"/>
                <a:sym typeface="Georgia"/>
              </a:rPr>
              <a:t>. </a:t>
            </a:r>
            <a:r>
              <a:rPr lang="en-US" sz="2800" dirty="0">
                <a:solidFill>
                  <a:srgbClr val="FF0000"/>
                </a:solidFill>
                <a:latin typeface="Georgia"/>
                <a:ea typeface="Georgia"/>
                <a:cs typeface="Georgia"/>
                <a:sym typeface="Georgia"/>
              </a:rPr>
              <a:t>Use a sentence </a:t>
            </a:r>
            <a:r>
              <a:rPr lang="en-US" sz="2800" dirty="0" smtClean="0">
                <a:solidFill>
                  <a:srgbClr val="FF0000"/>
                </a:solidFill>
                <a:latin typeface="Georgia"/>
                <a:ea typeface="Georgia"/>
                <a:cs typeface="Georgia"/>
                <a:sym typeface="Georgia"/>
              </a:rPr>
              <a:t>starter to </a:t>
            </a:r>
            <a:r>
              <a:rPr lang="en-US" sz="2800" dirty="0">
                <a:solidFill>
                  <a:srgbClr val="FF0000"/>
                </a:solidFill>
                <a:latin typeface="Georgia"/>
                <a:ea typeface="Georgia"/>
                <a:cs typeface="Georgia"/>
                <a:sym typeface="Georgia"/>
              </a:rPr>
              <a:t>add evidence and then </a:t>
            </a:r>
            <a:r>
              <a:rPr lang="en-US" sz="2800" dirty="0" smtClean="0">
                <a:solidFill>
                  <a:srgbClr val="FF0000"/>
                </a:solidFill>
                <a:latin typeface="Georgia"/>
                <a:ea typeface="Georgia"/>
                <a:cs typeface="Georgia"/>
                <a:sym typeface="Georgia"/>
              </a:rPr>
              <a:t>explain your thinking. </a:t>
            </a:r>
          </a:p>
          <a:p>
            <a:pPr marL="0" indent="0">
              <a:lnSpc>
                <a:spcPct val="90000"/>
              </a:lnSpc>
              <a:spcBef>
                <a:spcPts val="0"/>
              </a:spcBef>
              <a:buClr>
                <a:schemeClr val="dk1"/>
              </a:buClr>
              <a:buSzPct val="25000"/>
              <a:buNone/>
            </a:pPr>
            <a:endParaRPr lang="en-US" sz="2800" dirty="0">
              <a:solidFill>
                <a:srgbClr val="FF0000"/>
              </a:solidFill>
              <a:latin typeface="Georgia"/>
              <a:ea typeface="Georgia"/>
              <a:cs typeface="Georgia"/>
              <a:sym typeface="Georgia"/>
            </a:endParaRPr>
          </a:p>
          <a:p>
            <a:pPr marL="0" indent="0">
              <a:lnSpc>
                <a:spcPct val="90000"/>
              </a:lnSpc>
              <a:spcBef>
                <a:spcPts val="0"/>
              </a:spcBef>
              <a:buClr>
                <a:schemeClr val="dk1"/>
              </a:buClr>
              <a:buSzPct val="25000"/>
              <a:buNone/>
            </a:pPr>
            <a:endParaRPr lang="en-US" sz="2800" dirty="0">
              <a:solidFill>
                <a:schemeClr val="dk1"/>
              </a:solidFill>
              <a:latin typeface="Georgia"/>
              <a:ea typeface="Georgia"/>
              <a:cs typeface="Georgia"/>
              <a:sym typeface="Georgia"/>
            </a:endParaRPr>
          </a:p>
          <a:p>
            <a:pPr marL="0" marR="0" lvl="0" indent="0" algn="l" rtl="0">
              <a:lnSpc>
                <a:spcPct val="90000"/>
              </a:lnSpc>
              <a:spcBef>
                <a:spcPts val="0"/>
              </a:spcBef>
              <a:buClr>
                <a:schemeClr val="dk1"/>
              </a:buClr>
              <a:buSzPct val="25000"/>
              <a:buFont typeface="Georgia"/>
              <a:buNone/>
            </a:pPr>
            <a:endParaRPr lang="en-US" sz="2800" b="0" i="0" u="none" strike="noStrike" cap="none" baseline="0" dirty="0">
              <a:solidFill>
                <a:schemeClr val="dk1"/>
              </a:solidFill>
              <a:latin typeface="Georgia"/>
              <a:ea typeface="Georgia"/>
              <a:cs typeface="Georgia"/>
              <a:sym typeface="Georgia"/>
            </a:endParaRPr>
          </a:p>
        </p:txBody>
      </p:sp>
      <p:sp>
        <p:nvSpPr>
          <p:cNvPr id="229" name="Shape 229"/>
          <p:cNvSpPr txBox="1"/>
          <p:nvPr/>
        </p:nvSpPr>
        <p:spPr>
          <a:xfrm>
            <a:off x="1847700" y="6383400"/>
            <a:ext cx="5829599" cy="474599"/>
          </a:xfrm>
          <a:prstGeom prst="rect">
            <a:avLst/>
          </a:prstGeom>
          <a:noFill/>
          <a:ln>
            <a:noFill/>
          </a:ln>
        </p:spPr>
        <p:txBody>
          <a:bodyPr lIns="91425" tIns="91425" rIns="91425" bIns="91425" anchor="t" anchorCtr="0">
            <a:noAutofit/>
          </a:bodyPr>
          <a:lstStyle/>
          <a:p>
            <a:pPr lvl="0" rtl="0">
              <a:spcBef>
                <a:spcPts val="0"/>
              </a:spcBef>
              <a:buNone/>
            </a:pPr>
            <a:r>
              <a:rPr lang="en-US" sz="1000" b="1">
                <a:solidFill>
                  <a:srgbClr val="434343"/>
                </a:solidFill>
              </a:rPr>
              <a:t>Beth Rimer, Ohio Writing Project for NWP CRWP funded by the Department of Education</a:t>
            </a:r>
          </a:p>
        </p:txBody>
      </p:sp>
      <p:graphicFrame>
        <p:nvGraphicFramePr>
          <p:cNvPr id="3" name="Table 2"/>
          <p:cNvGraphicFramePr>
            <a:graphicFrameLocks noGrp="1"/>
          </p:cNvGraphicFramePr>
          <p:nvPr>
            <p:extLst>
              <p:ext uri="{D42A27DB-BD31-4B8C-83A1-F6EECF244321}">
                <p14:modId xmlns:p14="http://schemas.microsoft.com/office/powerpoint/2010/main" val="1996477943"/>
              </p:ext>
            </p:extLst>
          </p:nvPr>
        </p:nvGraphicFramePr>
        <p:xfrm>
          <a:off x="444708" y="2686154"/>
          <a:ext cx="8174636" cy="3722374"/>
        </p:xfrm>
        <a:graphic>
          <a:graphicData uri="http://schemas.openxmlformats.org/drawingml/2006/table">
            <a:tbl>
              <a:tblPr firstRow="1" bandRow="1">
                <a:tableStyleId>{2D5ABB26-0587-4C30-8999-92F81FD0307C}</a:tableStyleId>
              </a:tblPr>
              <a:tblGrid>
                <a:gridCol w="724525"/>
                <a:gridCol w="7450111"/>
              </a:tblGrid>
              <a:tr h="1728833">
                <a:tc>
                  <a:txBody>
                    <a:bodyPr/>
                    <a:lstStyle/>
                    <a:p>
                      <a:pPr algn="ctr"/>
                      <a:r>
                        <a:rPr lang="en-US" sz="2800" b="1" dirty="0" smtClean="0">
                          <a:solidFill>
                            <a:srgbClr val="FF0000"/>
                          </a:solidFill>
                        </a:rPr>
                        <a:t>Agree</a:t>
                      </a:r>
                      <a:endParaRPr lang="en-US" sz="2800" b="1" dirty="0">
                        <a:solidFill>
                          <a:srgbClr val="FF0000"/>
                        </a:solidFill>
                      </a:endParaRPr>
                    </a:p>
                  </a:txBody>
                  <a:tcPr vert="vert270"/>
                </a:tc>
                <a:tc>
                  <a:txBody>
                    <a:bodyPr/>
                    <a:lstStyle/>
                    <a:p>
                      <a:pPr marL="548640" marR="0" lvl="1" indent="-281940" algn="l" rtl="0">
                        <a:lnSpc>
                          <a:spcPct val="90000"/>
                        </a:lnSpc>
                        <a:spcBef>
                          <a:spcPts val="640"/>
                        </a:spcBef>
                        <a:buClr>
                          <a:schemeClr val="accent2"/>
                        </a:buClr>
                        <a:buSzPct val="70000"/>
                        <a:buFont typeface="Georgia"/>
                        <a:buChar char="○"/>
                      </a:pPr>
                      <a:r>
                        <a:rPr lang="en-US" sz="2800" u="none" strike="noStrike" cap="none" baseline="0" dirty="0" smtClean="0">
                          <a:sym typeface="Georgia"/>
                        </a:rPr>
                        <a:t>“As _____ says,”</a:t>
                      </a:r>
                    </a:p>
                    <a:p>
                      <a:pPr marL="548640" marR="0" lvl="1" indent="-281940" algn="l" rtl="0">
                        <a:lnSpc>
                          <a:spcPct val="90000"/>
                        </a:lnSpc>
                        <a:spcBef>
                          <a:spcPts val="640"/>
                        </a:spcBef>
                        <a:buClr>
                          <a:schemeClr val="accent2"/>
                        </a:buClr>
                        <a:buSzPct val="70000"/>
                        <a:buFont typeface="Georgia"/>
                        <a:buChar char="○"/>
                      </a:pPr>
                      <a:r>
                        <a:rPr lang="en-US" sz="2800" u="none" strike="noStrike" cap="none" baseline="0" dirty="0" smtClean="0">
                          <a:sym typeface="Georgia"/>
                        </a:rPr>
                        <a:t>“The video text explains …”</a:t>
                      </a:r>
                    </a:p>
                    <a:p>
                      <a:pPr marL="548640" marR="0" lvl="1" indent="-281940" algn="l" rtl="0">
                        <a:lnSpc>
                          <a:spcPct val="90000"/>
                        </a:lnSpc>
                        <a:spcBef>
                          <a:spcPts val="640"/>
                        </a:spcBef>
                        <a:buClr>
                          <a:schemeClr val="accent2"/>
                        </a:buClr>
                        <a:buSzPct val="70000"/>
                        <a:buFont typeface="Georgia"/>
                        <a:buChar char="○"/>
                      </a:pPr>
                      <a:r>
                        <a:rPr lang="en-US" sz="2800" u="none" strike="noStrike" cap="none" baseline="0" dirty="0" smtClean="0">
                          <a:sym typeface="Georgia"/>
                        </a:rPr>
                        <a:t>“According to …”</a:t>
                      </a:r>
                    </a:p>
                    <a:p>
                      <a:pPr marL="548640" marR="0" lvl="1" indent="-281940" algn="l" rtl="0">
                        <a:lnSpc>
                          <a:spcPct val="90000"/>
                        </a:lnSpc>
                        <a:spcBef>
                          <a:spcPts val="640"/>
                        </a:spcBef>
                        <a:buClr>
                          <a:schemeClr val="accent2"/>
                        </a:buClr>
                        <a:buSzPct val="70000"/>
                        <a:buFont typeface="Georgia"/>
                        <a:buChar char="○"/>
                      </a:pPr>
                      <a:r>
                        <a:rPr lang="en-US" sz="2800" u="none" strike="noStrike" cap="none" baseline="0" dirty="0" smtClean="0">
                          <a:sym typeface="Georgia"/>
                        </a:rPr>
                        <a:t>“Supporting my example, …”</a:t>
                      </a:r>
                    </a:p>
                  </a:txBody>
                  <a:tcPr/>
                </a:tc>
              </a:tr>
              <a:tr h="1850902">
                <a:tc>
                  <a:txBody>
                    <a:bodyPr/>
                    <a:lstStyle/>
                    <a:p>
                      <a:pPr algn="r"/>
                      <a:r>
                        <a:rPr lang="en-US" sz="2800" b="1" dirty="0" smtClean="0">
                          <a:solidFill>
                            <a:srgbClr val="FF0000"/>
                          </a:solidFill>
                        </a:rPr>
                        <a:t>Disagree</a:t>
                      </a:r>
                      <a:endParaRPr lang="en-US" sz="2800" b="1" dirty="0">
                        <a:solidFill>
                          <a:srgbClr val="FF0000"/>
                        </a:solidFill>
                      </a:endParaRPr>
                    </a:p>
                  </a:txBody>
                  <a:tcPr vert="vert270"/>
                </a:tc>
                <a:tc>
                  <a:txBody>
                    <a:bodyPr/>
                    <a:lstStyle/>
                    <a:p>
                      <a:pPr marL="548640" marR="0" lvl="1" indent="-281940" algn="l" rtl="0">
                        <a:lnSpc>
                          <a:spcPct val="90000"/>
                        </a:lnSpc>
                        <a:spcBef>
                          <a:spcPts val="640"/>
                        </a:spcBef>
                        <a:buClr>
                          <a:schemeClr val="accent2"/>
                        </a:buClr>
                        <a:buSzPct val="70000"/>
                        <a:buFont typeface="Georgia"/>
                        <a:buChar char="○"/>
                      </a:pPr>
                      <a:endParaRPr lang="en-US" sz="3200" b="0" i="0" u="none" strike="noStrike" cap="none" baseline="0" dirty="0" smtClean="0">
                        <a:solidFill>
                          <a:schemeClr val="dk1"/>
                        </a:solidFill>
                        <a:latin typeface="Georgia"/>
                        <a:ea typeface="Georgia"/>
                        <a:cs typeface="Georgia"/>
                        <a:sym typeface="Georgia"/>
                      </a:endParaRPr>
                    </a:p>
                    <a:p>
                      <a:pPr marL="548640" marR="0" lvl="1" indent="-281940" algn="l" rtl="0">
                        <a:lnSpc>
                          <a:spcPct val="90000"/>
                        </a:lnSpc>
                        <a:spcBef>
                          <a:spcPts val="640"/>
                        </a:spcBef>
                        <a:buClr>
                          <a:schemeClr val="accent2"/>
                        </a:buClr>
                        <a:buSzPct val="70000"/>
                        <a:buFont typeface="Georgia"/>
                        <a:buChar char="○"/>
                      </a:pPr>
                      <a:r>
                        <a:rPr lang="en-US" sz="3200" b="0" i="0" u="none" strike="noStrike" cap="none" baseline="0" dirty="0" smtClean="0">
                          <a:solidFill>
                            <a:schemeClr val="dk1"/>
                          </a:solidFill>
                          <a:latin typeface="Georgia"/>
                          <a:ea typeface="Georgia"/>
                          <a:cs typeface="Georgia"/>
                          <a:sym typeface="Georgia"/>
                        </a:rPr>
                        <a:t>“Although the video says …”</a:t>
                      </a:r>
                    </a:p>
                    <a:p>
                      <a:pPr marL="548640" marR="0" lvl="1" indent="-281940" algn="l" rtl="0">
                        <a:lnSpc>
                          <a:spcPct val="90000"/>
                        </a:lnSpc>
                        <a:spcBef>
                          <a:spcPts val="640"/>
                        </a:spcBef>
                        <a:buClr>
                          <a:schemeClr val="accent2"/>
                        </a:buClr>
                        <a:buSzPct val="70000"/>
                        <a:buFont typeface="Georgia"/>
                        <a:buChar char="○"/>
                      </a:pPr>
                      <a:r>
                        <a:rPr lang="en-US" sz="3200" b="0" i="0" u="none" strike="noStrike" cap="none" baseline="0" dirty="0" smtClean="0">
                          <a:solidFill>
                            <a:schemeClr val="dk1"/>
                          </a:solidFill>
                          <a:latin typeface="Georgia"/>
                          <a:ea typeface="Georgia"/>
                          <a:cs typeface="Georgia"/>
                          <a:sym typeface="Georgia"/>
                        </a:rPr>
                        <a:t>“While the video text explains …”</a:t>
                      </a:r>
                    </a:p>
                  </a:txBody>
                  <a:tcPr/>
                </a:tc>
              </a:tr>
            </a:tbl>
          </a:graphicData>
        </a:graphic>
      </p:graphicFrame>
    </p:spTree>
    <p:extLst>
      <p:ext uri="{BB962C8B-B14F-4D97-AF65-F5344CB8AC3E}">
        <p14:creationId xmlns:p14="http://schemas.microsoft.com/office/powerpoint/2010/main" val="8985634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Compose your Argument</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Need additional help with the formatting of your argument?</a:t>
            </a:r>
          </a:p>
          <a:p>
            <a:pPr marL="0" indent="0" algn="ctr">
              <a:buNone/>
            </a:pPr>
            <a:endParaRPr lang="en-US" sz="3200" dirty="0"/>
          </a:p>
          <a:p>
            <a:pPr marL="0" indent="0">
              <a:buNone/>
            </a:pPr>
            <a:r>
              <a:rPr lang="en-US" sz="3200" dirty="0" smtClean="0"/>
              <a:t>Utilize the Assertion-Evidence-Application 	Pattern file to guide you; click </a:t>
            </a:r>
            <a:r>
              <a:rPr lang="en-US" sz="3200" dirty="0" smtClean="0">
                <a:hlinkClick r:id="rId2" action="ppaction://hlinkfile"/>
              </a:rPr>
              <a:t>HERE.</a:t>
            </a:r>
            <a:endParaRPr lang="en-US" sz="3200" dirty="0" smtClean="0"/>
          </a:p>
          <a:p>
            <a:pPr marL="0" indent="0">
              <a:buNone/>
            </a:pPr>
            <a:endParaRPr lang="en-US" sz="3200" dirty="0"/>
          </a:p>
          <a:p>
            <a:pPr marL="0" indent="0">
              <a:buNone/>
            </a:pPr>
            <a:endParaRPr lang="en-US" sz="3200" dirty="0"/>
          </a:p>
        </p:txBody>
      </p:sp>
      <p:sp>
        <p:nvSpPr>
          <p:cNvPr id="4" name="Diamond 3"/>
          <p:cNvSpPr/>
          <p:nvPr/>
        </p:nvSpPr>
        <p:spPr>
          <a:xfrm>
            <a:off x="8001000" y="50292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9</a:t>
            </a:r>
            <a:endParaRPr lang="en-US" dirty="0">
              <a:solidFill>
                <a:schemeClr val="bg1"/>
              </a:solidFill>
            </a:endParaRPr>
          </a:p>
        </p:txBody>
      </p:sp>
    </p:spTree>
    <p:extLst>
      <p:ext uri="{BB962C8B-B14F-4D97-AF65-F5344CB8AC3E}">
        <p14:creationId xmlns:p14="http://schemas.microsoft.com/office/powerpoint/2010/main" val="22042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#1</a:t>
            </a:r>
            <a:endParaRPr lang="en-US" dirty="0"/>
          </a:p>
        </p:txBody>
      </p:sp>
      <p:sp>
        <p:nvSpPr>
          <p:cNvPr id="3" name="Content Placeholder 2"/>
          <p:cNvSpPr>
            <a:spLocks noGrp="1"/>
          </p:cNvSpPr>
          <p:nvPr>
            <p:ph idx="1"/>
          </p:nvPr>
        </p:nvSpPr>
        <p:spPr>
          <a:xfrm>
            <a:off x="762000" y="685800"/>
            <a:ext cx="7543800" cy="4419600"/>
          </a:xfrm>
        </p:spPr>
        <p:txBody>
          <a:bodyPr>
            <a:normAutofit fontScale="92500" lnSpcReduction="10000"/>
          </a:bodyPr>
          <a:lstStyle/>
          <a:p>
            <a:pPr marL="0" indent="0">
              <a:buNone/>
            </a:pPr>
            <a:r>
              <a:rPr lang="en-US" b="1" dirty="0">
                <a:solidFill>
                  <a:schemeClr val="tx1"/>
                </a:solidFill>
              </a:rPr>
              <a:t>1. Read “</a:t>
            </a:r>
            <a:r>
              <a:rPr lang="en-US" b="1" dirty="0">
                <a:solidFill>
                  <a:schemeClr val="tx1"/>
                </a:solidFill>
                <a:hlinkClick r:id="rId3" action="ppaction://hlinkfile"/>
              </a:rPr>
              <a:t>The Early Bird Gets the Bad Grade.</a:t>
            </a:r>
            <a:r>
              <a:rPr lang="en-US" b="1" dirty="0">
                <a:solidFill>
                  <a:schemeClr val="tx1"/>
                </a:solidFill>
              </a:rPr>
              <a:t>”   </a:t>
            </a:r>
            <a:r>
              <a:rPr lang="en-US" b="1" dirty="0" smtClean="0">
                <a:solidFill>
                  <a:schemeClr val="tx1"/>
                </a:solidFill>
              </a:rPr>
              <a:t> </a:t>
            </a:r>
            <a:endParaRPr lang="en-US" b="1" dirty="0">
              <a:solidFill>
                <a:schemeClr val="tx1"/>
              </a:solidFill>
            </a:endParaRPr>
          </a:p>
          <a:p>
            <a:pPr marL="0" indent="0">
              <a:buNone/>
            </a:pPr>
            <a:r>
              <a:rPr lang="en-US" b="1" dirty="0">
                <a:solidFill>
                  <a:schemeClr val="tx1"/>
                </a:solidFill>
              </a:rPr>
              <a:t>2. </a:t>
            </a:r>
            <a:r>
              <a:rPr lang="en-US" b="1" u="sng" dirty="0">
                <a:solidFill>
                  <a:schemeClr val="tx1"/>
                </a:solidFill>
              </a:rPr>
              <a:t>Underline</a:t>
            </a:r>
            <a:r>
              <a:rPr lang="en-US" b="1" dirty="0">
                <a:solidFill>
                  <a:schemeClr val="tx1"/>
                </a:solidFill>
              </a:rPr>
              <a:t> or note in the margin the main claim of the </a:t>
            </a:r>
            <a:r>
              <a:rPr lang="en-US" b="1" dirty="0" smtClean="0">
                <a:solidFill>
                  <a:schemeClr val="tx1"/>
                </a:solidFill>
              </a:rPr>
              <a:t>	article</a:t>
            </a:r>
            <a:r>
              <a:rPr lang="en-US" b="1" dirty="0">
                <a:solidFill>
                  <a:schemeClr val="tx1"/>
                </a:solidFill>
              </a:rPr>
              <a:t>.</a:t>
            </a:r>
          </a:p>
          <a:p>
            <a:pPr marL="0" indent="0">
              <a:buNone/>
            </a:pPr>
            <a:r>
              <a:rPr lang="en-US" b="1" dirty="0">
                <a:solidFill>
                  <a:schemeClr val="tx1"/>
                </a:solidFill>
              </a:rPr>
              <a:t>3. Highlight </a:t>
            </a:r>
            <a:r>
              <a:rPr lang="en-US" b="1" dirty="0" smtClean="0">
                <a:solidFill>
                  <a:schemeClr val="tx1"/>
                </a:solidFill>
              </a:rPr>
              <a:t>in </a:t>
            </a:r>
            <a:r>
              <a:rPr lang="en-US" b="1" dirty="0" smtClean="0">
                <a:solidFill>
                  <a:srgbClr val="0000FF"/>
                </a:solidFill>
              </a:rPr>
              <a:t>BLUE</a:t>
            </a:r>
            <a:r>
              <a:rPr lang="en-US" b="1" dirty="0" smtClean="0">
                <a:solidFill>
                  <a:schemeClr val="tx1"/>
                </a:solidFill>
              </a:rPr>
              <a:t> what </a:t>
            </a:r>
            <a:r>
              <a:rPr lang="en-US" b="1" dirty="0">
                <a:solidFill>
                  <a:schemeClr val="tx1"/>
                </a:solidFill>
              </a:rPr>
              <a:t>you consider to be the writer’s </a:t>
            </a:r>
            <a:r>
              <a:rPr lang="en-US" b="1" dirty="0" smtClean="0">
                <a:solidFill>
                  <a:schemeClr val="tx1"/>
                </a:solidFill>
              </a:rPr>
              <a:t>	strongest </a:t>
            </a:r>
            <a:r>
              <a:rPr lang="en-US" b="1" dirty="0">
                <a:solidFill>
                  <a:schemeClr val="tx1"/>
                </a:solidFill>
              </a:rPr>
              <a:t>evidence. </a:t>
            </a:r>
            <a:endParaRPr lang="en-US" b="1" dirty="0" smtClean="0">
              <a:solidFill>
                <a:schemeClr val="tx1"/>
              </a:solidFill>
            </a:endParaRPr>
          </a:p>
          <a:p>
            <a:pPr marL="0" indent="0">
              <a:buNone/>
            </a:pPr>
            <a:r>
              <a:rPr lang="en-US" b="1" dirty="0" smtClean="0">
                <a:solidFill>
                  <a:schemeClr val="tx1"/>
                </a:solidFill>
              </a:rPr>
              <a:t>4. Highlight in </a:t>
            </a:r>
            <a:r>
              <a:rPr lang="en-US" b="1" dirty="0" smtClean="0">
                <a:solidFill>
                  <a:srgbClr val="008000"/>
                </a:solidFill>
              </a:rPr>
              <a:t>GREEN</a:t>
            </a:r>
            <a:r>
              <a:rPr lang="en-US" b="1" dirty="0" smtClean="0">
                <a:solidFill>
                  <a:schemeClr val="tx1"/>
                </a:solidFill>
              </a:rPr>
              <a:t> what you anticipate will help you 	support your own argument.</a:t>
            </a:r>
          </a:p>
          <a:p>
            <a:pPr marL="0" indent="0">
              <a:buNone/>
            </a:pPr>
            <a:r>
              <a:rPr lang="en-US" b="1" dirty="0" smtClean="0">
                <a:solidFill>
                  <a:schemeClr val="tx1"/>
                </a:solidFill>
              </a:rPr>
              <a:t>5. Highlight in </a:t>
            </a:r>
            <a:r>
              <a:rPr lang="en-US" b="1" dirty="0" smtClean="0">
                <a:solidFill>
                  <a:srgbClr val="FF0000"/>
                </a:solidFill>
              </a:rPr>
              <a:t>RED</a:t>
            </a:r>
            <a:r>
              <a:rPr lang="en-US" b="1" dirty="0" smtClean="0">
                <a:solidFill>
                  <a:schemeClr val="tx1"/>
                </a:solidFill>
              </a:rPr>
              <a:t> evidence which could contradict your 	own claim (this will be utilized later for 	counterclaims).</a:t>
            </a:r>
          </a:p>
          <a:p>
            <a:pPr marL="0" indent="0" algn="ctr">
              <a:buNone/>
            </a:pPr>
            <a:r>
              <a:rPr lang="en-US" sz="2200" i="1" dirty="0" smtClean="0">
                <a:solidFill>
                  <a:schemeClr val="tx1"/>
                </a:solidFill>
              </a:rPr>
              <a:t>(Remember, claims often change during the process of research…)</a:t>
            </a:r>
            <a:endParaRPr lang="en-US" sz="2200" i="1" dirty="0">
              <a:solidFill>
                <a:schemeClr val="tx1"/>
              </a:solidFill>
            </a:endParaRPr>
          </a:p>
          <a:p>
            <a:pPr marL="0" indent="0">
              <a:buNone/>
            </a:pPr>
            <a:r>
              <a:rPr lang="en-US" dirty="0">
                <a:solidFill>
                  <a:schemeClr val="tx1"/>
                </a:solidFill>
              </a:rPr>
              <a:t> </a:t>
            </a:r>
          </a:p>
        </p:txBody>
      </p:sp>
      <p:sp>
        <p:nvSpPr>
          <p:cNvPr id="4" name="Diamond 3"/>
          <p:cNvSpPr/>
          <p:nvPr/>
        </p:nvSpPr>
        <p:spPr>
          <a:xfrm>
            <a:off x="8001000" y="53340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2</a:t>
            </a:r>
            <a:endParaRPr lang="en-US" dirty="0">
              <a:solidFill>
                <a:schemeClr val="bg1"/>
              </a:solidFill>
            </a:endParaRPr>
          </a:p>
        </p:txBody>
      </p:sp>
    </p:spTree>
    <p:extLst>
      <p:ext uri="{BB962C8B-B14F-4D97-AF65-F5344CB8AC3E}">
        <p14:creationId xmlns:p14="http://schemas.microsoft.com/office/powerpoint/2010/main" val="21039555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t>The 40 Minute Kernel Essay </a:t>
            </a:r>
            <a:endParaRPr lang="en-US" sz="1800" b="1" dirty="0"/>
          </a:p>
        </p:txBody>
      </p:sp>
      <p:graphicFrame>
        <p:nvGraphicFramePr>
          <p:cNvPr id="5" name="Diagram 4"/>
          <p:cNvGraphicFramePr/>
          <p:nvPr>
            <p:extLst>
              <p:ext uri="{D42A27DB-BD31-4B8C-83A1-F6EECF244321}">
                <p14:modId xmlns:p14="http://schemas.microsoft.com/office/powerpoint/2010/main" val="2342548777"/>
              </p:ext>
            </p:extLst>
          </p:nvPr>
        </p:nvGraphicFramePr>
        <p:xfrm>
          <a:off x="239579" y="1178909"/>
          <a:ext cx="8577332" cy="3917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3284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a:t>
            </a:r>
            <a:endParaRPr lang="en-US" dirty="0"/>
          </a:p>
        </p:txBody>
      </p:sp>
      <p:sp>
        <p:nvSpPr>
          <p:cNvPr id="3" name="Content Placeholder 2"/>
          <p:cNvSpPr>
            <a:spLocks noGrp="1"/>
          </p:cNvSpPr>
          <p:nvPr>
            <p:ph idx="1"/>
          </p:nvPr>
        </p:nvSpPr>
        <p:spPr>
          <a:xfrm>
            <a:off x="228600" y="914400"/>
            <a:ext cx="8763000" cy="3886200"/>
          </a:xfrm>
        </p:spPr>
        <p:txBody>
          <a:bodyPr>
            <a:noAutofit/>
          </a:bodyPr>
          <a:lstStyle/>
          <a:p>
            <a:pPr marL="0" indent="0">
              <a:buNone/>
            </a:pPr>
            <a:r>
              <a:rPr lang="en-US" sz="2200" dirty="0" smtClean="0"/>
              <a:t>Look for what is missing in your efforts to use sources effectively and focus your revision on trying at least one additional “move”:</a:t>
            </a:r>
          </a:p>
          <a:p>
            <a:pPr marL="0" indent="0">
              <a:buNone/>
            </a:pPr>
            <a:endParaRPr lang="en-US" sz="2200" dirty="0" smtClean="0"/>
          </a:p>
          <a:p>
            <a:r>
              <a:rPr lang="en-US" sz="2200" dirty="0" smtClean="0"/>
              <a:t>Distinguishing between your own ideas and the source material by using quotation marks or signal phrases</a:t>
            </a:r>
          </a:p>
          <a:p>
            <a:r>
              <a:rPr lang="en-US" sz="2200" dirty="0" smtClean="0"/>
              <a:t>Commenting on the source material</a:t>
            </a:r>
          </a:p>
          <a:p>
            <a:r>
              <a:rPr lang="en-US" sz="2200" dirty="0" smtClean="0"/>
              <a:t>Noting the credibility of the source</a:t>
            </a:r>
          </a:p>
          <a:p>
            <a:r>
              <a:rPr lang="en-US" sz="2200" dirty="0" smtClean="0"/>
              <a:t>Connecting the source material to the overall claim, explaining how and why the evidence helps support the claim</a:t>
            </a:r>
          </a:p>
          <a:p>
            <a:r>
              <a:rPr lang="en-US" sz="2200" dirty="0" smtClean="0"/>
              <a:t>Using specific examples from the text to support the claim</a:t>
            </a:r>
          </a:p>
          <a:p>
            <a:r>
              <a:rPr lang="en-US" sz="2200" dirty="0" smtClean="0"/>
              <a:t>Putting “spin” on terms and ideas taken from other texts (counterclaims)</a:t>
            </a:r>
          </a:p>
          <a:p>
            <a:r>
              <a:rPr lang="en-US" sz="2200" dirty="0" smtClean="0"/>
              <a:t>Disagreeing with a text, challenging something it says, or interpreting it differently </a:t>
            </a:r>
            <a:endParaRPr lang="en-US" sz="2200" dirty="0"/>
          </a:p>
        </p:txBody>
      </p:sp>
    </p:spTree>
    <p:extLst>
      <p:ext uri="{BB962C8B-B14F-4D97-AF65-F5344CB8AC3E}">
        <p14:creationId xmlns:p14="http://schemas.microsoft.com/office/powerpoint/2010/main" val="29773492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61235"/>
            <a:ext cx="6781800" cy="1600200"/>
          </a:xfrm>
        </p:spPr>
        <p:txBody>
          <a:bodyPr/>
          <a:lstStyle/>
          <a:p>
            <a:r>
              <a:rPr lang="en-US" dirty="0" smtClean="0"/>
              <a:t>Peer Review</a:t>
            </a:r>
            <a:endParaRPr lang="en-US" dirty="0"/>
          </a:p>
        </p:txBody>
      </p:sp>
      <p:pic>
        <p:nvPicPr>
          <p:cNvPr id="4" name="Content Placeholder 3" descr="PeerR.tiff"/>
          <p:cNvPicPr>
            <a:picLocks noGrp="1" noChangeAspect="1"/>
          </p:cNvPicPr>
          <p:nvPr>
            <p:ph idx="1"/>
          </p:nvPr>
        </p:nvPicPr>
        <p:blipFill>
          <a:blip r:embed="rId2">
            <a:extLst>
              <a:ext uri="{28A0092B-C50C-407E-A947-70E740481C1C}">
                <a14:useLocalDpi xmlns:a14="http://schemas.microsoft.com/office/drawing/2010/main" val="0"/>
              </a:ext>
            </a:extLst>
          </a:blip>
          <a:srcRect l="-27412" r="-27412"/>
          <a:stretch>
            <a:fillRect/>
          </a:stretch>
        </p:blipFill>
        <p:spPr>
          <a:xfrm>
            <a:off x="-1066800" y="0"/>
            <a:ext cx="11537694" cy="5943600"/>
          </a:xfrm>
        </p:spPr>
      </p:pic>
      <p:sp>
        <p:nvSpPr>
          <p:cNvPr id="5" name="Diamond 4"/>
          <p:cNvSpPr/>
          <p:nvPr/>
        </p:nvSpPr>
        <p:spPr>
          <a:xfrm>
            <a:off x="8001000" y="53340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10</a:t>
            </a:r>
            <a:endParaRPr lang="en-US" dirty="0">
              <a:solidFill>
                <a:schemeClr val="bg1"/>
              </a:solidFill>
            </a:endParaRPr>
          </a:p>
        </p:txBody>
      </p:sp>
    </p:spTree>
    <p:extLst>
      <p:ext uri="{BB962C8B-B14F-4D97-AF65-F5344CB8AC3E}">
        <p14:creationId xmlns:p14="http://schemas.microsoft.com/office/powerpoint/2010/main" val="42529983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4280"/>
            <a:ext cx="6781800" cy="1600200"/>
          </a:xfrm>
        </p:spPr>
        <p:txBody>
          <a:bodyPr/>
          <a:lstStyle/>
          <a:p>
            <a:r>
              <a:rPr lang="en-US" dirty="0" smtClean="0"/>
              <a:t>Evaluation Rubric</a:t>
            </a:r>
            <a:endParaRPr lang="en-US" dirty="0"/>
          </a:p>
        </p:txBody>
      </p:sp>
      <p:pic>
        <p:nvPicPr>
          <p:cNvPr id="4" name="Content Placeholder 3" descr="Rubric.tiff"/>
          <p:cNvPicPr>
            <a:picLocks noGrp="1" noChangeAspect="1"/>
          </p:cNvPicPr>
          <p:nvPr>
            <p:ph idx="1"/>
          </p:nvPr>
        </p:nvPicPr>
        <p:blipFill>
          <a:blip r:embed="rId2">
            <a:extLst>
              <a:ext uri="{28A0092B-C50C-407E-A947-70E740481C1C}">
                <a14:useLocalDpi xmlns:a14="http://schemas.microsoft.com/office/drawing/2010/main" val="0"/>
              </a:ext>
            </a:extLst>
          </a:blip>
          <a:srcRect l="-12259" r="-12259"/>
          <a:stretch>
            <a:fillRect/>
          </a:stretch>
        </p:blipFill>
        <p:spPr>
          <a:xfrm>
            <a:off x="-990600" y="0"/>
            <a:ext cx="11093822" cy="5715000"/>
          </a:xfrm>
        </p:spPr>
      </p:pic>
    </p:spTree>
    <p:extLst>
      <p:ext uri="{BB962C8B-B14F-4D97-AF65-F5344CB8AC3E}">
        <p14:creationId xmlns:p14="http://schemas.microsoft.com/office/powerpoint/2010/main" val="28505297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to Reading #1</a:t>
            </a:r>
            <a:endParaRPr lang="en-US" dirty="0"/>
          </a:p>
        </p:txBody>
      </p:sp>
      <p:sp>
        <p:nvSpPr>
          <p:cNvPr id="3" name="Content Placeholder 2"/>
          <p:cNvSpPr>
            <a:spLocks noGrp="1"/>
          </p:cNvSpPr>
          <p:nvPr>
            <p:ph idx="1"/>
          </p:nvPr>
        </p:nvSpPr>
        <p:spPr>
          <a:xfrm>
            <a:off x="762000" y="685800"/>
            <a:ext cx="7543800" cy="4419600"/>
          </a:xfrm>
        </p:spPr>
        <p:txBody>
          <a:bodyPr>
            <a:normAutofit/>
          </a:bodyPr>
          <a:lstStyle/>
          <a:p>
            <a:pPr marL="0" indent="0">
              <a:buNone/>
            </a:pPr>
            <a:r>
              <a:rPr lang="en-US" b="1" dirty="0">
                <a:solidFill>
                  <a:schemeClr val="tx1"/>
                </a:solidFill>
              </a:rPr>
              <a:t>W</a:t>
            </a:r>
            <a:r>
              <a:rPr lang="en-US" b="1" dirty="0" smtClean="0">
                <a:solidFill>
                  <a:schemeClr val="tx1"/>
                </a:solidFill>
              </a:rPr>
              <a:t>rite informally and responsively </a:t>
            </a:r>
            <a:r>
              <a:rPr lang="en-US" b="1" dirty="0">
                <a:solidFill>
                  <a:schemeClr val="tx1"/>
                </a:solidFill>
              </a:rPr>
              <a:t>for 5-7 minutes:</a:t>
            </a:r>
          </a:p>
          <a:p>
            <a:pPr marL="594360" lvl="2" indent="0">
              <a:buNone/>
            </a:pPr>
            <a:r>
              <a:rPr lang="en-US" b="1" dirty="0">
                <a:solidFill>
                  <a:schemeClr val="tx1"/>
                </a:solidFill>
              </a:rPr>
              <a:t>• What do you want to know more about?</a:t>
            </a:r>
          </a:p>
          <a:p>
            <a:pPr marL="594360" lvl="2" indent="0">
              <a:buNone/>
            </a:pPr>
            <a:r>
              <a:rPr lang="en-US" b="1" dirty="0">
                <a:solidFill>
                  <a:schemeClr val="tx1"/>
                </a:solidFill>
              </a:rPr>
              <a:t>• Where do you stand on this issue today</a:t>
            </a:r>
            <a:r>
              <a:rPr lang="en-US" b="1" dirty="0" smtClean="0">
                <a:solidFill>
                  <a:schemeClr val="tx1"/>
                </a:solidFill>
              </a:rPr>
              <a:t>?</a:t>
            </a:r>
          </a:p>
          <a:p>
            <a:pPr marL="594360" lvl="2" indent="0">
              <a:buNone/>
            </a:pPr>
            <a:r>
              <a:rPr lang="en-US" b="1" dirty="0">
                <a:solidFill>
                  <a:schemeClr val="tx1"/>
                </a:solidFill>
              </a:rPr>
              <a:t>• </a:t>
            </a:r>
            <a:r>
              <a:rPr lang="en-US" b="1" dirty="0" smtClean="0">
                <a:solidFill>
                  <a:schemeClr val="tx1"/>
                </a:solidFill>
              </a:rPr>
              <a:t>How can you reference this textual evidence during your  	own composition to support your claim?</a:t>
            </a:r>
          </a:p>
          <a:p>
            <a:pPr marL="594360" lvl="2" indent="0">
              <a:buNone/>
            </a:pPr>
            <a:endParaRPr lang="en-US" b="1" dirty="0">
              <a:solidFill>
                <a:schemeClr val="tx1"/>
              </a:solidFill>
            </a:endParaRPr>
          </a:p>
          <a:p>
            <a:pPr marL="0" indent="0">
              <a:buNone/>
            </a:pPr>
            <a:r>
              <a:rPr lang="en-US" b="1" dirty="0">
                <a:solidFill>
                  <a:schemeClr val="tx1"/>
                </a:solidFill>
              </a:rPr>
              <a:t>Keep your writing in your notebook</a:t>
            </a:r>
            <a:r>
              <a:rPr lang="en-US" dirty="0">
                <a:solidFill>
                  <a:schemeClr val="tx1"/>
                </a:solidFill>
              </a:rPr>
              <a:t>. </a:t>
            </a:r>
          </a:p>
          <a:p>
            <a:pPr marL="0" indent="0">
              <a:buNone/>
            </a:pPr>
            <a:r>
              <a:rPr lang="en-US" dirty="0">
                <a:solidFill>
                  <a:schemeClr val="tx1"/>
                </a:solidFill>
              </a:rPr>
              <a:t> </a:t>
            </a:r>
          </a:p>
        </p:txBody>
      </p:sp>
    </p:spTree>
    <p:extLst>
      <p:ext uri="{BB962C8B-B14F-4D97-AF65-F5344CB8AC3E}">
        <p14:creationId xmlns:p14="http://schemas.microsoft.com/office/powerpoint/2010/main" val="31689049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#2</a:t>
            </a:r>
            <a:endParaRPr lang="en-US" dirty="0"/>
          </a:p>
        </p:txBody>
      </p:sp>
      <p:sp>
        <p:nvSpPr>
          <p:cNvPr id="3" name="Content Placeholder 2"/>
          <p:cNvSpPr>
            <a:spLocks noGrp="1"/>
          </p:cNvSpPr>
          <p:nvPr>
            <p:ph idx="1"/>
          </p:nvPr>
        </p:nvSpPr>
        <p:spPr>
          <a:xfrm>
            <a:off x="762000" y="914400"/>
            <a:ext cx="8153400" cy="3886200"/>
          </a:xfrm>
        </p:spPr>
        <p:txBody>
          <a:bodyPr>
            <a:normAutofit fontScale="92500"/>
          </a:bodyPr>
          <a:lstStyle/>
          <a:p>
            <a:pPr marL="0" indent="0">
              <a:buNone/>
            </a:pPr>
            <a:r>
              <a:rPr lang="en-US" b="1" dirty="0">
                <a:solidFill>
                  <a:schemeClr val="tx1"/>
                </a:solidFill>
              </a:rPr>
              <a:t>1. Read the teenage writer’s essay, “</a:t>
            </a:r>
            <a:r>
              <a:rPr lang="en-US" b="1" dirty="0">
                <a:solidFill>
                  <a:schemeClr val="tx1"/>
                </a:solidFill>
                <a:hlinkClick r:id="rId3" action="ppaction://hlinkfile"/>
              </a:rPr>
              <a:t>Should School Stay Early?</a:t>
            </a:r>
            <a:r>
              <a:rPr lang="en-US" b="1" dirty="0">
                <a:solidFill>
                  <a:schemeClr val="tx1"/>
                </a:solidFill>
              </a:rPr>
              <a:t>” </a:t>
            </a:r>
          </a:p>
          <a:p>
            <a:pPr marL="0" indent="0">
              <a:buNone/>
            </a:pPr>
            <a:r>
              <a:rPr lang="en-US" b="1" dirty="0">
                <a:solidFill>
                  <a:schemeClr val="tx1"/>
                </a:solidFill>
              </a:rPr>
              <a:t>2. </a:t>
            </a:r>
            <a:r>
              <a:rPr lang="en-US" b="1" u="sng" dirty="0">
                <a:solidFill>
                  <a:schemeClr val="tx1"/>
                </a:solidFill>
              </a:rPr>
              <a:t>Underline</a:t>
            </a:r>
            <a:r>
              <a:rPr lang="en-US" b="1" dirty="0">
                <a:solidFill>
                  <a:schemeClr val="tx1"/>
                </a:solidFill>
              </a:rPr>
              <a:t> or note in the margin the main claim of the article.</a:t>
            </a:r>
          </a:p>
          <a:p>
            <a:pPr marL="0" indent="0">
              <a:buNone/>
            </a:pPr>
            <a:r>
              <a:rPr lang="en-US" b="1" dirty="0">
                <a:solidFill>
                  <a:schemeClr val="tx1"/>
                </a:solidFill>
              </a:rPr>
              <a:t>3. Highlight in </a:t>
            </a:r>
            <a:r>
              <a:rPr lang="en-US" b="1" dirty="0">
                <a:solidFill>
                  <a:srgbClr val="0000FF"/>
                </a:solidFill>
              </a:rPr>
              <a:t>BLUE</a:t>
            </a:r>
            <a:r>
              <a:rPr lang="en-US" b="1" dirty="0">
                <a:solidFill>
                  <a:schemeClr val="tx1"/>
                </a:solidFill>
              </a:rPr>
              <a:t> what you consider to be the writer’s </a:t>
            </a:r>
            <a:r>
              <a:rPr lang="en-US" b="1" dirty="0" smtClean="0">
                <a:solidFill>
                  <a:schemeClr val="tx1"/>
                </a:solidFill>
              </a:rPr>
              <a:t>	strongest </a:t>
            </a:r>
            <a:r>
              <a:rPr lang="en-US" b="1" dirty="0">
                <a:solidFill>
                  <a:schemeClr val="tx1"/>
                </a:solidFill>
              </a:rPr>
              <a:t>evidence. </a:t>
            </a:r>
          </a:p>
          <a:p>
            <a:pPr marL="0" indent="0">
              <a:buNone/>
            </a:pPr>
            <a:r>
              <a:rPr lang="en-US" b="1" dirty="0">
                <a:solidFill>
                  <a:schemeClr val="tx1"/>
                </a:solidFill>
              </a:rPr>
              <a:t>4. Highlight in </a:t>
            </a:r>
            <a:r>
              <a:rPr lang="en-US" b="1" dirty="0">
                <a:solidFill>
                  <a:srgbClr val="008000"/>
                </a:solidFill>
              </a:rPr>
              <a:t>GREEN</a:t>
            </a:r>
            <a:r>
              <a:rPr lang="en-US" b="1" dirty="0">
                <a:solidFill>
                  <a:schemeClr val="tx1"/>
                </a:solidFill>
              </a:rPr>
              <a:t> what you anticipate will help you support </a:t>
            </a:r>
            <a:r>
              <a:rPr lang="en-US" b="1" dirty="0" smtClean="0">
                <a:solidFill>
                  <a:schemeClr val="tx1"/>
                </a:solidFill>
              </a:rPr>
              <a:t>	your </a:t>
            </a:r>
            <a:r>
              <a:rPr lang="en-US" b="1" dirty="0">
                <a:solidFill>
                  <a:schemeClr val="tx1"/>
                </a:solidFill>
              </a:rPr>
              <a:t>own argument.</a:t>
            </a:r>
          </a:p>
          <a:p>
            <a:pPr marL="0" indent="0">
              <a:buNone/>
            </a:pPr>
            <a:r>
              <a:rPr lang="en-US" b="1" dirty="0">
                <a:solidFill>
                  <a:schemeClr val="tx1"/>
                </a:solidFill>
              </a:rPr>
              <a:t>5. Highlight in </a:t>
            </a:r>
            <a:r>
              <a:rPr lang="en-US" b="1" dirty="0">
                <a:solidFill>
                  <a:srgbClr val="FF0000"/>
                </a:solidFill>
              </a:rPr>
              <a:t>RED</a:t>
            </a:r>
            <a:r>
              <a:rPr lang="en-US" b="1" dirty="0">
                <a:solidFill>
                  <a:schemeClr val="tx1"/>
                </a:solidFill>
              </a:rPr>
              <a:t> evidence which could contradict your own </a:t>
            </a:r>
            <a:r>
              <a:rPr lang="en-US" b="1" dirty="0" smtClean="0">
                <a:solidFill>
                  <a:schemeClr val="tx1"/>
                </a:solidFill>
              </a:rPr>
              <a:t>	claim </a:t>
            </a:r>
            <a:r>
              <a:rPr lang="en-US" b="1" dirty="0">
                <a:solidFill>
                  <a:schemeClr val="tx1"/>
                </a:solidFill>
              </a:rPr>
              <a:t>(this will be utilized later for counterclaims).</a:t>
            </a:r>
          </a:p>
          <a:p>
            <a:pPr marL="0" indent="0" algn="ctr">
              <a:buNone/>
            </a:pPr>
            <a:r>
              <a:rPr lang="en-US" sz="2200" i="1" dirty="0">
                <a:solidFill>
                  <a:schemeClr val="tx1"/>
                </a:solidFill>
              </a:rPr>
              <a:t>(Remember, claims often change during the process of research…)</a:t>
            </a:r>
          </a:p>
          <a:p>
            <a:endParaRPr lang="en-US" dirty="0"/>
          </a:p>
        </p:txBody>
      </p:sp>
      <p:sp>
        <p:nvSpPr>
          <p:cNvPr id="4" name="Diamond 3"/>
          <p:cNvSpPr/>
          <p:nvPr/>
        </p:nvSpPr>
        <p:spPr>
          <a:xfrm>
            <a:off x="8001000" y="53340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3</a:t>
            </a:r>
            <a:endParaRPr lang="en-US" dirty="0">
              <a:solidFill>
                <a:schemeClr val="bg1"/>
              </a:solidFill>
            </a:endParaRPr>
          </a:p>
        </p:txBody>
      </p:sp>
    </p:spTree>
    <p:extLst>
      <p:ext uri="{BB962C8B-B14F-4D97-AF65-F5344CB8AC3E}">
        <p14:creationId xmlns:p14="http://schemas.microsoft.com/office/powerpoint/2010/main" val="1888159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to Reading #2</a:t>
            </a:r>
            <a:endParaRPr lang="en-US" dirty="0"/>
          </a:p>
        </p:txBody>
      </p:sp>
      <p:sp>
        <p:nvSpPr>
          <p:cNvPr id="3" name="Content Placeholder 2"/>
          <p:cNvSpPr>
            <a:spLocks noGrp="1"/>
          </p:cNvSpPr>
          <p:nvPr>
            <p:ph idx="1"/>
          </p:nvPr>
        </p:nvSpPr>
        <p:spPr>
          <a:xfrm>
            <a:off x="762000" y="685800"/>
            <a:ext cx="7543800" cy="4419600"/>
          </a:xfrm>
        </p:spPr>
        <p:txBody>
          <a:bodyPr>
            <a:normAutofit/>
          </a:bodyPr>
          <a:lstStyle/>
          <a:p>
            <a:pPr marL="0" indent="0">
              <a:buNone/>
            </a:pPr>
            <a:r>
              <a:rPr lang="en-US" b="1" dirty="0">
                <a:solidFill>
                  <a:schemeClr val="tx1"/>
                </a:solidFill>
              </a:rPr>
              <a:t>W</a:t>
            </a:r>
            <a:r>
              <a:rPr lang="en-US" b="1" dirty="0" smtClean="0">
                <a:solidFill>
                  <a:schemeClr val="tx1"/>
                </a:solidFill>
              </a:rPr>
              <a:t>rite informally and responsively </a:t>
            </a:r>
            <a:r>
              <a:rPr lang="en-US" b="1" dirty="0">
                <a:solidFill>
                  <a:schemeClr val="tx1"/>
                </a:solidFill>
              </a:rPr>
              <a:t>for 5-7 minutes:</a:t>
            </a:r>
          </a:p>
          <a:p>
            <a:pPr marL="594360" lvl="2" indent="0">
              <a:buNone/>
            </a:pPr>
            <a:r>
              <a:rPr lang="en-US" b="1" dirty="0">
                <a:solidFill>
                  <a:schemeClr val="tx1"/>
                </a:solidFill>
              </a:rPr>
              <a:t>• What do you want to know more about?</a:t>
            </a:r>
          </a:p>
          <a:p>
            <a:pPr marL="594360" lvl="2" indent="0">
              <a:buNone/>
            </a:pPr>
            <a:r>
              <a:rPr lang="en-US" b="1" dirty="0">
                <a:solidFill>
                  <a:schemeClr val="tx1"/>
                </a:solidFill>
              </a:rPr>
              <a:t>• </a:t>
            </a:r>
            <a:r>
              <a:rPr lang="en-US" b="1" dirty="0" smtClean="0">
                <a:solidFill>
                  <a:schemeClr val="tx1"/>
                </a:solidFill>
              </a:rPr>
              <a:t>How have your views on this issue either changed or 	expanded?</a:t>
            </a:r>
          </a:p>
          <a:p>
            <a:pPr marL="594360" lvl="2" indent="0">
              <a:buNone/>
            </a:pPr>
            <a:r>
              <a:rPr lang="en-US" b="1" dirty="0">
                <a:solidFill>
                  <a:schemeClr val="tx1"/>
                </a:solidFill>
              </a:rPr>
              <a:t>• </a:t>
            </a:r>
            <a:r>
              <a:rPr lang="en-US" b="1" dirty="0" smtClean="0">
                <a:solidFill>
                  <a:schemeClr val="tx1"/>
                </a:solidFill>
              </a:rPr>
              <a:t>How can you reference this textual evidence during your  	own composition to support your claim?</a:t>
            </a:r>
          </a:p>
          <a:p>
            <a:pPr marL="594360" lvl="2" indent="0">
              <a:buNone/>
            </a:pPr>
            <a:endParaRPr lang="en-US" b="1" dirty="0">
              <a:solidFill>
                <a:schemeClr val="tx1"/>
              </a:solidFill>
            </a:endParaRPr>
          </a:p>
          <a:p>
            <a:pPr marL="0" indent="0">
              <a:buNone/>
            </a:pPr>
            <a:r>
              <a:rPr lang="en-US" b="1" dirty="0" smtClean="0">
                <a:solidFill>
                  <a:schemeClr val="tx1"/>
                </a:solidFill>
              </a:rPr>
              <a:t>Keep </a:t>
            </a:r>
            <a:r>
              <a:rPr lang="en-US" b="1" dirty="0">
                <a:solidFill>
                  <a:schemeClr val="tx1"/>
                </a:solidFill>
              </a:rPr>
              <a:t>your writing in your </a:t>
            </a:r>
            <a:r>
              <a:rPr lang="en-US" b="1" dirty="0" smtClean="0">
                <a:solidFill>
                  <a:schemeClr val="tx1"/>
                </a:solidFill>
              </a:rPr>
              <a:t>notebook, adding on to your initial response</a:t>
            </a:r>
            <a:r>
              <a:rPr lang="en-US" dirty="0" smtClean="0">
                <a:solidFill>
                  <a:schemeClr val="tx1"/>
                </a:solidFill>
              </a:rPr>
              <a:t>. </a:t>
            </a:r>
            <a:endParaRPr lang="en-US" dirty="0">
              <a:solidFill>
                <a:schemeClr val="tx1"/>
              </a:solidFill>
            </a:endParaRPr>
          </a:p>
          <a:p>
            <a:pPr marL="0" indent="0">
              <a:buNone/>
            </a:pPr>
            <a:r>
              <a:rPr lang="en-US" dirty="0">
                <a:solidFill>
                  <a:schemeClr val="tx1"/>
                </a:solidFill>
              </a:rPr>
              <a:t> </a:t>
            </a:r>
          </a:p>
        </p:txBody>
      </p:sp>
    </p:spTree>
    <p:extLst>
      <p:ext uri="{BB962C8B-B14F-4D97-AF65-F5344CB8AC3E}">
        <p14:creationId xmlns:p14="http://schemas.microsoft.com/office/powerpoint/2010/main" val="2503447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r>
              <a:rPr lang="en-US" dirty="0" smtClean="0">
                <a:hlinkClick r:id="rId2"/>
              </a:rPr>
              <a:t>          School </a:t>
            </a:r>
            <a:r>
              <a:rPr lang="en-US" dirty="0" smtClean="0">
                <a:hlinkClick r:id="rId2"/>
              </a:rPr>
              <a:t>Start Time Video</a:t>
            </a:r>
            <a:endParaRPr lang="en-US" dirty="0"/>
          </a:p>
        </p:txBody>
      </p:sp>
      <p:sp>
        <p:nvSpPr>
          <p:cNvPr id="3" name="Content Placeholder 2"/>
          <p:cNvSpPr>
            <a:spLocks noGrp="1"/>
          </p:cNvSpPr>
          <p:nvPr>
            <p:ph idx="1"/>
          </p:nvPr>
        </p:nvSpPr>
        <p:spPr/>
        <p:txBody>
          <a:bodyPr/>
          <a:lstStyle/>
          <a:p>
            <a:pPr marL="0" indent="0" fontAlgn="base">
              <a:buNone/>
            </a:pPr>
            <a:r>
              <a:rPr lang="en-US" b="1" dirty="0"/>
              <a:t>Doctors: Early school start times unhealthy for students</a:t>
            </a:r>
          </a:p>
          <a:p>
            <a:pPr fontAlgn="base"/>
            <a:r>
              <a:rPr lang="en-US" dirty="0"/>
              <a:t>By </a:t>
            </a:r>
            <a:r>
              <a:rPr lang="en-US" b="1" dirty="0"/>
              <a:t>Sara Cheshire</a:t>
            </a:r>
            <a:r>
              <a:rPr lang="en-US" dirty="0"/>
              <a:t>, Special to CNN</a:t>
            </a:r>
          </a:p>
          <a:p>
            <a:pPr fontAlgn="base"/>
            <a:r>
              <a:rPr lang="en-US" dirty="0"/>
              <a:t>updated 8:43 AM EDT, Thu August 28, </a:t>
            </a:r>
            <a:r>
              <a:rPr lang="en-US" dirty="0" smtClean="0"/>
              <a:t>2014</a:t>
            </a:r>
          </a:p>
          <a:p>
            <a:pPr marL="0" indent="0" fontAlgn="base">
              <a:buNone/>
            </a:pPr>
            <a:endParaRPr lang="en-US" dirty="0"/>
          </a:p>
          <a:p>
            <a:pPr marL="0" indent="0" fontAlgn="base">
              <a:buNone/>
            </a:pPr>
            <a:r>
              <a:rPr lang="en-US" dirty="0">
                <a:solidFill>
                  <a:srgbClr val="3366FF"/>
                </a:solidFill>
                <a:hlinkClick r:id="rId2"/>
              </a:rPr>
              <a:t>http://www.cnn.com/2014/08/28/health/school-start-times</a:t>
            </a:r>
            <a:r>
              <a:rPr lang="en-US" dirty="0" smtClean="0">
                <a:solidFill>
                  <a:srgbClr val="3366FF"/>
                </a:solidFill>
                <a:hlinkClick r:id="rId2"/>
              </a:rPr>
              <a:t>/</a:t>
            </a:r>
            <a:endParaRPr lang="en-US" dirty="0" smtClean="0">
              <a:solidFill>
                <a:srgbClr val="3366FF"/>
              </a:solidFill>
            </a:endParaRPr>
          </a:p>
          <a:p>
            <a:pPr marL="0" indent="0" fontAlgn="base">
              <a:buNone/>
            </a:pPr>
            <a:endParaRPr lang="en-US" dirty="0">
              <a:solidFill>
                <a:srgbClr val="3366FF"/>
              </a:solidFill>
            </a:endParaRPr>
          </a:p>
          <a:p>
            <a:pPr marL="0" indent="0" fontAlgn="base">
              <a:buNone/>
            </a:pPr>
            <a:endParaRPr lang="en-US" dirty="0"/>
          </a:p>
          <a:p>
            <a:endParaRPr lang="en-US" dirty="0"/>
          </a:p>
        </p:txBody>
      </p:sp>
      <p:sp>
        <p:nvSpPr>
          <p:cNvPr id="4" name="Rectangle 3"/>
          <p:cNvSpPr/>
          <p:nvPr/>
        </p:nvSpPr>
        <p:spPr>
          <a:xfrm rot="1056002">
            <a:off x="391929" y="3320843"/>
            <a:ext cx="1743785" cy="2862322"/>
          </a:xfrm>
          <a:prstGeom prst="rect">
            <a:avLst/>
          </a:prstGeom>
          <a:solidFill>
            <a:schemeClr val="accent1"/>
          </a:solidFill>
        </p:spPr>
        <p:txBody>
          <a:bodyPr wrap="square" lIns="91440" tIns="45720" rIns="91440" bIns="45720">
            <a:spAutoFit/>
          </a:bodyPr>
          <a:lstStyle/>
          <a:p>
            <a:pPr lvl="0">
              <a:lnSpc>
                <a:spcPct val="90000"/>
              </a:lnSpc>
              <a:buClr>
                <a:schemeClr val="dk1"/>
              </a:buClr>
              <a:buSzPct val="25000"/>
            </a:pPr>
            <a:r>
              <a:rPr lang="en-US" sz="2000" dirty="0" smtClean="0">
                <a:solidFill>
                  <a:schemeClr val="dk1"/>
                </a:solidFill>
                <a:latin typeface="Calibri"/>
                <a:ea typeface="Calibri"/>
                <a:cs typeface="Calibri"/>
                <a:sym typeface="Calibri"/>
              </a:rPr>
              <a:t>Does this source seem credible? </a:t>
            </a:r>
          </a:p>
          <a:p>
            <a:pPr lvl="0">
              <a:lnSpc>
                <a:spcPct val="90000"/>
              </a:lnSpc>
              <a:buClr>
                <a:schemeClr val="dk1"/>
              </a:buClr>
              <a:buSzPct val="25000"/>
            </a:pPr>
            <a:r>
              <a:rPr lang="en-US" sz="2000" dirty="0" smtClean="0">
                <a:solidFill>
                  <a:schemeClr val="dk1"/>
                </a:solidFill>
                <a:latin typeface="Calibri"/>
                <a:ea typeface="Calibri"/>
                <a:cs typeface="Calibri"/>
                <a:sym typeface="Calibri"/>
              </a:rPr>
              <a:t> </a:t>
            </a:r>
          </a:p>
          <a:p>
            <a:pPr lvl="0">
              <a:lnSpc>
                <a:spcPct val="90000"/>
              </a:lnSpc>
              <a:buClr>
                <a:schemeClr val="dk1"/>
              </a:buClr>
              <a:buSzPct val="25000"/>
            </a:pPr>
            <a:r>
              <a:rPr lang="en-US" sz="2000" dirty="0" smtClean="0">
                <a:solidFill>
                  <a:schemeClr val="dk1"/>
                </a:solidFill>
                <a:latin typeface="Calibri"/>
                <a:ea typeface="Calibri"/>
                <a:cs typeface="Calibri"/>
                <a:sym typeface="Calibri"/>
              </a:rPr>
              <a:t>Listen for examples of AUTHORIZING</a:t>
            </a:r>
          </a:p>
          <a:p>
            <a:pPr lvl="0">
              <a:lnSpc>
                <a:spcPct val="90000"/>
              </a:lnSpc>
              <a:buClr>
                <a:schemeClr val="dk1"/>
              </a:buClr>
              <a:buSzPct val="25000"/>
            </a:pPr>
            <a:r>
              <a:rPr lang="en-US" sz="2000" dirty="0" smtClean="0">
                <a:solidFill>
                  <a:schemeClr val="dk1"/>
                </a:solidFill>
                <a:latin typeface="Calibri"/>
                <a:ea typeface="Calibri"/>
                <a:cs typeface="Calibri"/>
                <a:sym typeface="Calibri"/>
              </a:rPr>
              <a:t>and ILLUSTRATING in this video.</a:t>
            </a:r>
            <a:endParaRPr lang="en-US" sz="2000" dirty="0">
              <a:solidFill>
                <a:schemeClr val="dk1"/>
              </a:solidFill>
              <a:latin typeface="Calibri"/>
              <a:ea typeface="Calibri"/>
              <a:cs typeface="Calibri"/>
              <a:sym typeface="Calibri"/>
            </a:endParaRPr>
          </a:p>
        </p:txBody>
      </p:sp>
      <p:sp>
        <p:nvSpPr>
          <p:cNvPr id="5" name="Diamond 4"/>
          <p:cNvSpPr/>
          <p:nvPr/>
        </p:nvSpPr>
        <p:spPr>
          <a:xfrm>
            <a:off x="8001000" y="5029200"/>
            <a:ext cx="1143000" cy="1371600"/>
          </a:xfrm>
          <a:prstGeom prst="diamond">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Day 4</a:t>
            </a:r>
            <a:endParaRPr lang="en-US" dirty="0">
              <a:solidFill>
                <a:schemeClr val="bg1"/>
              </a:solidFill>
            </a:endParaRPr>
          </a:p>
        </p:txBody>
      </p:sp>
    </p:spTree>
    <p:extLst>
      <p:ext uri="{BB962C8B-B14F-4D97-AF65-F5344CB8AC3E}">
        <p14:creationId xmlns:p14="http://schemas.microsoft.com/office/powerpoint/2010/main" val="3683045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4800" y="6858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B9899"/>
              </a:buClr>
              <a:buSzPct val="25000"/>
              <a:buFont typeface="Georgia"/>
              <a:buNone/>
            </a:pPr>
            <a:r>
              <a:rPr lang="en-US" sz="3300" b="0" i="0" u="none" strike="noStrike" cap="none" baseline="0" dirty="0" smtClean="0">
                <a:solidFill>
                  <a:srgbClr val="7B9899"/>
                </a:solidFill>
                <a:latin typeface="Georgia"/>
                <a:ea typeface="Georgia"/>
                <a:cs typeface="Georgia"/>
                <a:sym typeface="Georgia"/>
              </a:rPr>
              <a:t>Insert this chart into your Notability file, and complete in response to the video.</a:t>
            </a:r>
            <a:endParaRPr lang="en-US" sz="3300" b="0" i="0" u="none" strike="noStrike" cap="none" baseline="0" dirty="0">
              <a:solidFill>
                <a:srgbClr val="7B9899"/>
              </a:solidFill>
              <a:latin typeface="Georgia"/>
              <a:ea typeface="Georgia"/>
              <a:cs typeface="Georgia"/>
              <a:sym typeface="Georgia"/>
            </a:endParaRPr>
          </a:p>
        </p:txBody>
      </p:sp>
      <p:graphicFrame>
        <p:nvGraphicFramePr>
          <p:cNvPr id="188" name="Shape 188"/>
          <p:cNvGraphicFramePr/>
          <p:nvPr/>
        </p:nvGraphicFramePr>
        <p:xfrm>
          <a:off x="301625" y="1527175"/>
          <a:ext cx="8504250" cy="4734725"/>
        </p:xfrm>
        <a:graphic>
          <a:graphicData uri="http://schemas.openxmlformats.org/drawingml/2006/table">
            <a:tbl>
              <a:tblPr firstRow="1" bandRow="1">
                <a:noFill/>
              </a:tblPr>
              <a:tblGrid>
                <a:gridCol w="4252125"/>
                <a:gridCol w="4252125"/>
              </a:tblGrid>
              <a:tr h="591200">
                <a:tc>
                  <a:txBody>
                    <a:bodyPr/>
                    <a:lstStyle/>
                    <a:p>
                      <a:pPr marL="0" marR="0" lvl="0" indent="0" algn="ctr" rtl="0">
                        <a:spcBef>
                          <a:spcPts val="0"/>
                        </a:spcBef>
                        <a:spcAft>
                          <a:spcPts val="0"/>
                        </a:spcAft>
                        <a:buSzPct val="25000"/>
                        <a:buNone/>
                      </a:pPr>
                      <a:r>
                        <a:rPr lang="en-US" sz="2000" u="none" strike="noStrike" cap="none" baseline="0">
                          <a:latin typeface="Cambria"/>
                          <a:ea typeface="Cambria"/>
                          <a:cs typeface="Cambria"/>
                          <a:sym typeface="Cambria"/>
                        </a:rPr>
                        <a:t>It Says</a:t>
                      </a:r>
                    </a:p>
                  </a:txBody>
                  <a:tcPr marL="70875" marR="70875" marT="0" marB="0"/>
                </a:tc>
                <a:tc>
                  <a:txBody>
                    <a:bodyPr/>
                    <a:lstStyle/>
                    <a:p>
                      <a:pPr marL="0" marR="0" lvl="0" indent="0" algn="ctr" rtl="0">
                        <a:spcBef>
                          <a:spcPts val="0"/>
                        </a:spcBef>
                        <a:spcAft>
                          <a:spcPts val="0"/>
                        </a:spcAft>
                        <a:buSzPct val="25000"/>
                        <a:buNone/>
                      </a:pPr>
                      <a:r>
                        <a:rPr lang="en-US" sz="2000" u="none" strike="noStrike" cap="none" baseline="0">
                          <a:latin typeface="Cambria"/>
                          <a:ea typeface="Cambria"/>
                          <a:cs typeface="Cambria"/>
                          <a:sym typeface="Cambria"/>
                        </a:rPr>
                        <a:t>I Say</a:t>
                      </a:r>
                    </a:p>
                  </a:txBody>
                  <a:tcPr marL="70875" marR="70875" marT="0" marB="0"/>
                </a:tc>
              </a:tr>
              <a:tr h="750575">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1.</a:t>
                      </a:r>
                    </a:p>
                  </a:txBody>
                  <a:tcPr marL="70875" marR="70875" marT="0" marB="0"/>
                </a:tc>
                <a:tc>
                  <a:txBody>
                    <a:bodyPr/>
                    <a:lstStyle/>
                    <a:p>
                      <a:pPr marL="0" marR="0" lvl="0" indent="0" algn="l" rtl="0">
                        <a:spcBef>
                          <a:spcPts val="0"/>
                        </a:spcBef>
                        <a:spcAft>
                          <a:spcPts val="0"/>
                        </a:spcAft>
                        <a:buNone/>
                      </a:pPr>
                      <a:endParaRPr sz="1200" u="none" strike="noStrike" cap="none" baseline="0" dirty="0">
                        <a:latin typeface="Cambria"/>
                        <a:ea typeface="Cambria"/>
                        <a:cs typeface="Cambria"/>
                        <a:sym typeface="Cambria"/>
                      </a:endParaRPr>
                    </a:p>
                  </a:txBody>
                  <a:tcPr marL="70875" marR="70875" marT="0" marB="0"/>
                </a:tc>
              </a:tr>
              <a:tr h="694025">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2.</a:t>
                      </a:r>
                    </a:p>
                  </a:txBody>
                  <a:tcPr marL="70875" marR="70875" marT="0" marB="0"/>
                </a:tc>
                <a:tc>
                  <a:txBody>
                    <a:bodyPr/>
                    <a:lstStyle/>
                    <a:p>
                      <a:pPr marL="0" marR="0" lvl="0" indent="0" algn="l" rtl="0">
                        <a:spcBef>
                          <a:spcPts val="0"/>
                        </a:spcBef>
                        <a:spcAft>
                          <a:spcPts val="0"/>
                        </a:spcAft>
                        <a:buNone/>
                      </a:pPr>
                      <a:endParaRPr sz="1200" u="none" strike="noStrike" cap="none" baseline="0">
                        <a:latin typeface="Cambria"/>
                        <a:ea typeface="Cambria"/>
                        <a:cs typeface="Cambria"/>
                        <a:sym typeface="Cambria"/>
                      </a:endParaRPr>
                    </a:p>
                  </a:txBody>
                  <a:tcPr marL="70875" marR="70875" marT="0" marB="0"/>
                </a:tc>
              </a:tr>
              <a:tr h="740300">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3.</a:t>
                      </a:r>
                    </a:p>
                  </a:txBody>
                  <a:tcPr marL="70875" marR="70875" marT="0" marB="0"/>
                </a:tc>
                <a:tc>
                  <a:txBody>
                    <a:bodyPr/>
                    <a:lstStyle/>
                    <a:p>
                      <a:pPr marL="0" marR="0" lvl="0" indent="0" algn="l" rtl="0">
                        <a:spcBef>
                          <a:spcPts val="0"/>
                        </a:spcBef>
                        <a:spcAft>
                          <a:spcPts val="0"/>
                        </a:spcAft>
                        <a:buNone/>
                      </a:pPr>
                      <a:endParaRPr sz="1200" u="none" strike="noStrike" cap="none" baseline="0">
                        <a:latin typeface="Cambria"/>
                        <a:ea typeface="Cambria"/>
                        <a:cs typeface="Cambria"/>
                        <a:sym typeface="Cambria"/>
                      </a:endParaRPr>
                    </a:p>
                  </a:txBody>
                  <a:tcPr marL="70875" marR="70875" marT="0" marB="0"/>
                </a:tc>
              </a:tr>
              <a:tr h="652875">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4.</a:t>
                      </a:r>
                    </a:p>
                  </a:txBody>
                  <a:tcPr marL="70875" marR="70875" marT="0" marB="0"/>
                </a:tc>
                <a:tc>
                  <a:txBody>
                    <a:bodyPr/>
                    <a:lstStyle/>
                    <a:p>
                      <a:pPr marL="0" marR="0" lvl="0" indent="0" algn="l" rtl="0">
                        <a:spcBef>
                          <a:spcPts val="0"/>
                        </a:spcBef>
                        <a:spcAft>
                          <a:spcPts val="0"/>
                        </a:spcAft>
                        <a:buNone/>
                      </a:pPr>
                      <a:endParaRPr sz="1200" u="none" strike="noStrike" cap="none" baseline="0">
                        <a:latin typeface="Cambria"/>
                        <a:ea typeface="Cambria"/>
                        <a:cs typeface="Cambria"/>
                        <a:sym typeface="Cambria"/>
                      </a:endParaRPr>
                    </a:p>
                  </a:txBody>
                  <a:tcPr marL="70875" marR="70875" marT="0" marB="0"/>
                </a:tc>
              </a:tr>
              <a:tr h="652875">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5.</a:t>
                      </a:r>
                    </a:p>
                  </a:txBody>
                  <a:tcPr marL="70875" marR="70875" marT="0" marB="0"/>
                </a:tc>
                <a:tc>
                  <a:txBody>
                    <a:bodyPr/>
                    <a:lstStyle/>
                    <a:p>
                      <a:pPr marL="0" marR="0" lvl="0" indent="0" algn="l" rtl="0">
                        <a:spcBef>
                          <a:spcPts val="0"/>
                        </a:spcBef>
                        <a:spcAft>
                          <a:spcPts val="0"/>
                        </a:spcAft>
                        <a:buNone/>
                      </a:pPr>
                      <a:endParaRPr sz="1200" u="none" strike="noStrike" cap="none" baseline="0">
                        <a:latin typeface="Cambria"/>
                        <a:ea typeface="Cambria"/>
                        <a:cs typeface="Cambria"/>
                        <a:sym typeface="Cambria"/>
                      </a:endParaRPr>
                    </a:p>
                  </a:txBody>
                  <a:tcPr marL="70875" marR="70875" marT="0" marB="0"/>
                </a:tc>
              </a:tr>
              <a:tr h="652875">
                <a:tc>
                  <a:txBody>
                    <a:bodyPr/>
                    <a:lstStyle/>
                    <a:p>
                      <a:pPr marL="0" marR="0" lvl="0" indent="0" algn="l" rtl="0">
                        <a:spcBef>
                          <a:spcPts val="0"/>
                        </a:spcBef>
                        <a:spcAft>
                          <a:spcPts val="0"/>
                        </a:spcAft>
                        <a:buSzPct val="25000"/>
                        <a:buNone/>
                      </a:pPr>
                      <a:r>
                        <a:rPr lang="en-US" sz="1800" u="none" strike="noStrike" cap="none" baseline="0">
                          <a:latin typeface="Cambria"/>
                          <a:ea typeface="Cambria"/>
                          <a:cs typeface="Cambria"/>
                          <a:sym typeface="Cambria"/>
                        </a:rPr>
                        <a:t>6.</a:t>
                      </a:r>
                    </a:p>
                  </a:txBody>
                  <a:tcPr marL="70875" marR="70875" marT="0" marB="0"/>
                </a:tc>
                <a:tc>
                  <a:txBody>
                    <a:bodyPr/>
                    <a:lstStyle/>
                    <a:p>
                      <a:pPr marL="0" marR="0" lvl="0" indent="0" algn="l" rtl="0">
                        <a:spcBef>
                          <a:spcPts val="0"/>
                        </a:spcBef>
                        <a:spcAft>
                          <a:spcPts val="0"/>
                        </a:spcAft>
                        <a:buNone/>
                      </a:pPr>
                      <a:endParaRPr sz="1200" u="none" strike="noStrike" cap="none" baseline="0" dirty="0">
                        <a:latin typeface="Cambria"/>
                        <a:ea typeface="Cambria"/>
                        <a:cs typeface="Cambria"/>
                        <a:sym typeface="Cambria"/>
                      </a:endParaRPr>
                    </a:p>
                  </a:txBody>
                  <a:tcPr marL="70875" marR="70875" marT="0" marB="0"/>
                </a:tc>
              </a:tr>
            </a:tbl>
          </a:graphicData>
        </a:graphic>
      </p:graphicFrame>
      <p:sp>
        <p:nvSpPr>
          <p:cNvPr id="189" name="Shape 189"/>
          <p:cNvSpPr txBox="1"/>
          <p:nvPr/>
        </p:nvSpPr>
        <p:spPr>
          <a:xfrm>
            <a:off x="1847700" y="6383400"/>
            <a:ext cx="5829599" cy="474599"/>
          </a:xfrm>
          <a:prstGeom prst="rect">
            <a:avLst/>
          </a:prstGeom>
          <a:noFill/>
          <a:ln>
            <a:noFill/>
          </a:ln>
        </p:spPr>
        <p:txBody>
          <a:bodyPr lIns="91425" tIns="91425" rIns="91425" bIns="91425" anchor="t" anchorCtr="0">
            <a:noAutofit/>
          </a:bodyPr>
          <a:lstStyle/>
          <a:p>
            <a:pPr lvl="0" rtl="0">
              <a:spcBef>
                <a:spcPts val="0"/>
              </a:spcBef>
              <a:buNone/>
            </a:pPr>
            <a:r>
              <a:rPr lang="en-US" sz="1000" b="1">
                <a:solidFill>
                  <a:srgbClr val="434343"/>
                </a:solidFill>
              </a:rPr>
              <a:t>Beth Rimer, Ohio Writing Project for NWP CRWP funded by the Department of Education</a:t>
            </a:r>
          </a:p>
        </p:txBody>
      </p:sp>
    </p:spTree>
    <p:extLst>
      <p:ext uri="{BB962C8B-B14F-4D97-AF65-F5344CB8AC3E}">
        <p14:creationId xmlns:p14="http://schemas.microsoft.com/office/powerpoint/2010/main" val="6066602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10223</TotalTime>
  <Words>3423</Words>
  <Application>Microsoft Macintosh PowerPoint</Application>
  <PresentationFormat>On-screen Show (4:3)</PresentationFormat>
  <Paragraphs>440</Paragraphs>
  <Slides>43</Slides>
  <Notes>25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NewsPrint</vt:lpstr>
      <vt:lpstr>School Start Time</vt:lpstr>
      <vt:lpstr>Agree, Disagree, Undecided</vt:lpstr>
      <vt:lpstr>Drafting an Early Claim</vt:lpstr>
      <vt:lpstr>Reading #1</vt:lpstr>
      <vt:lpstr>Response to Reading #1</vt:lpstr>
      <vt:lpstr>Reading #2</vt:lpstr>
      <vt:lpstr>Response to Reading #2</vt:lpstr>
      <vt:lpstr>          School Start Time Video</vt:lpstr>
      <vt:lpstr>Insert this chart into your Notability file, and complete in response to the video.</vt:lpstr>
      <vt:lpstr>PowerPoint Presentation</vt:lpstr>
      <vt:lpstr>Reading #3</vt:lpstr>
      <vt:lpstr>Respond to Evidence</vt:lpstr>
      <vt:lpstr>Begin Writing</vt:lpstr>
      <vt:lpstr>PowerPoint Presentation</vt:lpstr>
      <vt:lpstr>Argument Highway</vt:lpstr>
      <vt:lpstr>Ways to Use Sources </vt:lpstr>
      <vt:lpstr>Example of Illustrating</vt:lpstr>
      <vt:lpstr>Ways to Use Sources </vt:lpstr>
      <vt:lpstr>      Example of Authorizing</vt:lpstr>
      <vt:lpstr>Ways to Use 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Identifying Counterclaims</vt:lpstr>
      <vt:lpstr>PowerPoint Presentation</vt:lpstr>
      <vt:lpstr>PowerPoint Presentation</vt:lpstr>
      <vt:lpstr>PowerPoint Presentation</vt:lpstr>
      <vt:lpstr> Use SIGNAL PHRASES to introduce information &amp; evidence in your writing.</vt:lpstr>
      <vt:lpstr>Compose your Argument</vt:lpstr>
      <vt:lpstr>The 40 Minute Kernel Essay </vt:lpstr>
      <vt:lpstr>Revising</vt:lpstr>
      <vt:lpstr>Peer Review</vt:lpstr>
      <vt:lpstr>Evaluation Rubric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Start Time</dc:title>
  <dc:creator>ertc</dc:creator>
  <cp:lastModifiedBy>Bowlin, Tasha</cp:lastModifiedBy>
  <cp:revision>35</cp:revision>
  <dcterms:created xsi:type="dcterms:W3CDTF">2014-11-07T10:59:04Z</dcterms:created>
  <dcterms:modified xsi:type="dcterms:W3CDTF">2015-01-21T17:12:20Z</dcterms:modified>
</cp:coreProperties>
</file>