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6" r:id="rId1"/>
  </p:sldMasterIdLst>
  <p:sldIdLst>
    <p:sldId id="256" r:id="rId2"/>
    <p:sldId id="315" r:id="rId3"/>
    <p:sldId id="257" r:id="rId4"/>
    <p:sldId id="280" r:id="rId5"/>
    <p:sldId id="259" r:id="rId6"/>
    <p:sldId id="305" r:id="rId7"/>
    <p:sldId id="314" r:id="rId8"/>
    <p:sldId id="307" r:id="rId9"/>
    <p:sldId id="258" r:id="rId10"/>
    <p:sldId id="282" r:id="rId11"/>
    <p:sldId id="308" r:id="rId12"/>
    <p:sldId id="319" r:id="rId13"/>
    <p:sldId id="281" r:id="rId14"/>
    <p:sldId id="326" r:id="rId15"/>
    <p:sldId id="260" r:id="rId16"/>
    <p:sldId id="262" r:id="rId17"/>
    <p:sldId id="310" r:id="rId18"/>
    <p:sldId id="312" r:id="rId19"/>
    <p:sldId id="304" r:id="rId20"/>
    <p:sldId id="261" r:id="rId21"/>
    <p:sldId id="265" r:id="rId22"/>
    <p:sldId id="313" r:id="rId23"/>
    <p:sldId id="318" r:id="rId24"/>
    <p:sldId id="321" r:id="rId25"/>
    <p:sldId id="320" r:id="rId26"/>
    <p:sldId id="295" r:id="rId27"/>
    <p:sldId id="293" r:id="rId28"/>
    <p:sldId id="324" r:id="rId29"/>
    <p:sldId id="323" r:id="rId30"/>
    <p:sldId id="288" r:id="rId31"/>
    <p:sldId id="291" r:id="rId32"/>
    <p:sldId id="325"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2" d="100"/>
          <a:sy n="72" d="100"/>
        </p:scale>
        <p:origin x="-592" y="-4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FA5C4B-86DA-E24E-8EE3-5CD85C1745E4}" type="doc">
      <dgm:prSet loTypeId="urn:microsoft.com/office/officeart/2005/8/layout/process1" loCatId="" qsTypeId="urn:microsoft.com/office/officeart/2005/8/quickstyle/simple4" qsCatId="simple" csTypeId="urn:microsoft.com/office/officeart/2005/8/colors/accent1_2" csCatId="accent1" phldr="1"/>
      <dgm:spPr/>
      <dgm:t>
        <a:bodyPr/>
        <a:lstStyle/>
        <a:p>
          <a:endParaRPr lang="en-US"/>
        </a:p>
      </dgm:t>
    </dgm:pt>
    <dgm:pt modelId="{D2C9590F-4A6B-6347-BDF8-6FFD3286F15B}">
      <dgm:prSet phldrT="[Text]"/>
      <dgm:spPr/>
      <dgm:t>
        <a:bodyPr/>
        <a:lstStyle/>
        <a:p>
          <a:r>
            <a:rPr lang="en-US"/>
            <a:t>Overview</a:t>
          </a:r>
          <a:r>
            <a:rPr lang="en-US" baseline="0"/>
            <a:t> of  the problem...</a:t>
          </a:r>
          <a:endParaRPr lang="en-US"/>
        </a:p>
      </dgm:t>
    </dgm:pt>
    <dgm:pt modelId="{2EADBA71-E017-204B-8827-7B468DE443ED}" type="parTrans" cxnId="{64CBDFA5-04B1-AF4B-B320-93A78A78F612}">
      <dgm:prSet/>
      <dgm:spPr/>
      <dgm:t>
        <a:bodyPr/>
        <a:lstStyle/>
        <a:p>
          <a:endParaRPr lang="en-US"/>
        </a:p>
      </dgm:t>
    </dgm:pt>
    <dgm:pt modelId="{75B2CAFC-9599-A644-8F3A-39760C8AAF29}" type="sibTrans" cxnId="{64CBDFA5-04B1-AF4B-B320-93A78A78F612}">
      <dgm:prSet/>
      <dgm:spPr/>
      <dgm:t>
        <a:bodyPr/>
        <a:lstStyle/>
        <a:p>
          <a:endParaRPr lang="en-US"/>
        </a:p>
      </dgm:t>
    </dgm:pt>
    <dgm:pt modelId="{9C986F76-B081-3A4D-990F-D934C031EA8D}">
      <dgm:prSet/>
      <dgm:spPr/>
      <dgm:t>
        <a:bodyPr/>
        <a:lstStyle/>
        <a:p>
          <a:r>
            <a:rPr lang="en-US"/>
            <a:t>Some</a:t>
          </a:r>
          <a:r>
            <a:rPr lang="en-US" baseline="0"/>
            <a:t> people think...</a:t>
          </a:r>
          <a:endParaRPr lang="en-US"/>
        </a:p>
      </dgm:t>
    </dgm:pt>
    <dgm:pt modelId="{3FC4F493-82FE-544F-BB29-18FE8EAAD562}" type="parTrans" cxnId="{5C614B36-2D7F-9348-A936-72D032852068}">
      <dgm:prSet/>
      <dgm:spPr/>
      <dgm:t>
        <a:bodyPr/>
        <a:lstStyle/>
        <a:p>
          <a:endParaRPr lang="en-US"/>
        </a:p>
      </dgm:t>
    </dgm:pt>
    <dgm:pt modelId="{6AC84309-CED7-944B-A497-64B2D3560C7C}" type="sibTrans" cxnId="{5C614B36-2D7F-9348-A936-72D032852068}">
      <dgm:prSet/>
      <dgm:spPr/>
      <dgm:t>
        <a:bodyPr/>
        <a:lstStyle/>
        <a:p>
          <a:endParaRPr lang="en-US"/>
        </a:p>
      </dgm:t>
    </dgm:pt>
    <dgm:pt modelId="{1F8DF9F6-C22D-4464-AB11-633491D53A08}">
      <dgm:prSet/>
      <dgm:spPr/>
      <dgm:t>
        <a:bodyPr/>
        <a:lstStyle/>
        <a:p>
          <a:r>
            <a:rPr lang="en-US" dirty="0"/>
            <a:t>Here's what I'm</a:t>
          </a:r>
          <a:r>
            <a:rPr lang="en-US" baseline="0" dirty="0"/>
            <a:t> thinking...</a:t>
          </a:r>
          <a:endParaRPr lang="en-US" dirty="0"/>
        </a:p>
      </dgm:t>
    </dgm:pt>
    <dgm:pt modelId="{F5F46E69-3BC7-4AA0-8D8B-7038856F9CEB}" type="parTrans" cxnId="{3C4D7641-7C94-4205-8C13-887344898DC1}">
      <dgm:prSet/>
      <dgm:spPr/>
      <dgm:t>
        <a:bodyPr/>
        <a:lstStyle/>
        <a:p>
          <a:endParaRPr lang="en-US"/>
        </a:p>
      </dgm:t>
    </dgm:pt>
    <dgm:pt modelId="{6358A692-C55C-4E89-B267-BE75741E3BDF}" type="sibTrans" cxnId="{3C4D7641-7C94-4205-8C13-887344898DC1}">
      <dgm:prSet/>
      <dgm:spPr/>
      <dgm:t>
        <a:bodyPr/>
        <a:lstStyle/>
        <a:p>
          <a:endParaRPr lang="en-US"/>
        </a:p>
      </dgm:t>
    </dgm:pt>
    <dgm:pt modelId="{52C1E977-9EBA-4869-8AD0-7F2F044D9598}">
      <dgm:prSet/>
      <dgm:spPr/>
      <dgm:t>
        <a:bodyPr/>
        <a:lstStyle/>
        <a:p>
          <a:r>
            <a:rPr lang="en-US" dirty="0"/>
            <a:t>In</a:t>
          </a:r>
          <a:r>
            <a:rPr lang="en-US" baseline="0" dirty="0"/>
            <a:t> the end, I say...</a:t>
          </a:r>
          <a:endParaRPr lang="en-US" dirty="0"/>
        </a:p>
      </dgm:t>
    </dgm:pt>
    <dgm:pt modelId="{0C439055-DBA1-4550-BBAB-92031B8DD340}" type="parTrans" cxnId="{35FA10E4-B5C9-4407-A2B3-FBFADD265507}">
      <dgm:prSet/>
      <dgm:spPr/>
      <dgm:t>
        <a:bodyPr/>
        <a:lstStyle/>
        <a:p>
          <a:endParaRPr lang="en-US"/>
        </a:p>
      </dgm:t>
    </dgm:pt>
    <dgm:pt modelId="{BF2DAF5F-5D64-424B-BF41-F11450D25CB1}" type="sibTrans" cxnId="{35FA10E4-B5C9-4407-A2B3-FBFADD265507}">
      <dgm:prSet/>
      <dgm:spPr/>
      <dgm:t>
        <a:bodyPr/>
        <a:lstStyle/>
        <a:p>
          <a:endParaRPr lang="en-US"/>
        </a:p>
      </dgm:t>
    </dgm:pt>
    <dgm:pt modelId="{142F5902-8DA0-2947-9CFC-59196C94CB43}" type="pres">
      <dgm:prSet presAssocID="{A1FA5C4B-86DA-E24E-8EE3-5CD85C1745E4}" presName="Name0" presStyleCnt="0">
        <dgm:presLayoutVars>
          <dgm:dir/>
          <dgm:resizeHandles val="exact"/>
        </dgm:presLayoutVars>
      </dgm:prSet>
      <dgm:spPr/>
      <dgm:t>
        <a:bodyPr/>
        <a:lstStyle/>
        <a:p>
          <a:endParaRPr lang="en-US"/>
        </a:p>
      </dgm:t>
    </dgm:pt>
    <dgm:pt modelId="{491EA927-3DA3-F648-855D-71AD1F58F2B7}" type="pres">
      <dgm:prSet presAssocID="{D2C9590F-4A6B-6347-BDF8-6FFD3286F15B}" presName="node" presStyleLbl="node1" presStyleIdx="0" presStyleCnt="4" custScaleY="179995" custLinFactNeighborX="-7453" custLinFactNeighborY="29176">
        <dgm:presLayoutVars>
          <dgm:bulletEnabled val="1"/>
        </dgm:presLayoutVars>
      </dgm:prSet>
      <dgm:spPr/>
      <dgm:t>
        <a:bodyPr/>
        <a:lstStyle/>
        <a:p>
          <a:endParaRPr lang="en-US"/>
        </a:p>
      </dgm:t>
    </dgm:pt>
    <dgm:pt modelId="{CC3A8486-5999-E540-94E3-9DAEC93AB41B}" type="pres">
      <dgm:prSet presAssocID="{75B2CAFC-9599-A644-8F3A-39760C8AAF29}" presName="sibTrans" presStyleLbl="sibTrans2D1" presStyleIdx="0" presStyleCnt="3"/>
      <dgm:spPr/>
      <dgm:t>
        <a:bodyPr/>
        <a:lstStyle/>
        <a:p>
          <a:endParaRPr lang="en-US"/>
        </a:p>
      </dgm:t>
    </dgm:pt>
    <dgm:pt modelId="{78191340-A779-1D49-B6D8-60D510B2E168}" type="pres">
      <dgm:prSet presAssocID="{75B2CAFC-9599-A644-8F3A-39760C8AAF29}" presName="connectorText" presStyleLbl="sibTrans2D1" presStyleIdx="0" presStyleCnt="3"/>
      <dgm:spPr/>
      <dgm:t>
        <a:bodyPr/>
        <a:lstStyle/>
        <a:p>
          <a:endParaRPr lang="en-US"/>
        </a:p>
      </dgm:t>
    </dgm:pt>
    <dgm:pt modelId="{B00B2739-A38A-794B-ABDE-D6DD1F2FA0CC}" type="pres">
      <dgm:prSet presAssocID="{9C986F76-B081-3A4D-990F-D934C031EA8D}" presName="node" presStyleLbl="node1" presStyleIdx="1" presStyleCnt="4" custScaleY="179995" custLinFactNeighborX="5487" custLinFactNeighborY="24636">
        <dgm:presLayoutVars>
          <dgm:bulletEnabled val="1"/>
        </dgm:presLayoutVars>
      </dgm:prSet>
      <dgm:spPr/>
      <dgm:t>
        <a:bodyPr/>
        <a:lstStyle/>
        <a:p>
          <a:endParaRPr lang="en-US"/>
        </a:p>
      </dgm:t>
    </dgm:pt>
    <dgm:pt modelId="{858D7D2F-4DD5-4E5E-A297-1EA656865E8B}" type="pres">
      <dgm:prSet presAssocID="{6AC84309-CED7-944B-A497-64B2D3560C7C}" presName="sibTrans" presStyleLbl="sibTrans2D1" presStyleIdx="1" presStyleCnt="3"/>
      <dgm:spPr/>
      <dgm:t>
        <a:bodyPr/>
        <a:lstStyle/>
        <a:p>
          <a:endParaRPr lang="en-US"/>
        </a:p>
      </dgm:t>
    </dgm:pt>
    <dgm:pt modelId="{20675B6E-EFCC-4025-8F27-60CBEEC38B59}" type="pres">
      <dgm:prSet presAssocID="{6AC84309-CED7-944B-A497-64B2D3560C7C}" presName="connectorText" presStyleLbl="sibTrans2D1" presStyleIdx="1" presStyleCnt="3"/>
      <dgm:spPr/>
      <dgm:t>
        <a:bodyPr/>
        <a:lstStyle/>
        <a:p>
          <a:endParaRPr lang="en-US"/>
        </a:p>
      </dgm:t>
    </dgm:pt>
    <dgm:pt modelId="{85699752-6925-41FE-B20F-1DC976140488}" type="pres">
      <dgm:prSet presAssocID="{1F8DF9F6-C22D-4464-AB11-633491D53A08}" presName="node" presStyleLbl="node1" presStyleIdx="2" presStyleCnt="4" custScaleY="179995" custLinFactNeighborX="11812" custLinFactNeighborY="26627">
        <dgm:presLayoutVars>
          <dgm:bulletEnabled val="1"/>
        </dgm:presLayoutVars>
      </dgm:prSet>
      <dgm:spPr/>
      <dgm:t>
        <a:bodyPr/>
        <a:lstStyle/>
        <a:p>
          <a:endParaRPr lang="en-US"/>
        </a:p>
      </dgm:t>
    </dgm:pt>
    <dgm:pt modelId="{2DC4C04F-330A-4A9E-84DB-25E3BBFCA858}" type="pres">
      <dgm:prSet presAssocID="{6358A692-C55C-4E89-B267-BE75741E3BDF}" presName="sibTrans" presStyleLbl="sibTrans2D1" presStyleIdx="2" presStyleCnt="3"/>
      <dgm:spPr/>
      <dgm:t>
        <a:bodyPr/>
        <a:lstStyle/>
        <a:p>
          <a:endParaRPr lang="en-US"/>
        </a:p>
      </dgm:t>
    </dgm:pt>
    <dgm:pt modelId="{7EB55E95-4BF8-437C-AA87-E7FA546874F8}" type="pres">
      <dgm:prSet presAssocID="{6358A692-C55C-4E89-B267-BE75741E3BDF}" presName="connectorText" presStyleLbl="sibTrans2D1" presStyleIdx="2" presStyleCnt="3"/>
      <dgm:spPr/>
      <dgm:t>
        <a:bodyPr/>
        <a:lstStyle/>
        <a:p>
          <a:endParaRPr lang="en-US"/>
        </a:p>
      </dgm:t>
    </dgm:pt>
    <dgm:pt modelId="{1B834A41-56F9-4428-9994-E542939FE1F4}" type="pres">
      <dgm:prSet presAssocID="{52C1E977-9EBA-4869-8AD0-7F2F044D9598}" presName="node" presStyleLbl="node1" presStyleIdx="3" presStyleCnt="4" custScaleX="63217" custScaleY="211751" custLinFactNeighborX="3304" custLinFactNeighborY="11533">
        <dgm:presLayoutVars>
          <dgm:bulletEnabled val="1"/>
        </dgm:presLayoutVars>
      </dgm:prSet>
      <dgm:spPr/>
      <dgm:t>
        <a:bodyPr/>
        <a:lstStyle/>
        <a:p>
          <a:endParaRPr lang="en-US"/>
        </a:p>
      </dgm:t>
    </dgm:pt>
  </dgm:ptLst>
  <dgm:cxnLst>
    <dgm:cxn modelId="{3C4D7641-7C94-4205-8C13-887344898DC1}" srcId="{A1FA5C4B-86DA-E24E-8EE3-5CD85C1745E4}" destId="{1F8DF9F6-C22D-4464-AB11-633491D53A08}" srcOrd="2" destOrd="0" parTransId="{F5F46E69-3BC7-4AA0-8D8B-7038856F9CEB}" sibTransId="{6358A692-C55C-4E89-B267-BE75741E3BDF}"/>
    <dgm:cxn modelId="{DEFF65C0-CD13-4CD6-885B-58FE3D8F64A1}" type="presOf" srcId="{D2C9590F-4A6B-6347-BDF8-6FFD3286F15B}" destId="{491EA927-3DA3-F648-855D-71AD1F58F2B7}" srcOrd="0" destOrd="0" presId="urn:microsoft.com/office/officeart/2005/8/layout/process1"/>
    <dgm:cxn modelId="{FFD1A1F5-1B60-430E-A553-541ADFB394F8}" type="presOf" srcId="{75B2CAFC-9599-A644-8F3A-39760C8AAF29}" destId="{CC3A8486-5999-E540-94E3-9DAEC93AB41B}" srcOrd="0" destOrd="0" presId="urn:microsoft.com/office/officeart/2005/8/layout/process1"/>
    <dgm:cxn modelId="{17219D4E-255A-4E6D-95F0-5B0CA959D84C}" type="presOf" srcId="{9C986F76-B081-3A4D-990F-D934C031EA8D}" destId="{B00B2739-A38A-794B-ABDE-D6DD1F2FA0CC}" srcOrd="0" destOrd="0" presId="urn:microsoft.com/office/officeart/2005/8/layout/process1"/>
    <dgm:cxn modelId="{6A25608F-2B62-4ED9-AD24-6F9800DB59CB}" type="presOf" srcId="{6AC84309-CED7-944B-A497-64B2D3560C7C}" destId="{20675B6E-EFCC-4025-8F27-60CBEEC38B59}" srcOrd="1" destOrd="0" presId="urn:microsoft.com/office/officeart/2005/8/layout/process1"/>
    <dgm:cxn modelId="{6D27C9C6-E62A-4F09-BA31-DA615B550C25}" type="presOf" srcId="{75B2CAFC-9599-A644-8F3A-39760C8AAF29}" destId="{78191340-A779-1D49-B6D8-60D510B2E168}" srcOrd="1" destOrd="0" presId="urn:microsoft.com/office/officeart/2005/8/layout/process1"/>
    <dgm:cxn modelId="{6CD9BFEA-73FF-4BA6-A2FA-3ACBBAC40CD2}" type="presOf" srcId="{6358A692-C55C-4E89-B267-BE75741E3BDF}" destId="{2DC4C04F-330A-4A9E-84DB-25E3BBFCA858}" srcOrd="0" destOrd="0" presId="urn:microsoft.com/office/officeart/2005/8/layout/process1"/>
    <dgm:cxn modelId="{5C614B36-2D7F-9348-A936-72D032852068}" srcId="{A1FA5C4B-86DA-E24E-8EE3-5CD85C1745E4}" destId="{9C986F76-B081-3A4D-990F-D934C031EA8D}" srcOrd="1" destOrd="0" parTransId="{3FC4F493-82FE-544F-BB29-18FE8EAAD562}" sibTransId="{6AC84309-CED7-944B-A497-64B2D3560C7C}"/>
    <dgm:cxn modelId="{1C291E6B-228C-49DF-87CE-24BB5C86DE29}" type="presOf" srcId="{A1FA5C4B-86DA-E24E-8EE3-5CD85C1745E4}" destId="{142F5902-8DA0-2947-9CFC-59196C94CB43}" srcOrd="0" destOrd="0" presId="urn:microsoft.com/office/officeart/2005/8/layout/process1"/>
    <dgm:cxn modelId="{64CBDFA5-04B1-AF4B-B320-93A78A78F612}" srcId="{A1FA5C4B-86DA-E24E-8EE3-5CD85C1745E4}" destId="{D2C9590F-4A6B-6347-BDF8-6FFD3286F15B}" srcOrd="0" destOrd="0" parTransId="{2EADBA71-E017-204B-8827-7B468DE443ED}" sibTransId="{75B2CAFC-9599-A644-8F3A-39760C8AAF29}"/>
    <dgm:cxn modelId="{0519BFB6-8859-427A-96DD-C0428DEABD51}" type="presOf" srcId="{6358A692-C55C-4E89-B267-BE75741E3BDF}" destId="{7EB55E95-4BF8-437C-AA87-E7FA546874F8}" srcOrd="1" destOrd="0" presId="urn:microsoft.com/office/officeart/2005/8/layout/process1"/>
    <dgm:cxn modelId="{4CE1432F-493B-472A-BFDC-CC15DB8B0817}" type="presOf" srcId="{52C1E977-9EBA-4869-8AD0-7F2F044D9598}" destId="{1B834A41-56F9-4428-9994-E542939FE1F4}" srcOrd="0" destOrd="0" presId="urn:microsoft.com/office/officeart/2005/8/layout/process1"/>
    <dgm:cxn modelId="{4D3F099E-35D1-4BFD-B356-CCF90B738BD5}" type="presOf" srcId="{6AC84309-CED7-944B-A497-64B2D3560C7C}" destId="{858D7D2F-4DD5-4E5E-A297-1EA656865E8B}" srcOrd="0" destOrd="0" presId="urn:microsoft.com/office/officeart/2005/8/layout/process1"/>
    <dgm:cxn modelId="{35FA10E4-B5C9-4407-A2B3-FBFADD265507}" srcId="{A1FA5C4B-86DA-E24E-8EE3-5CD85C1745E4}" destId="{52C1E977-9EBA-4869-8AD0-7F2F044D9598}" srcOrd="3" destOrd="0" parTransId="{0C439055-DBA1-4550-BBAB-92031B8DD340}" sibTransId="{BF2DAF5F-5D64-424B-BF41-F11450D25CB1}"/>
    <dgm:cxn modelId="{4C87EFC9-23EF-4367-A5EE-A312CA533B49}" type="presOf" srcId="{1F8DF9F6-C22D-4464-AB11-633491D53A08}" destId="{85699752-6925-41FE-B20F-1DC976140488}" srcOrd="0" destOrd="0" presId="urn:microsoft.com/office/officeart/2005/8/layout/process1"/>
    <dgm:cxn modelId="{9EA52724-211D-48C7-B345-571224D32E31}" type="presParOf" srcId="{142F5902-8DA0-2947-9CFC-59196C94CB43}" destId="{491EA927-3DA3-F648-855D-71AD1F58F2B7}" srcOrd="0" destOrd="0" presId="urn:microsoft.com/office/officeart/2005/8/layout/process1"/>
    <dgm:cxn modelId="{56B27AE2-A8E9-4AD9-9AD7-D644A1542273}" type="presParOf" srcId="{142F5902-8DA0-2947-9CFC-59196C94CB43}" destId="{CC3A8486-5999-E540-94E3-9DAEC93AB41B}" srcOrd="1" destOrd="0" presId="urn:microsoft.com/office/officeart/2005/8/layout/process1"/>
    <dgm:cxn modelId="{87C6B3E0-EBF3-4A50-9F6A-10CDBDFF891B}" type="presParOf" srcId="{CC3A8486-5999-E540-94E3-9DAEC93AB41B}" destId="{78191340-A779-1D49-B6D8-60D510B2E168}" srcOrd="0" destOrd="0" presId="urn:microsoft.com/office/officeart/2005/8/layout/process1"/>
    <dgm:cxn modelId="{D5D44C51-4B8A-478C-B70B-29AF73D3D29E}" type="presParOf" srcId="{142F5902-8DA0-2947-9CFC-59196C94CB43}" destId="{B00B2739-A38A-794B-ABDE-D6DD1F2FA0CC}" srcOrd="2" destOrd="0" presId="urn:microsoft.com/office/officeart/2005/8/layout/process1"/>
    <dgm:cxn modelId="{BD5CABA5-1E4F-4713-94E9-04764086E613}" type="presParOf" srcId="{142F5902-8DA0-2947-9CFC-59196C94CB43}" destId="{858D7D2F-4DD5-4E5E-A297-1EA656865E8B}" srcOrd="3" destOrd="0" presId="urn:microsoft.com/office/officeart/2005/8/layout/process1"/>
    <dgm:cxn modelId="{73AB255C-4888-4A66-AFDE-66ECE66E5DCB}" type="presParOf" srcId="{858D7D2F-4DD5-4E5E-A297-1EA656865E8B}" destId="{20675B6E-EFCC-4025-8F27-60CBEEC38B59}" srcOrd="0" destOrd="0" presId="urn:microsoft.com/office/officeart/2005/8/layout/process1"/>
    <dgm:cxn modelId="{3A53C20C-C36C-4F29-961A-6888FE9A4A83}" type="presParOf" srcId="{142F5902-8DA0-2947-9CFC-59196C94CB43}" destId="{85699752-6925-41FE-B20F-1DC976140488}" srcOrd="4" destOrd="0" presId="urn:microsoft.com/office/officeart/2005/8/layout/process1"/>
    <dgm:cxn modelId="{BC4F47A3-1D84-436A-A85B-9E430D512721}" type="presParOf" srcId="{142F5902-8DA0-2947-9CFC-59196C94CB43}" destId="{2DC4C04F-330A-4A9E-84DB-25E3BBFCA858}" srcOrd="5" destOrd="0" presId="urn:microsoft.com/office/officeart/2005/8/layout/process1"/>
    <dgm:cxn modelId="{5A57157A-F229-4A9B-B007-8884DB8F723E}" type="presParOf" srcId="{2DC4C04F-330A-4A9E-84DB-25E3BBFCA858}" destId="{7EB55E95-4BF8-437C-AA87-E7FA546874F8}" srcOrd="0" destOrd="0" presId="urn:microsoft.com/office/officeart/2005/8/layout/process1"/>
    <dgm:cxn modelId="{7C43985B-E982-400C-87EC-672A33640E38}" type="presParOf" srcId="{142F5902-8DA0-2947-9CFC-59196C94CB43}" destId="{1B834A41-56F9-4428-9994-E542939FE1F4}"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FA5C4B-86DA-E24E-8EE3-5CD85C1745E4}" type="doc">
      <dgm:prSet loTypeId="urn:microsoft.com/office/officeart/2005/8/layout/process1" loCatId="" qsTypeId="urn:microsoft.com/office/officeart/2005/8/quickstyle/simple4" qsCatId="simple" csTypeId="urn:microsoft.com/office/officeart/2005/8/colors/accent1_2" csCatId="accent1" phldr="1"/>
      <dgm:spPr/>
      <dgm:t>
        <a:bodyPr/>
        <a:lstStyle/>
        <a:p>
          <a:endParaRPr lang="en-US"/>
        </a:p>
      </dgm:t>
    </dgm:pt>
    <dgm:pt modelId="{D2C9590F-4A6B-6347-BDF8-6FFD3286F15B}">
      <dgm:prSet phldrT="[Text]"/>
      <dgm:spPr/>
      <dgm:t>
        <a:bodyPr/>
        <a:lstStyle/>
        <a:p>
          <a:r>
            <a:rPr lang="en-US"/>
            <a:t>Overview</a:t>
          </a:r>
          <a:r>
            <a:rPr lang="en-US" baseline="0"/>
            <a:t> of  the problem...</a:t>
          </a:r>
          <a:endParaRPr lang="en-US"/>
        </a:p>
      </dgm:t>
    </dgm:pt>
    <dgm:pt modelId="{2EADBA71-E017-204B-8827-7B468DE443ED}" type="parTrans" cxnId="{64CBDFA5-04B1-AF4B-B320-93A78A78F612}">
      <dgm:prSet/>
      <dgm:spPr/>
      <dgm:t>
        <a:bodyPr/>
        <a:lstStyle/>
        <a:p>
          <a:endParaRPr lang="en-US"/>
        </a:p>
      </dgm:t>
    </dgm:pt>
    <dgm:pt modelId="{75B2CAFC-9599-A644-8F3A-39760C8AAF29}" type="sibTrans" cxnId="{64CBDFA5-04B1-AF4B-B320-93A78A78F612}">
      <dgm:prSet/>
      <dgm:spPr/>
      <dgm:t>
        <a:bodyPr/>
        <a:lstStyle/>
        <a:p>
          <a:endParaRPr lang="en-US"/>
        </a:p>
      </dgm:t>
    </dgm:pt>
    <dgm:pt modelId="{9C986F76-B081-3A4D-990F-D934C031EA8D}">
      <dgm:prSet/>
      <dgm:spPr/>
      <dgm:t>
        <a:bodyPr/>
        <a:lstStyle/>
        <a:p>
          <a:r>
            <a:rPr lang="en-US"/>
            <a:t>Some</a:t>
          </a:r>
          <a:r>
            <a:rPr lang="en-US" baseline="0"/>
            <a:t> people think...</a:t>
          </a:r>
          <a:endParaRPr lang="en-US"/>
        </a:p>
      </dgm:t>
    </dgm:pt>
    <dgm:pt modelId="{3FC4F493-82FE-544F-BB29-18FE8EAAD562}" type="parTrans" cxnId="{5C614B36-2D7F-9348-A936-72D032852068}">
      <dgm:prSet/>
      <dgm:spPr/>
      <dgm:t>
        <a:bodyPr/>
        <a:lstStyle/>
        <a:p>
          <a:endParaRPr lang="en-US"/>
        </a:p>
      </dgm:t>
    </dgm:pt>
    <dgm:pt modelId="{6AC84309-CED7-944B-A497-64B2D3560C7C}" type="sibTrans" cxnId="{5C614B36-2D7F-9348-A936-72D032852068}">
      <dgm:prSet/>
      <dgm:spPr/>
      <dgm:t>
        <a:bodyPr/>
        <a:lstStyle/>
        <a:p>
          <a:endParaRPr lang="en-US"/>
        </a:p>
      </dgm:t>
    </dgm:pt>
    <dgm:pt modelId="{1F8DF9F6-C22D-4464-AB11-633491D53A08}">
      <dgm:prSet/>
      <dgm:spPr/>
      <dgm:t>
        <a:bodyPr/>
        <a:lstStyle/>
        <a:p>
          <a:r>
            <a:rPr lang="en-US" dirty="0"/>
            <a:t>Here's what I'm</a:t>
          </a:r>
          <a:r>
            <a:rPr lang="en-US" baseline="0" dirty="0"/>
            <a:t> thinking...</a:t>
          </a:r>
          <a:endParaRPr lang="en-US" dirty="0"/>
        </a:p>
      </dgm:t>
    </dgm:pt>
    <dgm:pt modelId="{F5F46E69-3BC7-4AA0-8D8B-7038856F9CEB}" type="parTrans" cxnId="{3C4D7641-7C94-4205-8C13-887344898DC1}">
      <dgm:prSet/>
      <dgm:spPr/>
      <dgm:t>
        <a:bodyPr/>
        <a:lstStyle/>
        <a:p>
          <a:endParaRPr lang="en-US"/>
        </a:p>
      </dgm:t>
    </dgm:pt>
    <dgm:pt modelId="{6358A692-C55C-4E89-B267-BE75741E3BDF}" type="sibTrans" cxnId="{3C4D7641-7C94-4205-8C13-887344898DC1}">
      <dgm:prSet/>
      <dgm:spPr/>
      <dgm:t>
        <a:bodyPr/>
        <a:lstStyle/>
        <a:p>
          <a:endParaRPr lang="en-US"/>
        </a:p>
      </dgm:t>
    </dgm:pt>
    <dgm:pt modelId="{52C1E977-9EBA-4869-8AD0-7F2F044D9598}">
      <dgm:prSet/>
      <dgm:spPr/>
      <dgm:t>
        <a:bodyPr/>
        <a:lstStyle/>
        <a:p>
          <a:r>
            <a:rPr lang="en-US" dirty="0"/>
            <a:t>In</a:t>
          </a:r>
          <a:r>
            <a:rPr lang="en-US" baseline="0" dirty="0"/>
            <a:t> the end, I say...</a:t>
          </a:r>
          <a:endParaRPr lang="en-US" dirty="0"/>
        </a:p>
      </dgm:t>
    </dgm:pt>
    <dgm:pt modelId="{0C439055-DBA1-4550-BBAB-92031B8DD340}" type="parTrans" cxnId="{35FA10E4-B5C9-4407-A2B3-FBFADD265507}">
      <dgm:prSet/>
      <dgm:spPr/>
      <dgm:t>
        <a:bodyPr/>
        <a:lstStyle/>
        <a:p>
          <a:endParaRPr lang="en-US"/>
        </a:p>
      </dgm:t>
    </dgm:pt>
    <dgm:pt modelId="{BF2DAF5F-5D64-424B-BF41-F11450D25CB1}" type="sibTrans" cxnId="{35FA10E4-B5C9-4407-A2B3-FBFADD265507}">
      <dgm:prSet/>
      <dgm:spPr/>
      <dgm:t>
        <a:bodyPr/>
        <a:lstStyle/>
        <a:p>
          <a:endParaRPr lang="en-US"/>
        </a:p>
      </dgm:t>
    </dgm:pt>
    <dgm:pt modelId="{142F5902-8DA0-2947-9CFC-59196C94CB43}" type="pres">
      <dgm:prSet presAssocID="{A1FA5C4B-86DA-E24E-8EE3-5CD85C1745E4}" presName="Name0" presStyleCnt="0">
        <dgm:presLayoutVars>
          <dgm:dir/>
          <dgm:resizeHandles val="exact"/>
        </dgm:presLayoutVars>
      </dgm:prSet>
      <dgm:spPr/>
      <dgm:t>
        <a:bodyPr/>
        <a:lstStyle/>
        <a:p>
          <a:endParaRPr lang="en-US"/>
        </a:p>
      </dgm:t>
    </dgm:pt>
    <dgm:pt modelId="{491EA927-3DA3-F648-855D-71AD1F58F2B7}" type="pres">
      <dgm:prSet presAssocID="{D2C9590F-4A6B-6347-BDF8-6FFD3286F15B}" presName="node" presStyleLbl="node1" presStyleIdx="0" presStyleCnt="4" custScaleY="179995" custLinFactNeighborX="-7453" custLinFactNeighborY="29176">
        <dgm:presLayoutVars>
          <dgm:bulletEnabled val="1"/>
        </dgm:presLayoutVars>
      </dgm:prSet>
      <dgm:spPr/>
      <dgm:t>
        <a:bodyPr/>
        <a:lstStyle/>
        <a:p>
          <a:endParaRPr lang="en-US"/>
        </a:p>
      </dgm:t>
    </dgm:pt>
    <dgm:pt modelId="{CC3A8486-5999-E540-94E3-9DAEC93AB41B}" type="pres">
      <dgm:prSet presAssocID="{75B2CAFC-9599-A644-8F3A-39760C8AAF29}" presName="sibTrans" presStyleLbl="sibTrans2D1" presStyleIdx="0" presStyleCnt="3"/>
      <dgm:spPr/>
      <dgm:t>
        <a:bodyPr/>
        <a:lstStyle/>
        <a:p>
          <a:endParaRPr lang="en-US"/>
        </a:p>
      </dgm:t>
    </dgm:pt>
    <dgm:pt modelId="{78191340-A779-1D49-B6D8-60D510B2E168}" type="pres">
      <dgm:prSet presAssocID="{75B2CAFC-9599-A644-8F3A-39760C8AAF29}" presName="connectorText" presStyleLbl="sibTrans2D1" presStyleIdx="0" presStyleCnt="3"/>
      <dgm:spPr/>
      <dgm:t>
        <a:bodyPr/>
        <a:lstStyle/>
        <a:p>
          <a:endParaRPr lang="en-US"/>
        </a:p>
      </dgm:t>
    </dgm:pt>
    <dgm:pt modelId="{B00B2739-A38A-794B-ABDE-D6DD1F2FA0CC}" type="pres">
      <dgm:prSet presAssocID="{9C986F76-B081-3A4D-990F-D934C031EA8D}" presName="node" presStyleLbl="node1" presStyleIdx="1" presStyleCnt="4" custScaleY="179995" custLinFactNeighborX="5487" custLinFactNeighborY="24636">
        <dgm:presLayoutVars>
          <dgm:bulletEnabled val="1"/>
        </dgm:presLayoutVars>
      </dgm:prSet>
      <dgm:spPr/>
      <dgm:t>
        <a:bodyPr/>
        <a:lstStyle/>
        <a:p>
          <a:endParaRPr lang="en-US"/>
        </a:p>
      </dgm:t>
    </dgm:pt>
    <dgm:pt modelId="{858D7D2F-4DD5-4E5E-A297-1EA656865E8B}" type="pres">
      <dgm:prSet presAssocID="{6AC84309-CED7-944B-A497-64B2D3560C7C}" presName="sibTrans" presStyleLbl="sibTrans2D1" presStyleIdx="1" presStyleCnt="3"/>
      <dgm:spPr/>
      <dgm:t>
        <a:bodyPr/>
        <a:lstStyle/>
        <a:p>
          <a:endParaRPr lang="en-US"/>
        </a:p>
      </dgm:t>
    </dgm:pt>
    <dgm:pt modelId="{20675B6E-EFCC-4025-8F27-60CBEEC38B59}" type="pres">
      <dgm:prSet presAssocID="{6AC84309-CED7-944B-A497-64B2D3560C7C}" presName="connectorText" presStyleLbl="sibTrans2D1" presStyleIdx="1" presStyleCnt="3"/>
      <dgm:spPr/>
      <dgm:t>
        <a:bodyPr/>
        <a:lstStyle/>
        <a:p>
          <a:endParaRPr lang="en-US"/>
        </a:p>
      </dgm:t>
    </dgm:pt>
    <dgm:pt modelId="{85699752-6925-41FE-B20F-1DC976140488}" type="pres">
      <dgm:prSet presAssocID="{1F8DF9F6-C22D-4464-AB11-633491D53A08}" presName="node" presStyleLbl="node1" presStyleIdx="2" presStyleCnt="4" custScaleY="179995" custLinFactNeighborX="11812" custLinFactNeighborY="26627">
        <dgm:presLayoutVars>
          <dgm:bulletEnabled val="1"/>
        </dgm:presLayoutVars>
      </dgm:prSet>
      <dgm:spPr/>
      <dgm:t>
        <a:bodyPr/>
        <a:lstStyle/>
        <a:p>
          <a:endParaRPr lang="en-US"/>
        </a:p>
      </dgm:t>
    </dgm:pt>
    <dgm:pt modelId="{2DC4C04F-330A-4A9E-84DB-25E3BBFCA858}" type="pres">
      <dgm:prSet presAssocID="{6358A692-C55C-4E89-B267-BE75741E3BDF}" presName="sibTrans" presStyleLbl="sibTrans2D1" presStyleIdx="2" presStyleCnt="3"/>
      <dgm:spPr/>
      <dgm:t>
        <a:bodyPr/>
        <a:lstStyle/>
        <a:p>
          <a:endParaRPr lang="en-US"/>
        </a:p>
      </dgm:t>
    </dgm:pt>
    <dgm:pt modelId="{7EB55E95-4BF8-437C-AA87-E7FA546874F8}" type="pres">
      <dgm:prSet presAssocID="{6358A692-C55C-4E89-B267-BE75741E3BDF}" presName="connectorText" presStyleLbl="sibTrans2D1" presStyleIdx="2" presStyleCnt="3"/>
      <dgm:spPr/>
      <dgm:t>
        <a:bodyPr/>
        <a:lstStyle/>
        <a:p>
          <a:endParaRPr lang="en-US"/>
        </a:p>
      </dgm:t>
    </dgm:pt>
    <dgm:pt modelId="{1B834A41-56F9-4428-9994-E542939FE1F4}" type="pres">
      <dgm:prSet presAssocID="{52C1E977-9EBA-4869-8AD0-7F2F044D9598}" presName="node" presStyleLbl="node1" presStyleIdx="3" presStyleCnt="4" custScaleX="63217" custScaleY="211751" custLinFactNeighborX="3304" custLinFactNeighborY="11533">
        <dgm:presLayoutVars>
          <dgm:bulletEnabled val="1"/>
        </dgm:presLayoutVars>
      </dgm:prSet>
      <dgm:spPr/>
      <dgm:t>
        <a:bodyPr/>
        <a:lstStyle/>
        <a:p>
          <a:endParaRPr lang="en-US"/>
        </a:p>
      </dgm:t>
    </dgm:pt>
  </dgm:ptLst>
  <dgm:cxnLst>
    <dgm:cxn modelId="{3C4D7641-7C94-4205-8C13-887344898DC1}" srcId="{A1FA5C4B-86DA-E24E-8EE3-5CD85C1745E4}" destId="{1F8DF9F6-C22D-4464-AB11-633491D53A08}" srcOrd="2" destOrd="0" parTransId="{F5F46E69-3BC7-4AA0-8D8B-7038856F9CEB}" sibTransId="{6358A692-C55C-4E89-B267-BE75741E3BDF}"/>
    <dgm:cxn modelId="{838D948B-C03C-46D3-96CC-F1485AF8AAC0}" type="presOf" srcId="{D2C9590F-4A6B-6347-BDF8-6FFD3286F15B}" destId="{491EA927-3DA3-F648-855D-71AD1F58F2B7}" srcOrd="0" destOrd="0" presId="urn:microsoft.com/office/officeart/2005/8/layout/process1"/>
    <dgm:cxn modelId="{082E0BA5-2FC4-4798-8CFC-DEC534272627}" type="presOf" srcId="{75B2CAFC-9599-A644-8F3A-39760C8AAF29}" destId="{CC3A8486-5999-E540-94E3-9DAEC93AB41B}" srcOrd="0" destOrd="0" presId="urn:microsoft.com/office/officeart/2005/8/layout/process1"/>
    <dgm:cxn modelId="{54E9C104-A404-48C3-A1A0-34E132D9122A}" type="presOf" srcId="{6AC84309-CED7-944B-A497-64B2D3560C7C}" destId="{20675B6E-EFCC-4025-8F27-60CBEEC38B59}" srcOrd="1" destOrd="0" presId="urn:microsoft.com/office/officeart/2005/8/layout/process1"/>
    <dgm:cxn modelId="{8AA31019-F355-45AB-BEFC-183C00AE0274}" type="presOf" srcId="{52C1E977-9EBA-4869-8AD0-7F2F044D9598}" destId="{1B834A41-56F9-4428-9994-E542939FE1F4}" srcOrd="0" destOrd="0" presId="urn:microsoft.com/office/officeart/2005/8/layout/process1"/>
    <dgm:cxn modelId="{7E691F43-1766-427D-847A-97FD1742CE5A}" type="presOf" srcId="{6AC84309-CED7-944B-A497-64B2D3560C7C}" destId="{858D7D2F-4DD5-4E5E-A297-1EA656865E8B}" srcOrd="0" destOrd="0" presId="urn:microsoft.com/office/officeart/2005/8/layout/process1"/>
    <dgm:cxn modelId="{E22A0A8A-F3F5-4F22-BCDE-A9F1ABC1DCB2}" type="presOf" srcId="{9C986F76-B081-3A4D-990F-D934C031EA8D}" destId="{B00B2739-A38A-794B-ABDE-D6DD1F2FA0CC}" srcOrd="0" destOrd="0" presId="urn:microsoft.com/office/officeart/2005/8/layout/process1"/>
    <dgm:cxn modelId="{5C614B36-2D7F-9348-A936-72D032852068}" srcId="{A1FA5C4B-86DA-E24E-8EE3-5CD85C1745E4}" destId="{9C986F76-B081-3A4D-990F-D934C031EA8D}" srcOrd="1" destOrd="0" parTransId="{3FC4F493-82FE-544F-BB29-18FE8EAAD562}" sibTransId="{6AC84309-CED7-944B-A497-64B2D3560C7C}"/>
    <dgm:cxn modelId="{98AA0512-1B09-42FB-97E6-C9D94D6561FA}" type="presOf" srcId="{75B2CAFC-9599-A644-8F3A-39760C8AAF29}" destId="{78191340-A779-1D49-B6D8-60D510B2E168}" srcOrd="1" destOrd="0" presId="urn:microsoft.com/office/officeart/2005/8/layout/process1"/>
    <dgm:cxn modelId="{64CBDFA5-04B1-AF4B-B320-93A78A78F612}" srcId="{A1FA5C4B-86DA-E24E-8EE3-5CD85C1745E4}" destId="{D2C9590F-4A6B-6347-BDF8-6FFD3286F15B}" srcOrd="0" destOrd="0" parTransId="{2EADBA71-E017-204B-8827-7B468DE443ED}" sibTransId="{75B2CAFC-9599-A644-8F3A-39760C8AAF29}"/>
    <dgm:cxn modelId="{B2406A27-CEB1-437E-ACC3-914B2E84AA5A}" type="presOf" srcId="{6358A692-C55C-4E89-B267-BE75741E3BDF}" destId="{2DC4C04F-330A-4A9E-84DB-25E3BBFCA858}" srcOrd="0" destOrd="0" presId="urn:microsoft.com/office/officeart/2005/8/layout/process1"/>
    <dgm:cxn modelId="{7480CEDB-3048-4BE7-8372-BBC2072C63BA}" type="presOf" srcId="{A1FA5C4B-86DA-E24E-8EE3-5CD85C1745E4}" destId="{142F5902-8DA0-2947-9CFC-59196C94CB43}" srcOrd="0" destOrd="0" presId="urn:microsoft.com/office/officeart/2005/8/layout/process1"/>
    <dgm:cxn modelId="{359FD4F9-D67A-4656-AC5B-D186B9FEFDDB}" type="presOf" srcId="{6358A692-C55C-4E89-B267-BE75741E3BDF}" destId="{7EB55E95-4BF8-437C-AA87-E7FA546874F8}" srcOrd="1" destOrd="0" presId="urn:microsoft.com/office/officeart/2005/8/layout/process1"/>
    <dgm:cxn modelId="{29E452DD-A9E7-41C8-A902-934417F7CA5D}" type="presOf" srcId="{1F8DF9F6-C22D-4464-AB11-633491D53A08}" destId="{85699752-6925-41FE-B20F-1DC976140488}" srcOrd="0" destOrd="0" presId="urn:microsoft.com/office/officeart/2005/8/layout/process1"/>
    <dgm:cxn modelId="{35FA10E4-B5C9-4407-A2B3-FBFADD265507}" srcId="{A1FA5C4B-86DA-E24E-8EE3-5CD85C1745E4}" destId="{52C1E977-9EBA-4869-8AD0-7F2F044D9598}" srcOrd="3" destOrd="0" parTransId="{0C439055-DBA1-4550-BBAB-92031B8DD340}" sibTransId="{BF2DAF5F-5D64-424B-BF41-F11450D25CB1}"/>
    <dgm:cxn modelId="{ABEA19D9-576B-470D-AC92-8BE33BF3F53F}" type="presParOf" srcId="{142F5902-8DA0-2947-9CFC-59196C94CB43}" destId="{491EA927-3DA3-F648-855D-71AD1F58F2B7}" srcOrd="0" destOrd="0" presId="urn:microsoft.com/office/officeart/2005/8/layout/process1"/>
    <dgm:cxn modelId="{B5828AD8-9A0A-40CD-B5B2-F30B8E5C3815}" type="presParOf" srcId="{142F5902-8DA0-2947-9CFC-59196C94CB43}" destId="{CC3A8486-5999-E540-94E3-9DAEC93AB41B}" srcOrd="1" destOrd="0" presId="urn:microsoft.com/office/officeart/2005/8/layout/process1"/>
    <dgm:cxn modelId="{9016EBF2-FFAD-4FE0-802D-CB722A397716}" type="presParOf" srcId="{CC3A8486-5999-E540-94E3-9DAEC93AB41B}" destId="{78191340-A779-1D49-B6D8-60D510B2E168}" srcOrd="0" destOrd="0" presId="urn:microsoft.com/office/officeart/2005/8/layout/process1"/>
    <dgm:cxn modelId="{BE373CBF-C826-4DBB-969B-AE52D6BAA047}" type="presParOf" srcId="{142F5902-8DA0-2947-9CFC-59196C94CB43}" destId="{B00B2739-A38A-794B-ABDE-D6DD1F2FA0CC}" srcOrd="2" destOrd="0" presId="urn:microsoft.com/office/officeart/2005/8/layout/process1"/>
    <dgm:cxn modelId="{68F991A7-A203-44EF-B5CE-0C32A2E70A46}" type="presParOf" srcId="{142F5902-8DA0-2947-9CFC-59196C94CB43}" destId="{858D7D2F-4DD5-4E5E-A297-1EA656865E8B}" srcOrd="3" destOrd="0" presId="urn:microsoft.com/office/officeart/2005/8/layout/process1"/>
    <dgm:cxn modelId="{BC1B6592-D793-4CD8-953F-F5C4BADE3B32}" type="presParOf" srcId="{858D7D2F-4DD5-4E5E-A297-1EA656865E8B}" destId="{20675B6E-EFCC-4025-8F27-60CBEEC38B59}" srcOrd="0" destOrd="0" presId="urn:microsoft.com/office/officeart/2005/8/layout/process1"/>
    <dgm:cxn modelId="{8EF06354-1217-49BF-A48E-B55E4A71DDB9}" type="presParOf" srcId="{142F5902-8DA0-2947-9CFC-59196C94CB43}" destId="{85699752-6925-41FE-B20F-1DC976140488}" srcOrd="4" destOrd="0" presId="urn:microsoft.com/office/officeart/2005/8/layout/process1"/>
    <dgm:cxn modelId="{79F4B6DB-62BA-4FB5-9830-3FD5A4BCD6D5}" type="presParOf" srcId="{142F5902-8DA0-2947-9CFC-59196C94CB43}" destId="{2DC4C04F-330A-4A9E-84DB-25E3BBFCA858}" srcOrd="5" destOrd="0" presId="urn:microsoft.com/office/officeart/2005/8/layout/process1"/>
    <dgm:cxn modelId="{6A003145-B659-4D24-973D-0F5C8B4A3F94}" type="presParOf" srcId="{2DC4C04F-330A-4A9E-84DB-25E3BBFCA858}" destId="{7EB55E95-4BF8-437C-AA87-E7FA546874F8}" srcOrd="0" destOrd="0" presId="urn:microsoft.com/office/officeart/2005/8/layout/process1"/>
    <dgm:cxn modelId="{96D8EF46-5A23-4D87-8B72-305014B54301}" type="presParOf" srcId="{142F5902-8DA0-2947-9CFC-59196C94CB43}" destId="{1B834A41-56F9-4428-9994-E542939FE1F4}"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1EA927-3DA3-F648-855D-71AD1F58F2B7}">
      <dsp:nvSpPr>
        <dsp:cNvPr id="0" name=""/>
        <dsp:cNvSpPr/>
      </dsp:nvSpPr>
      <dsp:spPr>
        <a:xfrm>
          <a:off x="0" y="880331"/>
          <a:ext cx="1971418" cy="2129072"/>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a:t>Overview</a:t>
          </a:r>
          <a:r>
            <a:rPr lang="en-US" sz="2600" kern="1200" baseline="0"/>
            <a:t> of  the problem...</a:t>
          </a:r>
          <a:endParaRPr lang="en-US" sz="2600" kern="1200"/>
        </a:p>
      </dsp:txBody>
      <dsp:txXfrm>
        <a:off x="57741" y="938072"/>
        <a:ext cx="1855936" cy="2013590"/>
      </dsp:txXfrm>
    </dsp:sp>
    <dsp:sp modelId="{CC3A8486-5999-E540-94E3-9DAEC93AB41B}">
      <dsp:nvSpPr>
        <dsp:cNvPr id="0" name=""/>
        <dsp:cNvSpPr/>
      </dsp:nvSpPr>
      <dsp:spPr>
        <a:xfrm rot="21534238">
          <a:off x="2180253" y="1673321"/>
          <a:ext cx="442898" cy="488911"/>
        </a:xfrm>
        <a:prstGeom prst="rightArrow">
          <a:avLst>
            <a:gd name="adj1" fmla="val 60000"/>
            <a:gd name="adj2" fmla="val 50000"/>
          </a:avLst>
        </a:prstGeom>
        <a:blipFill rotWithShape="0">
          <a:blip xmlns:r="http://schemas.openxmlformats.org/officeDocument/2006/relationships" r:embed="rId1">
            <a:duotone>
              <a:schemeClr val="accent1">
                <a:tint val="60000"/>
                <a:hueOff val="0"/>
                <a:satOff val="0"/>
                <a:lumOff val="0"/>
                <a:alphaOff val="0"/>
                <a:shade val="22000"/>
                <a:satMod val="160000"/>
              </a:schemeClr>
              <a:schemeClr val="accent1">
                <a:tint val="60000"/>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2180265" y="1772374"/>
        <a:ext cx="310029" cy="293347"/>
      </dsp:txXfrm>
    </dsp:sp>
    <dsp:sp modelId="{B00B2739-A38A-794B-ABDE-D6DD1F2FA0CC}">
      <dsp:nvSpPr>
        <dsp:cNvPr id="0" name=""/>
        <dsp:cNvSpPr/>
      </dsp:nvSpPr>
      <dsp:spPr>
        <a:xfrm>
          <a:off x="2806922" y="826629"/>
          <a:ext cx="1971418" cy="2129072"/>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a:t>Some</a:t>
          </a:r>
          <a:r>
            <a:rPr lang="en-US" sz="2600" kern="1200" baseline="0"/>
            <a:t> people think...</a:t>
          </a:r>
          <a:endParaRPr lang="en-US" sz="2600" kern="1200"/>
        </a:p>
      </dsp:txBody>
      <dsp:txXfrm>
        <a:off x="2864663" y="884370"/>
        <a:ext cx="1855936" cy="2013590"/>
      </dsp:txXfrm>
    </dsp:sp>
    <dsp:sp modelId="{858D7D2F-4DD5-4E5E-A297-1EA656865E8B}">
      <dsp:nvSpPr>
        <dsp:cNvPr id="0" name=""/>
        <dsp:cNvSpPr/>
      </dsp:nvSpPr>
      <dsp:spPr>
        <a:xfrm rot="28812">
          <a:off x="4987944" y="1658590"/>
          <a:ext cx="444391" cy="488911"/>
        </a:xfrm>
        <a:prstGeom prst="rightArrow">
          <a:avLst>
            <a:gd name="adj1" fmla="val 60000"/>
            <a:gd name="adj2" fmla="val 50000"/>
          </a:avLst>
        </a:prstGeom>
        <a:blipFill rotWithShape="0">
          <a:blip xmlns:r="http://schemas.openxmlformats.org/officeDocument/2006/relationships" r:embed="rId1">
            <a:duotone>
              <a:schemeClr val="accent1">
                <a:tint val="60000"/>
                <a:hueOff val="0"/>
                <a:satOff val="0"/>
                <a:lumOff val="0"/>
                <a:alphaOff val="0"/>
                <a:shade val="22000"/>
                <a:satMod val="160000"/>
              </a:schemeClr>
              <a:schemeClr val="accent1">
                <a:tint val="60000"/>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4987946" y="1755813"/>
        <a:ext cx="311074" cy="293347"/>
      </dsp:txXfrm>
    </dsp:sp>
    <dsp:sp modelId="{85699752-6925-41FE-B20F-1DC976140488}">
      <dsp:nvSpPr>
        <dsp:cNvPr id="0" name=""/>
        <dsp:cNvSpPr/>
      </dsp:nvSpPr>
      <dsp:spPr>
        <a:xfrm>
          <a:off x="5616785" y="850180"/>
          <a:ext cx="1971418" cy="2129072"/>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a:t>Here's what I'm</a:t>
          </a:r>
          <a:r>
            <a:rPr lang="en-US" sz="2600" kern="1200" baseline="0" dirty="0"/>
            <a:t> thinking...</a:t>
          </a:r>
          <a:endParaRPr lang="en-US" sz="2600" kern="1200" dirty="0"/>
        </a:p>
      </dsp:txBody>
      <dsp:txXfrm>
        <a:off x="5674526" y="907921"/>
        <a:ext cx="1855936" cy="2013590"/>
      </dsp:txXfrm>
    </dsp:sp>
    <dsp:sp modelId="{2DC4C04F-330A-4A9E-84DB-25E3BBFCA858}">
      <dsp:nvSpPr>
        <dsp:cNvPr id="0" name=""/>
        <dsp:cNvSpPr/>
      </dsp:nvSpPr>
      <dsp:spPr>
        <a:xfrm rot="21334588">
          <a:off x="7762422" y="1566155"/>
          <a:ext cx="371624" cy="488911"/>
        </a:xfrm>
        <a:prstGeom prst="rightArrow">
          <a:avLst>
            <a:gd name="adj1" fmla="val 60000"/>
            <a:gd name="adj2" fmla="val 50000"/>
          </a:avLst>
        </a:prstGeom>
        <a:blipFill rotWithShape="0">
          <a:blip xmlns:r="http://schemas.openxmlformats.org/officeDocument/2006/relationships" r:embed="rId1">
            <a:duotone>
              <a:schemeClr val="accent1">
                <a:tint val="60000"/>
                <a:hueOff val="0"/>
                <a:satOff val="0"/>
                <a:lumOff val="0"/>
                <a:alphaOff val="0"/>
                <a:shade val="22000"/>
                <a:satMod val="160000"/>
              </a:schemeClr>
              <a:schemeClr val="accent1">
                <a:tint val="60000"/>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7762588" y="1668236"/>
        <a:ext cx="260137" cy="293347"/>
      </dsp:txXfrm>
    </dsp:sp>
    <dsp:sp modelId="{1B834A41-56F9-4428-9994-E542939FE1F4}">
      <dsp:nvSpPr>
        <dsp:cNvPr id="0" name=""/>
        <dsp:cNvSpPr/>
      </dsp:nvSpPr>
      <dsp:spPr>
        <a:xfrm>
          <a:off x="8287293" y="483827"/>
          <a:ext cx="1246271" cy="2504698"/>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a:t>In</a:t>
          </a:r>
          <a:r>
            <a:rPr lang="en-US" sz="2600" kern="1200" baseline="0" dirty="0"/>
            <a:t> the end, I say...</a:t>
          </a:r>
          <a:endParaRPr lang="en-US" sz="2600" kern="1200" dirty="0"/>
        </a:p>
      </dsp:txBody>
      <dsp:txXfrm>
        <a:off x="8323795" y="520329"/>
        <a:ext cx="1173267" cy="24316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1EA927-3DA3-F648-855D-71AD1F58F2B7}">
      <dsp:nvSpPr>
        <dsp:cNvPr id="0" name=""/>
        <dsp:cNvSpPr/>
      </dsp:nvSpPr>
      <dsp:spPr>
        <a:xfrm>
          <a:off x="0" y="880331"/>
          <a:ext cx="1971418" cy="2129072"/>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a:t>Overview</a:t>
          </a:r>
          <a:r>
            <a:rPr lang="en-US" sz="2600" kern="1200" baseline="0"/>
            <a:t> of  the problem...</a:t>
          </a:r>
          <a:endParaRPr lang="en-US" sz="2600" kern="1200"/>
        </a:p>
      </dsp:txBody>
      <dsp:txXfrm>
        <a:off x="57741" y="938072"/>
        <a:ext cx="1855936" cy="2013590"/>
      </dsp:txXfrm>
    </dsp:sp>
    <dsp:sp modelId="{CC3A8486-5999-E540-94E3-9DAEC93AB41B}">
      <dsp:nvSpPr>
        <dsp:cNvPr id="0" name=""/>
        <dsp:cNvSpPr/>
      </dsp:nvSpPr>
      <dsp:spPr>
        <a:xfrm rot="21534238">
          <a:off x="2180253" y="1673321"/>
          <a:ext cx="442898" cy="488911"/>
        </a:xfrm>
        <a:prstGeom prst="rightArrow">
          <a:avLst>
            <a:gd name="adj1" fmla="val 60000"/>
            <a:gd name="adj2" fmla="val 50000"/>
          </a:avLst>
        </a:prstGeom>
        <a:blipFill rotWithShape="0">
          <a:blip xmlns:r="http://schemas.openxmlformats.org/officeDocument/2006/relationships" r:embed="rId1">
            <a:duotone>
              <a:schemeClr val="accent1">
                <a:tint val="60000"/>
                <a:hueOff val="0"/>
                <a:satOff val="0"/>
                <a:lumOff val="0"/>
                <a:alphaOff val="0"/>
                <a:shade val="22000"/>
                <a:satMod val="160000"/>
              </a:schemeClr>
              <a:schemeClr val="accent1">
                <a:tint val="60000"/>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2180265" y="1772374"/>
        <a:ext cx="310029" cy="293347"/>
      </dsp:txXfrm>
    </dsp:sp>
    <dsp:sp modelId="{B00B2739-A38A-794B-ABDE-D6DD1F2FA0CC}">
      <dsp:nvSpPr>
        <dsp:cNvPr id="0" name=""/>
        <dsp:cNvSpPr/>
      </dsp:nvSpPr>
      <dsp:spPr>
        <a:xfrm>
          <a:off x="2806922" y="826629"/>
          <a:ext cx="1971418" cy="2129072"/>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a:t>Some</a:t>
          </a:r>
          <a:r>
            <a:rPr lang="en-US" sz="2600" kern="1200" baseline="0"/>
            <a:t> people think...</a:t>
          </a:r>
          <a:endParaRPr lang="en-US" sz="2600" kern="1200"/>
        </a:p>
      </dsp:txBody>
      <dsp:txXfrm>
        <a:off x="2864663" y="884370"/>
        <a:ext cx="1855936" cy="2013590"/>
      </dsp:txXfrm>
    </dsp:sp>
    <dsp:sp modelId="{858D7D2F-4DD5-4E5E-A297-1EA656865E8B}">
      <dsp:nvSpPr>
        <dsp:cNvPr id="0" name=""/>
        <dsp:cNvSpPr/>
      </dsp:nvSpPr>
      <dsp:spPr>
        <a:xfrm rot="28812">
          <a:off x="4987944" y="1658590"/>
          <a:ext cx="444391" cy="488911"/>
        </a:xfrm>
        <a:prstGeom prst="rightArrow">
          <a:avLst>
            <a:gd name="adj1" fmla="val 60000"/>
            <a:gd name="adj2" fmla="val 50000"/>
          </a:avLst>
        </a:prstGeom>
        <a:blipFill rotWithShape="0">
          <a:blip xmlns:r="http://schemas.openxmlformats.org/officeDocument/2006/relationships" r:embed="rId1">
            <a:duotone>
              <a:schemeClr val="accent1">
                <a:tint val="60000"/>
                <a:hueOff val="0"/>
                <a:satOff val="0"/>
                <a:lumOff val="0"/>
                <a:alphaOff val="0"/>
                <a:shade val="22000"/>
                <a:satMod val="160000"/>
              </a:schemeClr>
              <a:schemeClr val="accent1">
                <a:tint val="60000"/>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4987946" y="1755813"/>
        <a:ext cx="311074" cy="293347"/>
      </dsp:txXfrm>
    </dsp:sp>
    <dsp:sp modelId="{85699752-6925-41FE-B20F-1DC976140488}">
      <dsp:nvSpPr>
        <dsp:cNvPr id="0" name=""/>
        <dsp:cNvSpPr/>
      </dsp:nvSpPr>
      <dsp:spPr>
        <a:xfrm>
          <a:off x="5616785" y="850180"/>
          <a:ext cx="1971418" cy="2129072"/>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a:t>Here's what I'm</a:t>
          </a:r>
          <a:r>
            <a:rPr lang="en-US" sz="2600" kern="1200" baseline="0" dirty="0"/>
            <a:t> thinking...</a:t>
          </a:r>
          <a:endParaRPr lang="en-US" sz="2600" kern="1200" dirty="0"/>
        </a:p>
      </dsp:txBody>
      <dsp:txXfrm>
        <a:off x="5674526" y="907921"/>
        <a:ext cx="1855936" cy="2013590"/>
      </dsp:txXfrm>
    </dsp:sp>
    <dsp:sp modelId="{2DC4C04F-330A-4A9E-84DB-25E3BBFCA858}">
      <dsp:nvSpPr>
        <dsp:cNvPr id="0" name=""/>
        <dsp:cNvSpPr/>
      </dsp:nvSpPr>
      <dsp:spPr>
        <a:xfrm rot="21334588">
          <a:off x="7762422" y="1566155"/>
          <a:ext cx="371624" cy="488911"/>
        </a:xfrm>
        <a:prstGeom prst="rightArrow">
          <a:avLst>
            <a:gd name="adj1" fmla="val 60000"/>
            <a:gd name="adj2" fmla="val 50000"/>
          </a:avLst>
        </a:prstGeom>
        <a:blipFill rotWithShape="0">
          <a:blip xmlns:r="http://schemas.openxmlformats.org/officeDocument/2006/relationships" r:embed="rId1">
            <a:duotone>
              <a:schemeClr val="accent1">
                <a:tint val="60000"/>
                <a:hueOff val="0"/>
                <a:satOff val="0"/>
                <a:lumOff val="0"/>
                <a:alphaOff val="0"/>
                <a:shade val="22000"/>
                <a:satMod val="160000"/>
              </a:schemeClr>
              <a:schemeClr val="accent1">
                <a:tint val="60000"/>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7762588" y="1668236"/>
        <a:ext cx="260137" cy="293347"/>
      </dsp:txXfrm>
    </dsp:sp>
    <dsp:sp modelId="{1B834A41-56F9-4428-9994-E542939FE1F4}">
      <dsp:nvSpPr>
        <dsp:cNvPr id="0" name=""/>
        <dsp:cNvSpPr/>
      </dsp:nvSpPr>
      <dsp:spPr>
        <a:xfrm>
          <a:off x="8287293" y="483827"/>
          <a:ext cx="1246271" cy="2504698"/>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a:t>In</a:t>
          </a:r>
          <a:r>
            <a:rPr lang="en-US" sz="2600" kern="1200" baseline="0" dirty="0"/>
            <a:t> the end, I say...</a:t>
          </a:r>
          <a:endParaRPr lang="en-US" sz="2600" kern="1200" dirty="0"/>
        </a:p>
      </dsp:txBody>
      <dsp:txXfrm>
        <a:off x="8323795" y="520329"/>
        <a:ext cx="1173267" cy="243169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A95DFBC-A7CF-4EE7-82B2-FDD9F7441DEA}" type="datetimeFigureOut">
              <a:rPr lang="en-US" smtClean="0"/>
              <a:t>11/20/14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D9F6416-320E-4B5D-B63C-D308F7C282A8}" type="slidenum">
              <a:rPr lang="en-US" smtClean="0"/>
              <a:t>‹#›</a:t>
            </a:fld>
            <a:endParaRPr lang="en-US"/>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95DFBC-A7CF-4EE7-82B2-FDD9F7441DEA}" type="datetimeFigureOut">
              <a:rPr lang="en-US" smtClean="0"/>
              <a:t>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F6416-320E-4B5D-B63C-D308F7C282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95DFBC-A7CF-4EE7-82B2-FDD9F7441DEA}" type="datetimeFigureOut">
              <a:rPr lang="en-US" smtClean="0"/>
              <a:t>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F6416-320E-4B5D-B63C-D308F7C282A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A95DFBC-A7CF-4EE7-82B2-FDD9F7441DEA}" type="datetimeFigureOut">
              <a:rPr lang="en-US" smtClean="0"/>
              <a:t>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F6416-320E-4B5D-B63C-D308F7C282A8}" type="slidenum">
              <a:rPr lang="en-US" smtClean="0"/>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A95DFBC-A7CF-4EE7-82B2-FDD9F7441DEA}" type="datetimeFigureOut">
              <a:rPr lang="en-US" smtClean="0"/>
              <a:t>11/20/14</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95072" y="6208776"/>
            <a:ext cx="609600" cy="457200"/>
          </a:xfrm>
        </p:spPr>
        <p:txBody>
          <a:bodyPr/>
          <a:lstStyle/>
          <a:p>
            <a:fld id="{9D9F6416-320E-4B5D-B63C-D308F7C282A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A95DFBC-A7CF-4EE7-82B2-FDD9F7441DEA}" type="datetimeFigureOut">
              <a:rPr lang="en-US" smtClean="0"/>
              <a:t>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9F6416-320E-4B5D-B63C-D308F7C282A8}" type="slidenum">
              <a:rPr lang="en-US" smtClean="0"/>
              <a:t>‹#›</a:t>
            </a:fld>
            <a:endParaRPr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A95DFBC-A7CF-4EE7-82B2-FDD9F7441DEA}" type="datetimeFigureOut">
              <a:rPr lang="en-US" smtClean="0"/>
              <a:t>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9F6416-320E-4B5D-B63C-D308F7C282A8}" type="slidenum">
              <a:rPr lang="en-US" smtClean="0"/>
              <a:t>‹#›</a:t>
            </a:fld>
            <a:endParaRPr 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A95DFBC-A7CF-4EE7-82B2-FDD9F7441DEA}" type="datetimeFigureOut">
              <a:rPr lang="en-US" smtClean="0"/>
              <a:t>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9F6416-320E-4B5D-B63C-D308F7C282A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95DFBC-A7CF-4EE7-82B2-FDD9F7441DEA}" type="datetimeFigureOut">
              <a:rPr lang="en-US" smtClean="0"/>
              <a:t>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9F6416-320E-4B5D-B63C-D308F7C282A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A95DFBC-A7CF-4EE7-82B2-FDD9F7441DEA}" type="datetimeFigureOut">
              <a:rPr lang="en-US" smtClean="0"/>
              <a:t>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9F6416-320E-4B5D-B63C-D308F7C282A8}" type="slidenum">
              <a:rPr lang="en-US" smtClean="0"/>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A95DFBC-A7CF-4EE7-82B2-FDD9F7441DEA}" type="datetimeFigureOut">
              <a:rPr lang="en-US" smtClean="0"/>
              <a:t>11/20/14</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dirty="0"/>
          </a:p>
        </p:txBody>
      </p:sp>
      <p:sp>
        <p:nvSpPr>
          <p:cNvPr id="7" name="Slide Number Placeholder 6"/>
          <p:cNvSpPr>
            <a:spLocks noGrp="1"/>
          </p:cNvSpPr>
          <p:nvPr>
            <p:ph type="sldNum" sz="quarter" idx="12"/>
          </p:nvPr>
        </p:nvSpPr>
        <p:spPr>
          <a:xfrm>
            <a:off x="195072" y="6208776"/>
            <a:ext cx="609600" cy="457200"/>
          </a:xfrm>
        </p:spPr>
        <p:txBody>
          <a:bodyPr/>
          <a:lstStyle/>
          <a:p>
            <a:fld id="{9D9F6416-320E-4B5D-B63C-D308F7C282A8}" type="slidenum">
              <a:rPr lang="en-US" smtClean="0"/>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EA95DFBC-A7CF-4EE7-82B2-FDD9F7441DEA}" type="datetimeFigureOut">
              <a:rPr lang="en-US" smtClean="0"/>
              <a:t>11/20/14</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D9F6416-320E-4B5D-B63C-D308F7C282A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27" r:id="rId1"/>
    <p:sldLayoutId id="2147484028" r:id="rId2"/>
    <p:sldLayoutId id="2147484029" r:id="rId3"/>
    <p:sldLayoutId id="2147484030" r:id="rId4"/>
    <p:sldLayoutId id="2147484031" r:id="rId5"/>
    <p:sldLayoutId id="2147484032" r:id="rId6"/>
    <p:sldLayoutId id="2147484033" r:id="rId7"/>
    <p:sldLayoutId id="2147484034" r:id="rId8"/>
    <p:sldLayoutId id="2147484035" r:id="rId9"/>
    <p:sldLayoutId id="2147484036" r:id="rId10"/>
    <p:sldLayoutId id="214748403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gi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68_QUvTedc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06573" y="4237463"/>
            <a:ext cx="8698039" cy="2226711"/>
          </a:xfrm>
        </p:spPr>
        <p:txBody>
          <a:bodyPr>
            <a:normAutofit fontScale="92500" lnSpcReduction="10000"/>
          </a:bodyPr>
          <a:lstStyle/>
          <a:p>
            <a:r>
              <a:rPr lang="en-US" sz="3000" dirty="0" smtClean="0"/>
              <a:t>Opinion Mini-Unit</a:t>
            </a:r>
          </a:p>
          <a:p>
            <a:r>
              <a:rPr lang="en-US" sz="3000" dirty="0" smtClean="0"/>
              <a:t>Jean </a:t>
            </a:r>
            <a:r>
              <a:rPr lang="en-US" sz="3000" dirty="0" err="1" smtClean="0"/>
              <a:t>Wolph</a:t>
            </a:r>
            <a:r>
              <a:rPr lang="en-US" sz="3000" dirty="0" smtClean="0"/>
              <a:t>, Louisville Writing Project</a:t>
            </a:r>
            <a:endParaRPr lang="en-US" sz="3000" dirty="0"/>
          </a:p>
          <a:p>
            <a:endParaRPr lang="en-US" dirty="0" smtClean="0"/>
          </a:p>
          <a:p>
            <a:r>
              <a:rPr lang="en-US" dirty="0" smtClean="0"/>
              <a:t>Lessons adapted from materials developed by he National Writing Project i3 College Ready Writers Program, funded by the Department of Education.</a:t>
            </a:r>
            <a:endParaRPr lang="en-US" dirty="0"/>
          </a:p>
        </p:txBody>
      </p:sp>
      <p:sp>
        <p:nvSpPr>
          <p:cNvPr id="2" name="Title 1"/>
          <p:cNvSpPr>
            <a:spLocks noGrp="1"/>
          </p:cNvSpPr>
          <p:nvPr>
            <p:ph type="ctrTitle"/>
          </p:nvPr>
        </p:nvSpPr>
        <p:spPr>
          <a:xfrm>
            <a:off x="713679" y="1109546"/>
            <a:ext cx="10991656" cy="2262781"/>
          </a:xfrm>
        </p:spPr>
        <p:txBody>
          <a:bodyPr/>
          <a:lstStyle/>
          <a:p>
            <a:r>
              <a:rPr lang="en-US" dirty="0" smtClean="0"/>
              <a:t>Should we worry about what we eat?</a:t>
            </a:r>
            <a:endParaRPr lang="en-US" dirty="0"/>
          </a:p>
        </p:txBody>
      </p:sp>
    </p:spTree>
    <p:extLst>
      <p:ext uri="{BB962C8B-B14F-4D97-AF65-F5344CB8AC3E}">
        <p14:creationId xmlns:p14="http://schemas.microsoft.com/office/powerpoint/2010/main" val="25677273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51" y="178420"/>
            <a:ext cx="11036262" cy="1159726"/>
          </a:xfrm>
        </p:spPr>
        <p:txBody>
          <a:bodyPr/>
          <a:lstStyle/>
          <a:p>
            <a:r>
              <a:rPr lang="en-US" dirty="0" smtClean="0"/>
              <a:t>Some Key Points You Might Have Captured</a:t>
            </a:r>
            <a:endParaRPr lang="en-US" dirty="0"/>
          </a:p>
        </p:txBody>
      </p:sp>
      <p:sp>
        <p:nvSpPr>
          <p:cNvPr id="3" name="Content Placeholder 2"/>
          <p:cNvSpPr>
            <a:spLocks noGrp="1"/>
          </p:cNvSpPr>
          <p:nvPr>
            <p:ph sz="quarter" idx="1"/>
          </p:nvPr>
        </p:nvSpPr>
        <p:spPr>
          <a:xfrm>
            <a:off x="1669929" y="1494264"/>
            <a:ext cx="10194969" cy="5196468"/>
          </a:xfrm>
        </p:spPr>
        <p:txBody>
          <a:bodyPr>
            <a:normAutofit fontScale="85000" lnSpcReduction="10000"/>
          </a:bodyPr>
          <a:lstStyle/>
          <a:p>
            <a:pPr marL="0" indent="0">
              <a:buNone/>
            </a:pPr>
            <a:r>
              <a:rPr lang="en-US" b="1" dirty="0" smtClean="0"/>
              <a:t>It </a:t>
            </a:r>
            <a:r>
              <a:rPr lang="en-US" b="1" dirty="0"/>
              <a:t>says: </a:t>
            </a:r>
            <a:endParaRPr lang="en-US" b="1" dirty="0" smtClean="0"/>
          </a:p>
          <a:p>
            <a:pPr marL="285750" indent="-285750" fontAlgn="t">
              <a:buFont typeface="Arial" panose="020B0604020202020204" pitchFamily="34" charset="0"/>
              <a:buChar char="•"/>
            </a:pPr>
            <a:r>
              <a:rPr lang="en-US" b="1" dirty="0" smtClean="0"/>
              <a:t>Too </a:t>
            </a:r>
            <a:r>
              <a:rPr lang="en-US" b="1" dirty="0"/>
              <a:t>many kids don’t eat </a:t>
            </a:r>
            <a:r>
              <a:rPr lang="en-US" b="1" dirty="0" smtClean="0"/>
              <a:t>right.</a:t>
            </a:r>
            <a:endParaRPr lang="en-US" b="1" dirty="0"/>
          </a:p>
          <a:p>
            <a:pPr marL="285750" indent="-285750" fontAlgn="t">
              <a:buFont typeface="Arial" panose="020B0604020202020204" pitchFamily="34" charset="0"/>
              <a:buChar char="•"/>
            </a:pPr>
            <a:r>
              <a:rPr lang="en-US" b="1" dirty="0"/>
              <a:t>They are at risk of preventable diseases, like diabetes, heart disease, and cancer</a:t>
            </a:r>
            <a:r>
              <a:rPr lang="en-US" b="1" dirty="0" smtClean="0"/>
              <a:t>.</a:t>
            </a:r>
          </a:p>
          <a:p>
            <a:pPr marL="285750" indent="-285750" fontAlgn="t">
              <a:buFont typeface="Arial" panose="020B0604020202020204" pitchFamily="34" charset="0"/>
              <a:buChar char="•"/>
            </a:pPr>
            <a:r>
              <a:rPr lang="en-US" b="1" dirty="0" smtClean="0"/>
              <a:t>Treating these diseases costs a lot of money.</a:t>
            </a:r>
          </a:p>
          <a:p>
            <a:pPr marL="285750" indent="-285750" fontAlgn="t">
              <a:buFont typeface="Arial" panose="020B0604020202020204" pitchFamily="34" charset="0"/>
              <a:buChar char="•"/>
            </a:pPr>
            <a:r>
              <a:rPr lang="en-US" b="1" dirty="0" smtClean="0"/>
              <a:t>Government is trying to help kids be more active and eat more healthy food.</a:t>
            </a:r>
          </a:p>
          <a:p>
            <a:pPr marL="285750" indent="-285750" fontAlgn="t">
              <a:buFont typeface="Arial" panose="020B0604020202020204" pitchFamily="34" charset="0"/>
              <a:buChar char="•"/>
            </a:pPr>
            <a:r>
              <a:rPr lang="en-US" b="1" dirty="0" smtClean="0"/>
              <a:t>Schools are giving kids time to be more active and to learn about healthy eating.</a:t>
            </a:r>
          </a:p>
          <a:p>
            <a:pPr marL="285750" indent="-285750" fontAlgn="t">
              <a:buFont typeface="Arial" panose="020B0604020202020204" pitchFamily="34" charset="0"/>
              <a:buChar char="•"/>
            </a:pPr>
            <a:r>
              <a:rPr lang="en-US" b="1" dirty="0" smtClean="0"/>
              <a:t>Because of a new law, school lunches have fewer calories, less fat, less salt, and less sugar.</a:t>
            </a:r>
          </a:p>
          <a:p>
            <a:pPr marL="285750" indent="-285750" fontAlgn="t">
              <a:buFont typeface="Arial" panose="020B0604020202020204" pitchFamily="34" charset="0"/>
              <a:buChar char="•"/>
            </a:pPr>
            <a:r>
              <a:rPr lang="en-US" b="1" dirty="0" smtClean="0"/>
              <a:t>“If we really work together, we can reverse these trends,” says Mrs. Obama.  “If you learn these habits early, you can carry them throughout the rest of your lives.”</a:t>
            </a:r>
          </a:p>
          <a:p>
            <a:pPr marL="285750" indent="-285750" fontAlgn="t">
              <a:buFont typeface="Arial" panose="020B0604020202020204" pitchFamily="34" charset="0"/>
              <a:buChar char="•"/>
            </a:pPr>
            <a:r>
              <a:rPr lang="en-US" b="1" dirty="0" smtClean="0"/>
              <a:t>“We are trying to end the epidemic of childhood obesity in a generation,” says Mrs. Obama.</a:t>
            </a:r>
          </a:p>
          <a:p>
            <a:pPr marL="285750" indent="-285750" fontAlgn="t">
              <a:buFont typeface="Arial" panose="020B0604020202020204" pitchFamily="34" charset="0"/>
              <a:buChar char="•"/>
            </a:pPr>
            <a:r>
              <a:rPr lang="en-US" b="1" dirty="0"/>
              <a:t>Everyone has to do their part: government leaders, school officials, parents, food companies, and young </a:t>
            </a:r>
            <a:r>
              <a:rPr lang="en-US" b="1" dirty="0" smtClean="0"/>
              <a:t>people.</a:t>
            </a:r>
            <a:endParaRPr lang="en-US" b="1" dirty="0"/>
          </a:p>
          <a:p>
            <a:pPr marL="285750" indent="-285750" fontAlgn="t">
              <a:buFont typeface="Arial" panose="020B0604020202020204" pitchFamily="34" charset="0"/>
              <a:buChar char="•"/>
            </a:pPr>
            <a:endParaRPr lang="en-US" b="1" dirty="0" smtClean="0"/>
          </a:p>
          <a:p>
            <a:pPr marL="285750" indent="-285750" fontAlgn="t">
              <a:buFont typeface="Arial" panose="020B0604020202020204" pitchFamily="34" charset="0"/>
              <a:buChar char="•"/>
            </a:pPr>
            <a:endParaRPr lang="en-US" dirty="0" smtClean="0"/>
          </a:p>
          <a:p>
            <a:endParaRPr lang="en-US" dirty="0" smtClean="0"/>
          </a:p>
        </p:txBody>
      </p:sp>
    </p:spTree>
    <p:extLst>
      <p:ext uri="{BB962C8B-B14F-4D97-AF65-F5344CB8AC3E}">
        <p14:creationId xmlns:p14="http://schemas.microsoft.com/office/powerpoint/2010/main" val="91358296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770" y="267271"/>
            <a:ext cx="9921139" cy="1280890"/>
          </a:xfrm>
        </p:spPr>
        <p:txBody>
          <a:bodyPr/>
          <a:lstStyle/>
          <a:p>
            <a:r>
              <a:rPr lang="en-US" dirty="0" smtClean="0"/>
              <a:t>What do YOU say?</a:t>
            </a:r>
            <a:endParaRPr lang="en-US" dirty="0"/>
          </a:p>
        </p:txBody>
      </p:sp>
      <p:sp>
        <p:nvSpPr>
          <p:cNvPr id="3" name="Content Placeholder 2"/>
          <p:cNvSpPr>
            <a:spLocks noGrp="1"/>
          </p:cNvSpPr>
          <p:nvPr>
            <p:ph sz="quarter" idx="1"/>
          </p:nvPr>
        </p:nvSpPr>
        <p:spPr>
          <a:xfrm>
            <a:off x="3122341" y="1494264"/>
            <a:ext cx="7738945" cy="2669049"/>
          </a:xfrm>
        </p:spPr>
        <p:txBody>
          <a:bodyPr>
            <a:normAutofit lnSpcReduction="10000"/>
          </a:bodyPr>
          <a:lstStyle/>
          <a:p>
            <a:pPr marL="0" indent="0">
              <a:buNone/>
            </a:pPr>
            <a:r>
              <a:rPr lang="en-US" sz="3600" b="1" dirty="0" smtClean="0"/>
              <a:t>I say: </a:t>
            </a:r>
          </a:p>
          <a:p>
            <a:pPr marL="0" indent="0" fontAlgn="t">
              <a:buNone/>
            </a:pPr>
            <a:endParaRPr lang="en-US" b="1" dirty="0"/>
          </a:p>
          <a:p>
            <a:pPr marL="0" indent="0" fontAlgn="t">
              <a:buNone/>
            </a:pPr>
            <a:endParaRPr lang="en-US" b="1" dirty="0" smtClean="0"/>
          </a:p>
          <a:p>
            <a:pPr marL="0" indent="0" fontAlgn="t">
              <a:buNone/>
            </a:pPr>
            <a:r>
              <a:rPr lang="en-US" sz="3600" b="1" i="1" dirty="0" smtClean="0"/>
              <a:t>Make a comment about each idea you recorded from the video.</a:t>
            </a:r>
            <a:endParaRPr lang="en-US" sz="3600" b="1" i="1" dirty="0"/>
          </a:p>
          <a:p>
            <a:pPr marL="285750" indent="-285750" fontAlgn="t">
              <a:buFont typeface="Arial" panose="020B0604020202020204" pitchFamily="34" charset="0"/>
              <a:buChar char="•"/>
            </a:pPr>
            <a:endParaRPr lang="en-US" b="1" dirty="0" smtClean="0"/>
          </a:p>
          <a:p>
            <a:pPr marL="285750" indent="-285750" fontAlgn="t">
              <a:buFont typeface="Arial" panose="020B0604020202020204" pitchFamily="34" charset="0"/>
              <a:buChar char="•"/>
            </a:pPr>
            <a:endParaRPr lang="en-US" dirty="0" smtClean="0"/>
          </a:p>
          <a:p>
            <a:endParaRPr lang="en-US" dirty="0" smtClean="0"/>
          </a:p>
        </p:txBody>
      </p:sp>
      <p:sp>
        <p:nvSpPr>
          <p:cNvPr id="4" name="Rectangle 3"/>
          <p:cNvSpPr/>
          <p:nvPr/>
        </p:nvSpPr>
        <p:spPr>
          <a:xfrm rot="20389312">
            <a:off x="8170572" y="4863041"/>
            <a:ext cx="3276859" cy="923330"/>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Share Out!</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5" name="TextBox 4"/>
          <p:cNvSpPr txBox="1"/>
          <p:nvPr/>
        </p:nvSpPr>
        <p:spPr>
          <a:xfrm>
            <a:off x="458579" y="3969261"/>
            <a:ext cx="2292890" cy="2585323"/>
          </a:xfrm>
          <a:prstGeom prst="rect">
            <a:avLst/>
          </a:prstGeom>
          <a:noFill/>
        </p:spPr>
        <p:txBody>
          <a:bodyPr wrap="square" rtlCol="0">
            <a:spAutoFit/>
          </a:bodyPr>
          <a:lstStyle/>
          <a:p>
            <a:pPr algn="ctr"/>
            <a:r>
              <a:rPr lang="en-US" dirty="0">
                <a:solidFill>
                  <a:srgbClr val="0000FF"/>
                </a:solidFill>
              </a:rPr>
              <a:t>Write arguments to support claims in an analysis of substantive topics or texts, using  valid reasoning and relevant and sufficient evidence. </a:t>
            </a:r>
            <a:endParaRPr lang="en-US" dirty="0" smtClean="0">
              <a:solidFill>
                <a:srgbClr val="0000FF"/>
              </a:solidFill>
            </a:endParaRPr>
          </a:p>
          <a:p>
            <a:pPr algn="ctr"/>
            <a:r>
              <a:rPr lang="en-US" dirty="0" smtClean="0">
                <a:solidFill>
                  <a:srgbClr val="0000FF"/>
                </a:solidFill>
              </a:rPr>
              <a:t> </a:t>
            </a:r>
            <a:r>
              <a:rPr lang="en-US" dirty="0">
                <a:solidFill>
                  <a:srgbClr val="0000FF"/>
                </a:solidFill>
              </a:rPr>
              <a:t>(</a:t>
            </a:r>
            <a:r>
              <a:rPr lang="en-US" i="1" dirty="0" smtClean="0">
                <a:solidFill>
                  <a:srgbClr val="0000FF"/>
                </a:solidFill>
              </a:rPr>
              <a:t>Writing Standard </a:t>
            </a:r>
            <a:r>
              <a:rPr lang="en-US" i="1" dirty="0">
                <a:solidFill>
                  <a:srgbClr val="0000FF"/>
                </a:solidFill>
              </a:rPr>
              <a:t>1</a:t>
            </a:r>
            <a:r>
              <a:rPr lang="en-US" dirty="0">
                <a:solidFill>
                  <a:srgbClr val="0000FF"/>
                </a:solidFill>
              </a:rPr>
              <a:t>)</a:t>
            </a:r>
          </a:p>
          <a:p>
            <a:endParaRPr lang="en-US" dirty="0"/>
          </a:p>
        </p:txBody>
      </p:sp>
      <p:sp>
        <p:nvSpPr>
          <p:cNvPr id="6" name="TextBox 5"/>
          <p:cNvSpPr txBox="1"/>
          <p:nvPr/>
        </p:nvSpPr>
        <p:spPr>
          <a:xfrm>
            <a:off x="3703898" y="4075107"/>
            <a:ext cx="3174771" cy="2031325"/>
          </a:xfrm>
          <a:prstGeom prst="rect">
            <a:avLst/>
          </a:prstGeom>
          <a:noFill/>
        </p:spPr>
        <p:txBody>
          <a:bodyPr wrap="square" rtlCol="0">
            <a:spAutoFit/>
          </a:bodyPr>
          <a:lstStyle/>
          <a:p>
            <a:pPr algn="ctr"/>
            <a:r>
              <a:rPr lang="en-US" dirty="0">
                <a:solidFill>
                  <a:srgbClr val="0000FF"/>
                </a:solidFill>
              </a:rPr>
              <a:t>Analyze various accounts of a subject told in different mediums (e.g., </a:t>
            </a:r>
            <a:r>
              <a:rPr lang="en-US" dirty="0" smtClean="0">
                <a:solidFill>
                  <a:srgbClr val="0000FF"/>
                </a:solidFill>
              </a:rPr>
              <a:t>both </a:t>
            </a:r>
            <a:r>
              <a:rPr lang="en-US" dirty="0">
                <a:solidFill>
                  <a:srgbClr val="0000FF"/>
                </a:solidFill>
              </a:rPr>
              <a:t>print and multimedia), determining which details are emphasized in each  account.  (</a:t>
            </a:r>
            <a:r>
              <a:rPr lang="en-US" i="1" dirty="0">
                <a:solidFill>
                  <a:srgbClr val="0000FF"/>
                </a:solidFill>
              </a:rPr>
              <a:t>RS: Informational Text 7</a:t>
            </a:r>
            <a:r>
              <a:rPr lang="en-US" i="1" dirty="0"/>
              <a:t>)</a:t>
            </a:r>
            <a:endParaRPr lang="en-US" dirty="0"/>
          </a:p>
          <a:p>
            <a:endParaRPr lang="en-US" dirty="0"/>
          </a:p>
        </p:txBody>
      </p:sp>
    </p:spTree>
    <p:extLst>
      <p:ext uri="{BB962C8B-B14F-4D97-AF65-F5344CB8AC3E}">
        <p14:creationId xmlns:p14="http://schemas.microsoft.com/office/powerpoint/2010/main" val="14216776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141" y="1030231"/>
            <a:ext cx="11641873" cy="1280890"/>
          </a:xfrm>
        </p:spPr>
        <p:txBody>
          <a:bodyPr>
            <a:normAutofit fontScale="90000"/>
          </a:bodyPr>
          <a:lstStyle/>
          <a:p>
            <a:r>
              <a:rPr lang="en-US" dirty="0" smtClean="0"/>
              <a:t>Day 4:  Add to your notebook entry . . .use your “They Say / I Say” </a:t>
            </a:r>
            <a:r>
              <a:rPr lang="en-US" dirty="0"/>
              <a:t>c</a:t>
            </a:r>
            <a:r>
              <a:rPr lang="en-US" dirty="0" smtClean="0"/>
              <a:t>hart to add a paragraph or more to your writing about the school lunches.  Use sentence starters like these:   </a:t>
            </a:r>
            <a:endParaRPr lang="en-US" dirty="0"/>
          </a:p>
        </p:txBody>
      </p:sp>
      <p:sp>
        <p:nvSpPr>
          <p:cNvPr id="3" name="Content Placeholder 2"/>
          <p:cNvSpPr>
            <a:spLocks noGrp="1"/>
          </p:cNvSpPr>
          <p:nvPr>
            <p:ph sz="quarter" idx="1"/>
          </p:nvPr>
        </p:nvSpPr>
        <p:spPr>
          <a:xfrm>
            <a:off x="2094571" y="2608166"/>
            <a:ext cx="8915400" cy="3777622"/>
          </a:xfrm>
        </p:spPr>
        <p:txBody>
          <a:bodyPr>
            <a:normAutofit/>
          </a:bodyPr>
          <a:lstStyle/>
          <a:p>
            <a:r>
              <a:rPr lang="en-US" sz="2800" dirty="0"/>
              <a:t>“As </a:t>
            </a:r>
            <a:r>
              <a:rPr lang="en-US" sz="2800" dirty="0" smtClean="0"/>
              <a:t>Mrs. Obama </a:t>
            </a:r>
            <a:r>
              <a:rPr lang="en-US" sz="2800" dirty="0"/>
              <a:t>says, “</a:t>
            </a:r>
          </a:p>
          <a:p>
            <a:r>
              <a:rPr lang="en-US" sz="2800" dirty="0"/>
              <a:t>“The </a:t>
            </a:r>
            <a:r>
              <a:rPr lang="en-US" sz="2800" dirty="0" smtClean="0"/>
              <a:t>video </a:t>
            </a:r>
            <a:r>
              <a:rPr lang="en-US" sz="2800" dirty="0"/>
              <a:t>explains …”</a:t>
            </a:r>
          </a:p>
          <a:p>
            <a:r>
              <a:rPr lang="en-US" sz="2800" dirty="0"/>
              <a:t>“ According to …”</a:t>
            </a:r>
          </a:p>
          <a:p>
            <a:r>
              <a:rPr lang="en-US" sz="2800" dirty="0"/>
              <a:t>“Supporting my example, …”</a:t>
            </a:r>
          </a:p>
          <a:p>
            <a:r>
              <a:rPr lang="en-US" sz="2800" dirty="0"/>
              <a:t>“Just as </a:t>
            </a:r>
            <a:r>
              <a:rPr lang="en-US" sz="2800" dirty="0" smtClean="0"/>
              <a:t>Mrs. Obama says in her speech…”</a:t>
            </a:r>
            <a:endParaRPr lang="en-US" sz="2800" dirty="0"/>
          </a:p>
          <a:p>
            <a:r>
              <a:rPr lang="en-US" sz="2800" dirty="0"/>
              <a:t>“Although the video says …”</a:t>
            </a:r>
          </a:p>
          <a:p>
            <a:r>
              <a:rPr lang="en-US" sz="2800" dirty="0"/>
              <a:t>“While the video </a:t>
            </a:r>
            <a:r>
              <a:rPr lang="en-US" sz="2800" dirty="0" smtClean="0"/>
              <a:t>explains …”</a:t>
            </a:r>
          </a:p>
          <a:p>
            <a:pPr marL="0" indent="0">
              <a:buNone/>
            </a:pPr>
            <a:endParaRPr lang="en-US" sz="2400" dirty="0"/>
          </a:p>
          <a:p>
            <a:pPr marL="0" indent="0">
              <a:buNone/>
            </a:pPr>
            <a:endParaRPr lang="en-US" sz="2400" dirty="0"/>
          </a:p>
        </p:txBody>
      </p:sp>
      <p:sp>
        <p:nvSpPr>
          <p:cNvPr id="4" name="TextBox 3"/>
          <p:cNvSpPr txBox="1"/>
          <p:nvPr/>
        </p:nvSpPr>
        <p:spPr>
          <a:xfrm>
            <a:off x="8166214" y="2505044"/>
            <a:ext cx="3570782" cy="1754327"/>
          </a:xfrm>
          <a:prstGeom prst="rect">
            <a:avLst/>
          </a:prstGeom>
          <a:noFill/>
        </p:spPr>
        <p:txBody>
          <a:bodyPr wrap="square" rtlCol="0">
            <a:spAutoFit/>
          </a:bodyPr>
          <a:lstStyle/>
          <a:p>
            <a:pPr algn="ctr"/>
            <a:r>
              <a:rPr lang="en-US" dirty="0">
                <a:solidFill>
                  <a:srgbClr val="0000FF"/>
                </a:solidFill>
              </a:rPr>
              <a:t>Cite strong and thorough textual evidence to support analysis of what the text says </a:t>
            </a:r>
            <a:r>
              <a:rPr lang="en-US" dirty="0" smtClean="0">
                <a:solidFill>
                  <a:srgbClr val="0000FF"/>
                </a:solidFill>
              </a:rPr>
              <a:t>explicitly </a:t>
            </a:r>
            <a:r>
              <a:rPr lang="en-US" dirty="0">
                <a:solidFill>
                  <a:srgbClr val="0000FF"/>
                </a:solidFill>
              </a:rPr>
              <a:t>as well as inferences drawn from the text.  </a:t>
            </a:r>
            <a:r>
              <a:rPr lang="en-US" i="1" dirty="0">
                <a:solidFill>
                  <a:srgbClr val="0000FF"/>
                </a:solidFill>
              </a:rPr>
              <a:t>(Reading Standards:  Informational Text 1)</a:t>
            </a:r>
            <a:endParaRPr lang="en-US" dirty="0">
              <a:solidFill>
                <a:srgbClr val="0000FF"/>
              </a:solidFill>
            </a:endParaRPr>
          </a:p>
          <a:p>
            <a:endParaRPr lang="en-US" dirty="0"/>
          </a:p>
        </p:txBody>
      </p:sp>
      <p:sp>
        <p:nvSpPr>
          <p:cNvPr id="5" name="TextBox 4"/>
          <p:cNvSpPr txBox="1"/>
          <p:nvPr/>
        </p:nvSpPr>
        <p:spPr>
          <a:xfrm>
            <a:off x="8518967" y="4272677"/>
            <a:ext cx="3174487" cy="2585323"/>
          </a:xfrm>
          <a:prstGeom prst="rect">
            <a:avLst/>
          </a:prstGeom>
          <a:noFill/>
        </p:spPr>
        <p:txBody>
          <a:bodyPr wrap="square" rtlCol="0">
            <a:spAutoFit/>
          </a:bodyPr>
          <a:lstStyle/>
          <a:p>
            <a:pPr algn="ctr"/>
            <a:r>
              <a:rPr lang="en-US" dirty="0">
                <a:solidFill>
                  <a:srgbClr val="0000FF"/>
                </a:solidFill>
              </a:rPr>
              <a:t>Delineate and evaluate the argument and specific claims in a text, assessing </a:t>
            </a:r>
            <a:r>
              <a:rPr lang="en-US" dirty="0" smtClean="0">
                <a:solidFill>
                  <a:srgbClr val="0000FF"/>
                </a:solidFill>
              </a:rPr>
              <a:t>whether </a:t>
            </a:r>
            <a:r>
              <a:rPr lang="en-US" dirty="0">
                <a:solidFill>
                  <a:srgbClr val="0000FF"/>
                </a:solidFill>
              </a:rPr>
              <a:t>the reasoning is valid and the evidence is relevant and sufficient; identify false statements and fallacious reasoning </a:t>
            </a:r>
            <a:r>
              <a:rPr lang="en-US" i="1" dirty="0" smtClean="0">
                <a:solidFill>
                  <a:srgbClr val="0000FF"/>
                </a:solidFill>
              </a:rPr>
              <a:t>(</a:t>
            </a:r>
            <a:r>
              <a:rPr lang="en-US" i="1" dirty="0">
                <a:solidFill>
                  <a:srgbClr val="0000FF"/>
                </a:solidFill>
              </a:rPr>
              <a:t>Reading Standards: Informational Text 3)</a:t>
            </a:r>
            <a:endParaRPr lang="en-US" dirty="0">
              <a:solidFill>
                <a:srgbClr val="0000FF"/>
              </a:solidFill>
            </a:endParaRPr>
          </a:p>
          <a:p>
            <a:endParaRPr lang="en-US" dirty="0"/>
          </a:p>
        </p:txBody>
      </p:sp>
    </p:spTree>
    <p:extLst>
      <p:ext uri="{BB962C8B-B14F-4D97-AF65-F5344CB8AC3E}">
        <p14:creationId xmlns:p14="http://schemas.microsoft.com/office/powerpoint/2010/main" val="117193783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Response</a:t>
            </a:r>
            <a:endParaRPr lang="en-US" dirty="0"/>
          </a:p>
        </p:txBody>
      </p:sp>
      <p:sp>
        <p:nvSpPr>
          <p:cNvPr id="3" name="Content Placeholder 2"/>
          <p:cNvSpPr>
            <a:spLocks noGrp="1"/>
          </p:cNvSpPr>
          <p:nvPr>
            <p:ph sz="quarter" idx="1"/>
          </p:nvPr>
        </p:nvSpPr>
        <p:spPr>
          <a:xfrm>
            <a:off x="1315845" y="1427356"/>
            <a:ext cx="10549054" cy="5430644"/>
          </a:xfrm>
        </p:spPr>
        <p:txBody>
          <a:bodyPr>
            <a:normAutofit/>
          </a:bodyPr>
          <a:lstStyle/>
          <a:p>
            <a:r>
              <a:rPr lang="en-US" sz="2400" dirty="0"/>
              <a:t>Because kids are getting heavier, First Lady Michelle Obama has started a LET’S MOVE campaign to end childhood obesity</a:t>
            </a:r>
            <a:r>
              <a:rPr lang="en-US" sz="2400" dirty="0" smtClean="0"/>
              <a:t>.  </a:t>
            </a:r>
            <a:r>
              <a:rPr lang="en-US" sz="2400" b="1" dirty="0" smtClean="0"/>
              <a:t>According </a:t>
            </a:r>
            <a:r>
              <a:rPr lang="en-US" sz="2400" b="1" dirty="0"/>
              <a:t>to </a:t>
            </a:r>
            <a:r>
              <a:rPr lang="en-US" sz="2400" b="1" dirty="0" smtClean="0"/>
              <a:t>Mrs. Obama, </a:t>
            </a:r>
            <a:r>
              <a:rPr lang="en-US" sz="2400" dirty="0" smtClean="0"/>
              <a:t>kids are not healthy because they aren’t eating right and they aren’t getting enough exercise.  Kids are getting diseases that once happened just to adults.  That is scary.  I look around and I don’t see kids that seem unhealthy.  Maybe that’s why some kids ignore adults when they say, “Eat healthy.”  We can’t see inside of ourselves.  We can’t tell that diseases might be starting in our bodies.</a:t>
            </a:r>
          </a:p>
          <a:p>
            <a:r>
              <a:rPr lang="en-US" sz="2400" b="1" dirty="0" smtClean="0"/>
              <a:t>The video also </a:t>
            </a:r>
            <a:r>
              <a:rPr lang="en-US" sz="2400" b="1" dirty="0"/>
              <a:t>said that </a:t>
            </a:r>
            <a:r>
              <a:rPr lang="en-US" sz="2400" dirty="0" smtClean="0"/>
              <a:t>schools </a:t>
            </a:r>
            <a:r>
              <a:rPr lang="en-US" sz="2400" dirty="0"/>
              <a:t>are giving kids time to be more active and to learn about healthy eating</a:t>
            </a:r>
            <a:r>
              <a:rPr lang="en-US" sz="2400" dirty="0" smtClean="0"/>
              <a:t>.  I wonder if that is happening in our school.  We do run around our track each day.  Our teacher says it’s to burn off steam, but maybe it’s also to help us start healthy habits of exercising.  In the cafeteria, there’s a poster that shows what we should eat more of and what we should eat less of.  Maybe both of these things are because of Mrs. Obama’s Let’s Move campaign.</a:t>
            </a:r>
            <a:endParaRPr lang="en-US" sz="2400" dirty="0"/>
          </a:p>
          <a:p>
            <a:endParaRPr lang="en-US" sz="2400" dirty="0"/>
          </a:p>
        </p:txBody>
      </p:sp>
      <p:sp>
        <p:nvSpPr>
          <p:cNvPr id="4" name="Freeform 3"/>
          <p:cNvSpPr/>
          <p:nvPr/>
        </p:nvSpPr>
        <p:spPr>
          <a:xfrm>
            <a:off x="1326950" y="2520176"/>
            <a:ext cx="10481531" cy="1293541"/>
          </a:xfrm>
          <a:custGeom>
            <a:avLst/>
            <a:gdLst>
              <a:gd name="connsiteX0" fmla="*/ 5118455 w 10481531"/>
              <a:gd name="connsiteY0" fmla="*/ 133814 h 1293541"/>
              <a:gd name="connsiteX1" fmla="*/ 5229967 w 10481531"/>
              <a:gd name="connsiteY1" fmla="*/ 89209 h 1293541"/>
              <a:gd name="connsiteX2" fmla="*/ 5341479 w 10481531"/>
              <a:gd name="connsiteY2" fmla="*/ 66907 h 1293541"/>
              <a:gd name="connsiteX3" fmla="*/ 7393304 w 10481531"/>
              <a:gd name="connsiteY3" fmla="*/ 89209 h 1293541"/>
              <a:gd name="connsiteX4" fmla="*/ 7460211 w 10481531"/>
              <a:gd name="connsiteY4" fmla="*/ 133814 h 1293541"/>
              <a:gd name="connsiteX5" fmla="*/ 7594026 w 10481531"/>
              <a:gd name="connsiteY5" fmla="*/ 156117 h 1293541"/>
              <a:gd name="connsiteX6" fmla="*/ 7973167 w 10481531"/>
              <a:gd name="connsiteY6" fmla="*/ 66907 h 1293541"/>
              <a:gd name="connsiteX7" fmla="*/ 8240796 w 10481531"/>
              <a:gd name="connsiteY7" fmla="*/ 89209 h 1293541"/>
              <a:gd name="connsiteX8" fmla="*/ 8463821 w 10481531"/>
              <a:gd name="connsiteY8" fmla="*/ 156117 h 1293541"/>
              <a:gd name="connsiteX9" fmla="*/ 8642240 w 10481531"/>
              <a:gd name="connsiteY9" fmla="*/ 200722 h 1293541"/>
              <a:gd name="connsiteX10" fmla="*/ 8999079 w 10481531"/>
              <a:gd name="connsiteY10" fmla="*/ 178419 h 1293541"/>
              <a:gd name="connsiteX11" fmla="*/ 9065987 w 10481531"/>
              <a:gd name="connsiteY11" fmla="*/ 156117 h 1293541"/>
              <a:gd name="connsiteX12" fmla="*/ 9556640 w 10481531"/>
              <a:gd name="connsiteY12" fmla="*/ 133814 h 1293541"/>
              <a:gd name="connsiteX13" fmla="*/ 9824270 w 10481531"/>
              <a:gd name="connsiteY13" fmla="*/ 89209 h 1293541"/>
              <a:gd name="connsiteX14" fmla="*/ 9935782 w 10481531"/>
              <a:gd name="connsiteY14" fmla="*/ 66907 h 1293541"/>
              <a:gd name="connsiteX15" fmla="*/ 10181109 w 10481531"/>
              <a:gd name="connsiteY15" fmla="*/ 0 h 1293541"/>
              <a:gd name="connsiteX16" fmla="*/ 10270318 w 10481531"/>
              <a:gd name="connsiteY16" fmla="*/ 22302 h 1293541"/>
              <a:gd name="connsiteX17" fmla="*/ 10337226 w 10481531"/>
              <a:gd name="connsiteY17" fmla="*/ 89209 h 1293541"/>
              <a:gd name="connsiteX18" fmla="*/ 10404133 w 10481531"/>
              <a:gd name="connsiteY18" fmla="*/ 133814 h 1293541"/>
              <a:gd name="connsiteX19" fmla="*/ 10426435 w 10481531"/>
              <a:gd name="connsiteY19" fmla="*/ 624468 h 1293541"/>
              <a:gd name="connsiteX20" fmla="*/ 10426435 w 10481531"/>
              <a:gd name="connsiteY20" fmla="*/ 825190 h 1293541"/>
              <a:gd name="connsiteX21" fmla="*/ 10337226 w 10481531"/>
              <a:gd name="connsiteY21" fmla="*/ 847492 h 1293541"/>
              <a:gd name="connsiteX22" fmla="*/ 10225713 w 10481531"/>
              <a:gd name="connsiteY22" fmla="*/ 869795 h 1293541"/>
              <a:gd name="connsiteX23" fmla="*/ 10114201 w 10481531"/>
              <a:gd name="connsiteY23" fmla="*/ 1003609 h 1293541"/>
              <a:gd name="connsiteX24" fmla="*/ 10002689 w 10481531"/>
              <a:gd name="connsiteY24" fmla="*/ 1159726 h 1293541"/>
              <a:gd name="connsiteX25" fmla="*/ 9690455 w 10481531"/>
              <a:gd name="connsiteY25" fmla="*/ 1182029 h 1293541"/>
              <a:gd name="connsiteX26" fmla="*/ 9467430 w 10481531"/>
              <a:gd name="connsiteY26" fmla="*/ 1182029 h 1293541"/>
              <a:gd name="connsiteX27" fmla="*/ 9400523 w 10481531"/>
              <a:gd name="connsiteY27" fmla="*/ 1159726 h 1293541"/>
              <a:gd name="connsiteX28" fmla="*/ 8820660 w 10481531"/>
              <a:gd name="connsiteY28" fmla="*/ 1137424 h 1293541"/>
              <a:gd name="connsiteX29" fmla="*/ 8151587 w 10481531"/>
              <a:gd name="connsiteY29" fmla="*/ 1159726 h 1293541"/>
              <a:gd name="connsiteX30" fmla="*/ 7817050 w 10481531"/>
              <a:gd name="connsiteY30" fmla="*/ 1182029 h 1293541"/>
              <a:gd name="connsiteX31" fmla="*/ 7638630 w 10481531"/>
              <a:gd name="connsiteY31" fmla="*/ 1226634 h 1293541"/>
              <a:gd name="connsiteX32" fmla="*/ 7192582 w 10481531"/>
              <a:gd name="connsiteY32" fmla="*/ 1204331 h 1293541"/>
              <a:gd name="connsiteX33" fmla="*/ 6099762 w 10481531"/>
              <a:gd name="connsiteY33" fmla="*/ 1182029 h 1293541"/>
              <a:gd name="connsiteX34" fmla="*/ 6032855 w 10481531"/>
              <a:gd name="connsiteY34" fmla="*/ 1159726 h 1293541"/>
              <a:gd name="connsiteX35" fmla="*/ 5921343 w 10481531"/>
              <a:gd name="connsiteY35" fmla="*/ 1137424 h 1293541"/>
              <a:gd name="connsiteX36" fmla="*/ 5319177 w 10481531"/>
              <a:gd name="connsiteY36" fmla="*/ 1115122 h 1293541"/>
              <a:gd name="connsiteX37" fmla="*/ 4962338 w 10481531"/>
              <a:gd name="connsiteY37" fmla="*/ 1137424 h 1293541"/>
              <a:gd name="connsiteX38" fmla="*/ 4850826 w 10481531"/>
              <a:gd name="connsiteY38" fmla="*/ 1159726 h 1293541"/>
              <a:gd name="connsiteX39" fmla="*/ 3735704 w 10481531"/>
              <a:gd name="connsiteY39" fmla="*/ 1137424 h 1293541"/>
              <a:gd name="connsiteX40" fmla="*/ 2754396 w 10481531"/>
              <a:gd name="connsiteY40" fmla="*/ 1182029 h 1293541"/>
              <a:gd name="connsiteX41" fmla="*/ 2486767 w 10481531"/>
              <a:gd name="connsiteY41" fmla="*/ 1226634 h 1293541"/>
              <a:gd name="connsiteX42" fmla="*/ 1996113 w 10481531"/>
              <a:gd name="connsiteY42" fmla="*/ 1248936 h 1293541"/>
              <a:gd name="connsiteX43" fmla="*/ 1795391 w 10481531"/>
              <a:gd name="connsiteY43" fmla="*/ 1293541 h 1293541"/>
              <a:gd name="connsiteX44" fmla="*/ 1371645 w 10481531"/>
              <a:gd name="connsiteY44" fmla="*/ 1271239 h 1293541"/>
              <a:gd name="connsiteX45" fmla="*/ 1215528 w 10481531"/>
              <a:gd name="connsiteY45" fmla="*/ 1248936 h 1293541"/>
              <a:gd name="connsiteX46" fmla="*/ 1148621 w 10481531"/>
              <a:gd name="connsiteY46" fmla="*/ 1226634 h 1293541"/>
              <a:gd name="connsiteX47" fmla="*/ 1037109 w 10481531"/>
              <a:gd name="connsiteY47" fmla="*/ 1204331 h 1293541"/>
              <a:gd name="connsiteX48" fmla="*/ 947899 w 10481531"/>
              <a:gd name="connsiteY48" fmla="*/ 1182029 h 1293541"/>
              <a:gd name="connsiteX49" fmla="*/ 368035 w 10481531"/>
              <a:gd name="connsiteY49" fmla="*/ 1204331 h 1293541"/>
              <a:gd name="connsiteX50" fmla="*/ 145011 w 10481531"/>
              <a:gd name="connsiteY50" fmla="*/ 1182029 h 1293541"/>
              <a:gd name="connsiteX51" fmla="*/ 100406 w 10481531"/>
              <a:gd name="connsiteY51" fmla="*/ 1115122 h 1293541"/>
              <a:gd name="connsiteX52" fmla="*/ 33499 w 10481531"/>
              <a:gd name="connsiteY52" fmla="*/ 1048214 h 1293541"/>
              <a:gd name="connsiteX53" fmla="*/ 33499 w 10481531"/>
              <a:gd name="connsiteY53" fmla="*/ 758283 h 1293541"/>
              <a:gd name="connsiteX54" fmla="*/ 100406 w 10481531"/>
              <a:gd name="connsiteY54" fmla="*/ 691375 h 1293541"/>
              <a:gd name="connsiteX55" fmla="*/ 145011 w 10481531"/>
              <a:gd name="connsiteY55" fmla="*/ 624468 h 1293541"/>
              <a:gd name="connsiteX56" fmla="*/ 301128 w 10481531"/>
              <a:gd name="connsiteY56" fmla="*/ 557561 h 1293541"/>
              <a:gd name="connsiteX57" fmla="*/ 434943 w 10481531"/>
              <a:gd name="connsiteY57" fmla="*/ 468351 h 1293541"/>
              <a:gd name="connsiteX58" fmla="*/ 501850 w 10481531"/>
              <a:gd name="connsiteY58" fmla="*/ 423746 h 1293541"/>
              <a:gd name="connsiteX59" fmla="*/ 635665 w 10481531"/>
              <a:gd name="connsiteY59" fmla="*/ 379141 h 1293541"/>
              <a:gd name="connsiteX60" fmla="*/ 791782 w 10481531"/>
              <a:gd name="connsiteY60" fmla="*/ 312234 h 1293541"/>
              <a:gd name="connsiteX61" fmla="*/ 858689 w 10481531"/>
              <a:gd name="connsiteY61" fmla="*/ 289931 h 1293541"/>
              <a:gd name="connsiteX62" fmla="*/ 1282435 w 10481531"/>
              <a:gd name="connsiteY62" fmla="*/ 267629 h 1293541"/>
              <a:gd name="connsiteX63" fmla="*/ 1839996 w 10481531"/>
              <a:gd name="connsiteY63" fmla="*/ 289931 h 1293541"/>
              <a:gd name="connsiteX64" fmla="*/ 1951509 w 10481531"/>
              <a:gd name="connsiteY64" fmla="*/ 312234 h 1293541"/>
              <a:gd name="connsiteX65" fmla="*/ 2018416 w 10481531"/>
              <a:gd name="connsiteY65" fmla="*/ 334536 h 1293541"/>
              <a:gd name="connsiteX66" fmla="*/ 2375255 w 10481531"/>
              <a:gd name="connsiteY66" fmla="*/ 356839 h 1293541"/>
              <a:gd name="connsiteX67" fmla="*/ 2509070 w 10481531"/>
              <a:gd name="connsiteY67" fmla="*/ 379141 h 1293541"/>
              <a:gd name="connsiteX68" fmla="*/ 2575977 w 10481531"/>
              <a:gd name="connsiteY68" fmla="*/ 401444 h 1293541"/>
              <a:gd name="connsiteX69" fmla="*/ 3066630 w 10481531"/>
              <a:gd name="connsiteY69" fmla="*/ 446048 h 1293541"/>
              <a:gd name="connsiteX70" fmla="*/ 3735704 w 10481531"/>
              <a:gd name="connsiteY70" fmla="*/ 423746 h 1293541"/>
              <a:gd name="connsiteX71" fmla="*/ 4583196 w 10481531"/>
              <a:gd name="connsiteY71" fmla="*/ 401444 h 1293541"/>
              <a:gd name="connsiteX72" fmla="*/ 4739313 w 10481531"/>
              <a:gd name="connsiteY72" fmla="*/ 356839 h 1293541"/>
              <a:gd name="connsiteX73" fmla="*/ 4917733 w 10481531"/>
              <a:gd name="connsiteY73" fmla="*/ 312234 h 1293541"/>
              <a:gd name="connsiteX74" fmla="*/ 5006943 w 10481531"/>
              <a:gd name="connsiteY74" fmla="*/ 289931 h 1293541"/>
              <a:gd name="connsiteX75" fmla="*/ 5140757 w 10481531"/>
              <a:gd name="connsiteY75" fmla="*/ 178419 h 1293541"/>
              <a:gd name="connsiteX76" fmla="*/ 5229967 w 10481531"/>
              <a:gd name="connsiteY76" fmla="*/ 44604 h 1293541"/>
              <a:gd name="connsiteX77" fmla="*/ 5341479 w 10481531"/>
              <a:gd name="connsiteY77" fmla="*/ 44604 h 1293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10481531" h="1293541">
                <a:moveTo>
                  <a:pt x="5118455" y="133814"/>
                </a:moveTo>
                <a:cubicBezTo>
                  <a:pt x="5155626" y="118946"/>
                  <a:pt x="5191621" y="100713"/>
                  <a:pt x="5229967" y="89209"/>
                </a:cubicBezTo>
                <a:cubicBezTo>
                  <a:pt x="5266275" y="78317"/>
                  <a:pt x="5303572" y="66907"/>
                  <a:pt x="5341479" y="66907"/>
                </a:cubicBezTo>
                <a:cubicBezTo>
                  <a:pt x="6025461" y="66907"/>
                  <a:pt x="6709362" y="81775"/>
                  <a:pt x="7393304" y="89209"/>
                </a:cubicBezTo>
                <a:cubicBezTo>
                  <a:pt x="7415606" y="104077"/>
                  <a:pt x="7434782" y="125338"/>
                  <a:pt x="7460211" y="133814"/>
                </a:cubicBezTo>
                <a:cubicBezTo>
                  <a:pt x="7503111" y="148114"/>
                  <a:pt x="7548884" y="158772"/>
                  <a:pt x="7594026" y="156117"/>
                </a:cubicBezTo>
                <a:cubicBezTo>
                  <a:pt x="7754964" y="146650"/>
                  <a:pt x="7834407" y="113160"/>
                  <a:pt x="7973167" y="66907"/>
                </a:cubicBezTo>
                <a:cubicBezTo>
                  <a:pt x="8062377" y="74341"/>
                  <a:pt x="8151968" y="78106"/>
                  <a:pt x="8240796" y="89209"/>
                </a:cubicBezTo>
                <a:cubicBezTo>
                  <a:pt x="8302217" y="96887"/>
                  <a:pt x="8413522" y="141746"/>
                  <a:pt x="8463821" y="156117"/>
                </a:cubicBezTo>
                <a:cubicBezTo>
                  <a:pt x="8522766" y="172958"/>
                  <a:pt x="8642240" y="200722"/>
                  <a:pt x="8642240" y="200722"/>
                </a:cubicBezTo>
                <a:cubicBezTo>
                  <a:pt x="8761186" y="193288"/>
                  <a:pt x="8880555" y="190895"/>
                  <a:pt x="8999079" y="178419"/>
                </a:cubicBezTo>
                <a:cubicBezTo>
                  <a:pt x="9022459" y="175958"/>
                  <a:pt x="9042553" y="157992"/>
                  <a:pt x="9065987" y="156117"/>
                </a:cubicBezTo>
                <a:cubicBezTo>
                  <a:pt x="9229185" y="143061"/>
                  <a:pt x="9393089" y="141248"/>
                  <a:pt x="9556640" y="133814"/>
                </a:cubicBezTo>
                <a:cubicBezTo>
                  <a:pt x="9736036" y="88966"/>
                  <a:pt x="9552786" y="130976"/>
                  <a:pt x="9824270" y="89209"/>
                </a:cubicBezTo>
                <a:cubicBezTo>
                  <a:pt x="9861736" y="83445"/>
                  <a:pt x="9898846" y="75431"/>
                  <a:pt x="9935782" y="66907"/>
                </a:cubicBezTo>
                <a:cubicBezTo>
                  <a:pt x="10099271" y="29179"/>
                  <a:pt x="10070515" y="36864"/>
                  <a:pt x="10181109" y="0"/>
                </a:cubicBezTo>
                <a:cubicBezTo>
                  <a:pt x="10210845" y="7434"/>
                  <a:pt x="10243705" y="7095"/>
                  <a:pt x="10270318" y="22302"/>
                </a:cubicBezTo>
                <a:cubicBezTo>
                  <a:pt x="10297703" y="37950"/>
                  <a:pt x="10312996" y="69017"/>
                  <a:pt x="10337226" y="89209"/>
                </a:cubicBezTo>
                <a:cubicBezTo>
                  <a:pt x="10357818" y="106369"/>
                  <a:pt x="10381831" y="118946"/>
                  <a:pt x="10404133" y="133814"/>
                </a:cubicBezTo>
                <a:cubicBezTo>
                  <a:pt x="10411567" y="297365"/>
                  <a:pt x="10407669" y="461827"/>
                  <a:pt x="10426435" y="624468"/>
                </a:cubicBezTo>
                <a:cubicBezTo>
                  <a:pt x="10438495" y="728990"/>
                  <a:pt x="10544136" y="707489"/>
                  <a:pt x="10426435" y="825190"/>
                </a:cubicBezTo>
                <a:cubicBezTo>
                  <a:pt x="10404761" y="846864"/>
                  <a:pt x="10367148" y="840843"/>
                  <a:pt x="10337226" y="847492"/>
                </a:cubicBezTo>
                <a:cubicBezTo>
                  <a:pt x="10300222" y="855715"/>
                  <a:pt x="10262884" y="862361"/>
                  <a:pt x="10225713" y="869795"/>
                </a:cubicBezTo>
                <a:cubicBezTo>
                  <a:pt x="10143587" y="924546"/>
                  <a:pt x="10155359" y="900716"/>
                  <a:pt x="10114201" y="1003609"/>
                </a:cubicBezTo>
                <a:cubicBezTo>
                  <a:pt x="10071431" y="1110533"/>
                  <a:pt x="10109567" y="1147152"/>
                  <a:pt x="10002689" y="1159726"/>
                </a:cubicBezTo>
                <a:cubicBezTo>
                  <a:pt x="9899061" y="1171918"/>
                  <a:pt x="9794533" y="1174595"/>
                  <a:pt x="9690455" y="1182029"/>
                </a:cubicBezTo>
                <a:cubicBezTo>
                  <a:pt x="9582274" y="1218089"/>
                  <a:pt x="9627599" y="1214063"/>
                  <a:pt x="9467430" y="1182029"/>
                </a:cubicBezTo>
                <a:cubicBezTo>
                  <a:pt x="9444378" y="1177419"/>
                  <a:pt x="9423976" y="1161343"/>
                  <a:pt x="9400523" y="1159726"/>
                </a:cubicBezTo>
                <a:cubicBezTo>
                  <a:pt x="9207551" y="1146418"/>
                  <a:pt x="9013948" y="1144858"/>
                  <a:pt x="8820660" y="1137424"/>
                </a:cubicBezTo>
                <a:lnTo>
                  <a:pt x="8151587" y="1159726"/>
                </a:lnTo>
                <a:cubicBezTo>
                  <a:pt x="8039937" y="1164688"/>
                  <a:pt x="7927871" y="1167574"/>
                  <a:pt x="7817050" y="1182029"/>
                </a:cubicBezTo>
                <a:cubicBezTo>
                  <a:pt x="7756261" y="1189958"/>
                  <a:pt x="7638630" y="1226634"/>
                  <a:pt x="7638630" y="1226634"/>
                </a:cubicBezTo>
                <a:cubicBezTo>
                  <a:pt x="7489947" y="1219200"/>
                  <a:pt x="7341388" y="1208644"/>
                  <a:pt x="7192582" y="1204331"/>
                </a:cubicBezTo>
                <a:lnTo>
                  <a:pt x="6099762" y="1182029"/>
                </a:lnTo>
                <a:cubicBezTo>
                  <a:pt x="6076271" y="1181125"/>
                  <a:pt x="6055662" y="1165428"/>
                  <a:pt x="6032855" y="1159726"/>
                </a:cubicBezTo>
                <a:cubicBezTo>
                  <a:pt x="5996080" y="1150532"/>
                  <a:pt x="5959176" y="1139789"/>
                  <a:pt x="5921343" y="1137424"/>
                </a:cubicBezTo>
                <a:cubicBezTo>
                  <a:pt x="5720875" y="1124895"/>
                  <a:pt x="5519899" y="1122556"/>
                  <a:pt x="5319177" y="1115122"/>
                </a:cubicBezTo>
                <a:cubicBezTo>
                  <a:pt x="5200231" y="1122556"/>
                  <a:pt x="5080980" y="1126125"/>
                  <a:pt x="4962338" y="1137424"/>
                </a:cubicBezTo>
                <a:cubicBezTo>
                  <a:pt x="4924602" y="1141018"/>
                  <a:pt x="4888733" y="1159726"/>
                  <a:pt x="4850826" y="1159726"/>
                </a:cubicBezTo>
                <a:cubicBezTo>
                  <a:pt x="4479044" y="1159726"/>
                  <a:pt x="4107411" y="1144858"/>
                  <a:pt x="3735704" y="1137424"/>
                </a:cubicBezTo>
                <a:cubicBezTo>
                  <a:pt x="3408601" y="1152292"/>
                  <a:pt x="3065034" y="1078485"/>
                  <a:pt x="2754396" y="1182029"/>
                </a:cubicBezTo>
                <a:cubicBezTo>
                  <a:pt x="2637189" y="1221097"/>
                  <a:pt x="2672009" y="1214683"/>
                  <a:pt x="2486767" y="1226634"/>
                </a:cubicBezTo>
                <a:cubicBezTo>
                  <a:pt x="2323386" y="1237175"/>
                  <a:pt x="2159664" y="1241502"/>
                  <a:pt x="1996113" y="1248936"/>
                </a:cubicBezTo>
                <a:cubicBezTo>
                  <a:pt x="1961701" y="1257539"/>
                  <a:pt x="1823712" y="1293541"/>
                  <a:pt x="1795391" y="1293541"/>
                </a:cubicBezTo>
                <a:cubicBezTo>
                  <a:pt x="1653947" y="1293541"/>
                  <a:pt x="1512894" y="1278673"/>
                  <a:pt x="1371645" y="1271239"/>
                </a:cubicBezTo>
                <a:cubicBezTo>
                  <a:pt x="1319606" y="1263805"/>
                  <a:pt x="1267075" y="1259245"/>
                  <a:pt x="1215528" y="1248936"/>
                </a:cubicBezTo>
                <a:cubicBezTo>
                  <a:pt x="1192476" y="1244326"/>
                  <a:pt x="1171428" y="1232336"/>
                  <a:pt x="1148621" y="1226634"/>
                </a:cubicBezTo>
                <a:cubicBezTo>
                  <a:pt x="1111846" y="1217440"/>
                  <a:pt x="1074113" y="1212554"/>
                  <a:pt x="1037109" y="1204331"/>
                </a:cubicBezTo>
                <a:cubicBezTo>
                  <a:pt x="1007187" y="1197682"/>
                  <a:pt x="977636" y="1189463"/>
                  <a:pt x="947899" y="1182029"/>
                </a:cubicBezTo>
                <a:cubicBezTo>
                  <a:pt x="754611" y="1189463"/>
                  <a:pt x="561466" y="1204331"/>
                  <a:pt x="368035" y="1204331"/>
                </a:cubicBezTo>
                <a:cubicBezTo>
                  <a:pt x="293323" y="1204331"/>
                  <a:pt x="215889" y="1205655"/>
                  <a:pt x="145011" y="1182029"/>
                </a:cubicBezTo>
                <a:cubicBezTo>
                  <a:pt x="119582" y="1173553"/>
                  <a:pt x="117566" y="1135714"/>
                  <a:pt x="100406" y="1115122"/>
                </a:cubicBezTo>
                <a:cubicBezTo>
                  <a:pt x="80214" y="1090892"/>
                  <a:pt x="55801" y="1070517"/>
                  <a:pt x="33499" y="1048214"/>
                </a:cubicBezTo>
                <a:cubicBezTo>
                  <a:pt x="-4057" y="935550"/>
                  <a:pt x="-17756" y="924862"/>
                  <a:pt x="33499" y="758283"/>
                </a:cubicBezTo>
                <a:cubicBezTo>
                  <a:pt x="42775" y="728137"/>
                  <a:pt x="80214" y="715605"/>
                  <a:pt x="100406" y="691375"/>
                </a:cubicBezTo>
                <a:cubicBezTo>
                  <a:pt x="117566" y="670783"/>
                  <a:pt x="124419" y="641628"/>
                  <a:pt x="145011" y="624468"/>
                </a:cubicBezTo>
                <a:cubicBezTo>
                  <a:pt x="181758" y="593846"/>
                  <a:pt x="254645" y="573055"/>
                  <a:pt x="301128" y="557561"/>
                </a:cubicBezTo>
                <a:lnTo>
                  <a:pt x="434943" y="468351"/>
                </a:lnTo>
                <a:cubicBezTo>
                  <a:pt x="457245" y="453483"/>
                  <a:pt x="476421" y="432222"/>
                  <a:pt x="501850" y="423746"/>
                </a:cubicBezTo>
                <a:cubicBezTo>
                  <a:pt x="546455" y="408878"/>
                  <a:pt x="596544" y="405222"/>
                  <a:pt x="635665" y="379141"/>
                </a:cubicBezTo>
                <a:cubicBezTo>
                  <a:pt x="737523" y="311235"/>
                  <a:pt x="665765" y="348239"/>
                  <a:pt x="791782" y="312234"/>
                </a:cubicBezTo>
                <a:cubicBezTo>
                  <a:pt x="814386" y="305776"/>
                  <a:pt x="835277" y="292059"/>
                  <a:pt x="858689" y="289931"/>
                </a:cubicBezTo>
                <a:cubicBezTo>
                  <a:pt x="999552" y="277125"/>
                  <a:pt x="1141186" y="275063"/>
                  <a:pt x="1282435" y="267629"/>
                </a:cubicBezTo>
                <a:cubicBezTo>
                  <a:pt x="1468289" y="275063"/>
                  <a:pt x="1654406" y="277558"/>
                  <a:pt x="1839996" y="289931"/>
                </a:cubicBezTo>
                <a:cubicBezTo>
                  <a:pt x="1877819" y="292453"/>
                  <a:pt x="1914734" y="303040"/>
                  <a:pt x="1951509" y="312234"/>
                </a:cubicBezTo>
                <a:cubicBezTo>
                  <a:pt x="1974316" y="317936"/>
                  <a:pt x="1995036" y="332075"/>
                  <a:pt x="2018416" y="334536"/>
                </a:cubicBezTo>
                <a:cubicBezTo>
                  <a:pt x="2136940" y="347012"/>
                  <a:pt x="2256309" y="349405"/>
                  <a:pt x="2375255" y="356839"/>
                </a:cubicBezTo>
                <a:cubicBezTo>
                  <a:pt x="2419860" y="364273"/>
                  <a:pt x="2464927" y="369331"/>
                  <a:pt x="2509070" y="379141"/>
                </a:cubicBezTo>
                <a:cubicBezTo>
                  <a:pt x="2532019" y="384241"/>
                  <a:pt x="2552742" y="397869"/>
                  <a:pt x="2575977" y="401444"/>
                </a:cubicBezTo>
                <a:cubicBezTo>
                  <a:pt x="2649742" y="412793"/>
                  <a:pt x="3010114" y="441338"/>
                  <a:pt x="3066630" y="446048"/>
                </a:cubicBezTo>
                <a:lnTo>
                  <a:pt x="3735704" y="423746"/>
                </a:lnTo>
                <a:cubicBezTo>
                  <a:pt x="4018177" y="415438"/>
                  <a:pt x="4300921" y="414886"/>
                  <a:pt x="4583196" y="401444"/>
                </a:cubicBezTo>
                <a:cubicBezTo>
                  <a:pt x="4628195" y="399301"/>
                  <a:pt x="4694727" y="368999"/>
                  <a:pt x="4739313" y="356839"/>
                </a:cubicBezTo>
                <a:cubicBezTo>
                  <a:pt x="4798457" y="340709"/>
                  <a:pt x="4858260" y="327102"/>
                  <a:pt x="4917733" y="312234"/>
                </a:cubicBezTo>
                <a:lnTo>
                  <a:pt x="5006943" y="289931"/>
                </a:lnTo>
                <a:cubicBezTo>
                  <a:pt x="5066415" y="250282"/>
                  <a:pt x="5094525" y="237860"/>
                  <a:pt x="5140757" y="178419"/>
                </a:cubicBezTo>
                <a:cubicBezTo>
                  <a:pt x="5173669" y="136103"/>
                  <a:pt x="5176358" y="44604"/>
                  <a:pt x="5229967" y="44604"/>
                </a:cubicBezTo>
                <a:lnTo>
                  <a:pt x="5341479" y="4460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581900" y="4014439"/>
            <a:ext cx="10149183" cy="2252546"/>
          </a:xfrm>
          <a:custGeom>
            <a:avLst/>
            <a:gdLst>
              <a:gd name="connsiteX0" fmla="*/ 2432539 w 10149183"/>
              <a:gd name="connsiteY0" fmla="*/ 223024 h 2252546"/>
              <a:gd name="connsiteX1" fmla="*/ 2365632 w 10149183"/>
              <a:gd name="connsiteY1" fmla="*/ 401444 h 2252546"/>
              <a:gd name="connsiteX2" fmla="*/ 2298724 w 10149183"/>
              <a:gd name="connsiteY2" fmla="*/ 446049 h 2252546"/>
              <a:gd name="connsiteX3" fmla="*/ 492227 w 10149183"/>
              <a:gd name="connsiteY3" fmla="*/ 401444 h 2252546"/>
              <a:gd name="connsiteX4" fmla="*/ 269202 w 10149183"/>
              <a:gd name="connsiteY4" fmla="*/ 423746 h 2252546"/>
              <a:gd name="connsiteX5" fmla="*/ 68480 w 10149183"/>
              <a:gd name="connsiteY5" fmla="*/ 579863 h 2252546"/>
              <a:gd name="connsiteX6" fmla="*/ 46178 w 10149183"/>
              <a:gd name="connsiteY6" fmla="*/ 646771 h 2252546"/>
              <a:gd name="connsiteX7" fmla="*/ 1573 w 10149183"/>
              <a:gd name="connsiteY7" fmla="*/ 713678 h 2252546"/>
              <a:gd name="connsiteX8" fmla="*/ 23876 w 10149183"/>
              <a:gd name="connsiteY8" fmla="*/ 1271239 h 2252546"/>
              <a:gd name="connsiteX9" fmla="*/ 90783 w 10149183"/>
              <a:gd name="connsiteY9" fmla="*/ 1405054 h 2252546"/>
              <a:gd name="connsiteX10" fmla="*/ 179993 w 10149183"/>
              <a:gd name="connsiteY10" fmla="*/ 1427356 h 2252546"/>
              <a:gd name="connsiteX11" fmla="*/ 291505 w 10149183"/>
              <a:gd name="connsiteY11" fmla="*/ 1561171 h 2252546"/>
              <a:gd name="connsiteX12" fmla="*/ 269202 w 10149183"/>
              <a:gd name="connsiteY12" fmla="*/ 1628078 h 2252546"/>
              <a:gd name="connsiteX13" fmla="*/ 291505 w 10149183"/>
              <a:gd name="connsiteY13" fmla="*/ 1806498 h 2252546"/>
              <a:gd name="connsiteX14" fmla="*/ 469924 w 10149183"/>
              <a:gd name="connsiteY14" fmla="*/ 1895707 h 2252546"/>
              <a:gd name="connsiteX15" fmla="*/ 559134 w 10149183"/>
              <a:gd name="connsiteY15" fmla="*/ 1940312 h 2252546"/>
              <a:gd name="connsiteX16" fmla="*/ 626041 w 10149183"/>
              <a:gd name="connsiteY16" fmla="*/ 1984917 h 2252546"/>
              <a:gd name="connsiteX17" fmla="*/ 782159 w 10149183"/>
              <a:gd name="connsiteY17" fmla="*/ 2029522 h 2252546"/>
              <a:gd name="connsiteX18" fmla="*/ 915973 w 10149183"/>
              <a:gd name="connsiteY18" fmla="*/ 2074127 h 2252546"/>
              <a:gd name="connsiteX19" fmla="*/ 1986490 w 10149183"/>
              <a:gd name="connsiteY19" fmla="*/ 2141034 h 2252546"/>
              <a:gd name="connsiteX20" fmla="*/ 2120305 w 10149183"/>
              <a:gd name="connsiteY20" fmla="*/ 2185639 h 2252546"/>
              <a:gd name="connsiteX21" fmla="*/ 2209515 w 10149183"/>
              <a:gd name="connsiteY21" fmla="*/ 2230244 h 2252546"/>
              <a:gd name="connsiteX22" fmla="*/ 2321027 w 10149183"/>
              <a:gd name="connsiteY22" fmla="*/ 2252546 h 2252546"/>
              <a:gd name="connsiteX23" fmla="*/ 2811680 w 10149183"/>
              <a:gd name="connsiteY23" fmla="*/ 2230244 h 2252546"/>
              <a:gd name="connsiteX24" fmla="*/ 2967798 w 10149183"/>
              <a:gd name="connsiteY24" fmla="*/ 2118732 h 2252546"/>
              <a:gd name="connsiteX25" fmla="*/ 3547661 w 10149183"/>
              <a:gd name="connsiteY25" fmla="*/ 2029522 h 2252546"/>
              <a:gd name="connsiteX26" fmla="*/ 5577183 w 10149183"/>
              <a:gd name="connsiteY26" fmla="*/ 2029522 h 2252546"/>
              <a:gd name="connsiteX27" fmla="*/ 5755602 w 10149183"/>
              <a:gd name="connsiteY27" fmla="*/ 1940312 h 2252546"/>
              <a:gd name="connsiteX28" fmla="*/ 6067837 w 10149183"/>
              <a:gd name="connsiteY28" fmla="*/ 1873405 h 2252546"/>
              <a:gd name="connsiteX29" fmla="*/ 7227563 w 10149183"/>
              <a:gd name="connsiteY29" fmla="*/ 1895707 h 2252546"/>
              <a:gd name="connsiteX30" fmla="*/ 7339076 w 10149183"/>
              <a:gd name="connsiteY30" fmla="*/ 1918010 h 2252546"/>
              <a:gd name="connsiteX31" fmla="*/ 7472890 w 10149183"/>
              <a:gd name="connsiteY31" fmla="*/ 1984917 h 2252546"/>
              <a:gd name="connsiteX32" fmla="*/ 8543407 w 10149183"/>
              <a:gd name="connsiteY32" fmla="*/ 1962615 h 2252546"/>
              <a:gd name="connsiteX33" fmla="*/ 8855641 w 10149183"/>
              <a:gd name="connsiteY33" fmla="*/ 1895707 h 2252546"/>
              <a:gd name="connsiteX34" fmla="*/ 9234783 w 10149183"/>
              <a:gd name="connsiteY34" fmla="*/ 1873405 h 2252546"/>
              <a:gd name="connsiteX35" fmla="*/ 9323993 w 10149183"/>
              <a:gd name="connsiteY35" fmla="*/ 1851102 h 2252546"/>
              <a:gd name="connsiteX36" fmla="*/ 9390900 w 10149183"/>
              <a:gd name="connsiteY36" fmla="*/ 1828800 h 2252546"/>
              <a:gd name="connsiteX37" fmla="*/ 9770041 w 10149183"/>
              <a:gd name="connsiteY37" fmla="*/ 1784195 h 2252546"/>
              <a:gd name="connsiteX38" fmla="*/ 9859251 w 10149183"/>
              <a:gd name="connsiteY38" fmla="*/ 1739590 h 2252546"/>
              <a:gd name="connsiteX39" fmla="*/ 9970763 w 10149183"/>
              <a:gd name="connsiteY39" fmla="*/ 1605776 h 2252546"/>
              <a:gd name="connsiteX40" fmla="*/ 10059973 w 10149183"/>
              <a:gd name="connsiteY40" fmla="*/ 1516566 h 2252546"/>
              <a:gd name="connsiteX41" fmla="*/ 10149183 w 10149183"/>
              <a:gd name="connsiteY41" fmla="*/ 1382751 h 2252546"/>
              <a:gd name="connsiteX42" fmla="*/ 10126880 w 10149183"/>
              <a:gd name="connsiteY42" fmla="*/ 1048215 h 2252546"/>
              <a:gd name="connsiteX43" fmla="*/ 10059973 w 10149183"/>
              <a:gd name="connsiteY43" fmla="*/ 802888 h 2252546"/>
              <a:gd name="connsiteX44" fmla="*/ 10037671 w 10149183"/>
              <a:gd name="connsiteY44" fmla="*/ 735981 h 2252546"/>
              <a:gd name="connsiteX45" fmla="*/ 9993066 w 10149183"/>
              <a:gd name="connsiteY45" fmla="*/ 602166 h 2252546"/>
              <a:gd name="connsiteX46" fmla="*/ 9948461 w 10149183"/>
              <a:gd name="connsiteY46" fmla="*/ 468351 h 2252546"/>
              <a:gd name="connsiteX47" fmla="*/ 9814646 w 10149183"/>
              <a:gd name="connsiteY47" fmla="*/ 223024 h 2252546"/>
              <a:gd name="connsiteX48" fmla="*/ 9747739 w 10149183"/>
              <a:gd name="connsiteY48" fmla="*/ 66907 h 2252546"/>
              <a:gd name="connsiteX49" fmla="*/ 9680832 w 10149183"/>
              <a:gd name="connsiteY49" fmla="*/ 44605 h 2252546"/>
              <a:gd name="connsiteX50" fmla="*/ 9524715 w 10149183"/>
              <a:gd name="connsiteY50" fmla="*/ 66907 h 2252546"/>
              <a:gd name="connsiteX51" fmla="*/ 9390900 w 10149183"/>
              <a:gd name="connsiteY51" fmla="*/ 111512 h 2252546"/>
              <a:gd name="connsiteX52" fmla="*/ 8097359 w 10149183"/>
              <a:gd name="connsiteY52" fmla="*/ 89210 h 2252546"/>
              <a:gd name="connsiteX53" fmla="*/ 8030451 w 10149183"/>
              <a:gd name="connsiteY53" fmla="*/ 44605 h 2252546"/>
              <a:gd name="connsiteX54" fmla="*/ 7450588 w 10149183"/>
              <a:gd name="connsiteY54" fmla="*/ 66907 h 2252546"/>
              <a:gd name="connsiteX55" fmla="*/ 6580793 w 10149183"/>
              <a:gd name="connsiteY55" fmla="*/ 89210 h 2252546"/>
              <a:gd name="connsiteX56" fmla="*/ 6469280 w 10149183"/>
              <a:gd name="connsiteY56" fmla="*/ 44605 h 2252546"/>
              <a:gd name="connsiteX57" fmla="*/ 6268559 w 10149183"/>
              <a:gd name="connsiteY57" fmla="*/ 22302 h 2252546"/>
              <a:gd name="connsiteX58" fmla="*/ 6201651 w 10149183"/>
              <a:gd name="connsiteY58" fmla="*/ 0 h 2252546"/>
              <a:gd name="connsiteX59" fmla="*/ 5554880 w 10149183"/>
              <a:gd name="connsiteY59" fmla="*/ 44605 h 2252546"/>
              <a:gd name="connsiteX60" fmla="*/ 5421066 w 10149183"/>
              <a:gd name="connsiteY60" fmla="*/ 89210 h 2252546"/>
              <a:gd name="connsiteX61" fmla="*/ 5242646 w 10149183"/>
              <a:gd name="connsiteY61" fmla="*/ 133815 h 2252546"/>
              <a:gd name="connsiteX62" fmla="*/ 4908110 w 10149183"/>
              <a:gd name="connsiteY62" fmla="*/ 156117 h 2252546"/>
              <a:gd name="connsiteX63" fmla="*/ 4395154 w 10149183"/>
              <a:gd name="connsiteY63" fmla="*/ 133815 h 2252546"/>
              <a:gd name="connsiteX64" fmla="*/ 4328246 w 10149183"/>
              <a:gd name="connsiteY64" fmla="*/ 111512 h 2252546"/>
              <a:gd name="connsiteX65" fmla="*/ 4216734 w 10149183"/>
              <a:gd name="connsiteY65" fmla="*/ 89210 h 2252546"/>
              <a:gd name="connsiteX66" fmla="*/ 3413846 w 10149183"/>
              <a:gd name="connsiteY66" fmla="*/ 89210 h 2252546"/>
              <a:gd name="connsiteX67" fmla="*/ 2722471 w 10149183"/>
              <a:gd name="connsiteY67" fmla="*/ 44605 h 2252546"/>
              <a:gd name="connsiteX68" fmla="*/ 2477144 w 10149183"/>
              <a:gd name="connsiteY68" fmla="*/ 66907 h 2252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10149183" h="2252546">
                <a:moveTo>
                  <a:pt x="2432539" y="223024"/>
                </a:moveTo>
                <a:cubicBezTo>
                  <a:pt x="2416582" y="302810"/>
                  <a:pt x="2423060" y="344016"/>
                  <a:pt x="2365632" y="401444"/>
                </a:cubicBezTo>
                <a:cubicBezTo>
                  <a:pt x="2346678" y="420397"/>
                  <a:pt x="2321027" y="431181"/>
                  <a:pt x="2298724" y="446049"/>
                </a:cubicBezTo>
                <a:cubicBezTo>
                  <a:pt x="1597219" y="416819"/>
                  <a:pt x="1331605" y="401444"/>
                  <a:pt x="492227" y="401444"/>
                </a:cubicBezTo>
                <a:cubicBezTo>
                  <a:pt x="417515" y="401444"/>
                  <a:pt x="343544" y="416312"/>
                  <a:pt x="269202" y="423746"/>
                </a:cubicBezTo>
                <a:cubicBezTo>
                  <a:pt x="109145" y="530452"/>
                  <a:pt x="173295" y="475050"/>
                  <a:pt x="68480" y="579863"/>
                </a:cubicBezTo>
                <a:cubicBezTo>
                  <a:pt x="61046" y="602166"/>
                  <a:pt x="56691" y="625744"/>
                  <a:pt x="46178" y="646771"/>
                </a:cubicBezTo>
                <a:cubicBezTo>
                  <a:pt x="34191" y="670745"/>
                  <a:pt x="2530" y="686891"/>
                  <a:pt x="1573" y="713678"/>
                </a:cubicBezTo>
                <a:cubicBezTo>
                  <a:pt x="-5066" y="899562"/>
                  <a:pt x="10624" y="1085709"/>
                  <a:pt x="23876" y="1271239"/>
                </a:cubicBezTo>
                <a:cubicBezTo>
                  <a:pt x="26102" y="1302409"/>
                  <a:pt x="65692" y="1388327"/>
                  <a:pt x="90783" y="1405054"/>
                </a:cubicBezTo>
                <a:cubicBezTo>
                  <a:pt x="116287" y="1422057"/>
                  <a:pt x="150256" y="1419922"/>
                  <a:pt x="179993" y="1427356"/>
                </a:cubicBezTo>
                <a:cubicBezTo>
                  <a:pt x="200088" y="1447451"/>
                  <a:pt x="285295" y="1523910"/>
                  <a:pt x="291505" y="1561171"/>
                </a:cubicBezTo>
                <a:cubicBezTo>
                  <a:pt x="295370" y="1584360"/>
                  <a:pt x="276636" y="1605776"/>
                  <a:pt x="269202" y="1628078"/>
                </a:cubicBezTo>
                <a:cubicBezTo>
                  <a:pt x="276636" y="1687551"/>
                  <a:pt x="266703" y="1751934"/>
                  <a:pt x="291505" y="1806498"/>
                </a:cubicBezTo>
                <a:cubicBezTo>
                  <a:pt x="320667" y="1870654"/>
                  <a:pt x="414391" y="1881824"/>
                  <a:pt x="469924" y="1895707"/>
                </a:cubicBezTo>
                <a:cubicBezTo>
                  <a:pt x="499661" y="1910575"/>
                  <a:pt x="530268" y="1923817"/>
                  <a:pt x="559134" y="1940312"/>
                </a:cubicBezTo>
                <a:cubicBezTo>
                  <a:pt x="582406" y="1953611"/>
                  <a:pt x="602067" y="1972930"/>
                  <a:pt x="626041" y="1984917"/>
                </a:cubicBezTo>
                <a:cubicBezTo>
                  <a:pt x="663521" y="2003657"/>
                  <a:pt x="746424" y="2018802"/>
                  <a:pt x="782159" y="2029522"/>
                </a:cubicBezTo>
                <a:cubicBezTo>
                  <a:pt x="827194" y="2043032"/>
                  <a:pt x="869047" y="2071194"/>
                  <a:pt x="915973" y="2074127"/>
                </a:cubicBezTo>
                <a:lnTo>
                  <a:pt x="1986490" y="2141034"/>
                </a:lnTo>
                <a:cubicBezTo>
                  <a:pt x="2031095" y="2155902"/>
                  <a:pt x="2076650" y="2168177"/>
                  <a:pt x="2120305" y="2185639"/>
                </a:cubicBezTo>
                <a:cubicBezTo>
                  <a:pt x="2151174" y="2197986"/>
                  <a:pt x="2177974" y="2219731"/>
                  <a:pt x="2209515" y="2230244"/>
                </a:cubicBezTo>
                <a:cubicBezTo>
                  <a:pt x="2245477" y="2242231"/>
                  <a:pt x="2283856" y="2245112"/>
                  <a:pt x="2321027" y="2252546"/>
                </a:cubicBezTo>
                <a:cubicBezTo>
                  <a:pt x="2484578" y="2245112"/>
                  <a:pt x="2651356" y="2263414"/>
                  <a:pt x="2811680" y="2230244"/>
                </a:cubicBezTo>
                <a:cubicBezTo>
                  <a:pt x="2874305" y="2217287"/>
                  <a:pt x="2906889" y="2138223"/>
                  <a:pt x="2967798" y="2118732"/>
                </a:cubicBezTo>
                <a:cubicBezTo>
                  <a:pt x="3066219" y="2087237"/>
                  <a:pt x="3394627" y="2048651"/>
                  <a:pt x="3547661" y="2029522"/>
                </a:cubicBezTo>
                <a:cubicBezTo>
                  <a:pt x="4361236" y="2071244"/>
                  <a:pt x="4717117" y="2115529"/>
                  <a:pt x="5577183" y="2029522"/>
                </a:cubicBezTo>
                <a:cubicBezTo>
                  <a:pt x="5643346" y="2022906"/>
                  <a:pt x="5694485" y="1966505"/>
                  <a:pt x="5755602" y="1940312"/>
                </a:cubicBezTo>
                <a:cubicBezTo>
                  <a:pt x="5886458" y="1884231"/>
                  <a:pt x="5919018" y="1892007"/>
                  <a:pt x="6067837" y="1873405"/>
                </a:cubicBezTo>
                <a:lnTo>
                  <a:pt x="7227563" y="1895707"/>
                </a:lnTo>
                <a:cubicBezTo>
                  <a:pt x="7265447" y="1897036"/>
                  <a:pt x="7303451" y="1905055"/>
                  <a:pt x="7339076" y="1918010"/>
                </a:cubicBezTo>
                <a:cubicBezTo>
                  <a:pt x="7385943" y="1935053"/>
                  <a:pt x="7428285" y="1962615"/>
                  <a:pt x="7472890" y="1984917"/>
                </a:cubicBezTo>
                <a:lnTo>
                  <a:pt x="8543407" y="1962615"/>
                </a:lnTo>
                <a:cubicBezTo>
                  <a:pt x="9076988" y="1943558"/>
                  <a:pt x="8422956" y="1952144"/>
                  <a:pt x="8855641" y="1895707"/>
                </a:cubicBezTo>
                <a:cubicBezTo>
                  <a:pt x="8981177" y="1879333"/>
                  <a:pt x="9108402" y="1880839"/>
                  <a:pt x="9234783" y="1873405"/>
                </a:cubicBezTo>
                <a:cubicBezTo>
                  <a:pt x="9264520" y="1865971"/>
                  <a:pt x="9294520" y="1859523"/>
                  <a:pt x="9323993" y="1851102"/>
                </a:cubicBezTo>
                <a:cubicBezTo>
                  <a:pt x="9346597" y="1844644"/>
                  <a:pt x="9367848" y="1833410"/>
                  <a:pt x="9390900" y="1828800"/>
                </a:cubicBezTo>
                <a:cubicBezTo>
                  <a:pt x="9489499" y="1809081"/>
                  <a:pt x="9681578" y="1793042"/>
                  <a:pt x="9770041" y="1784195"/>
                </a:cubicBezTo>
                <a:cubicBezTo>
                  <a:pt x="9799778" y="1769327"/>
                  <a:pt x="9832197" y="1758914"/>
                  <a:pt x="9859251" y="1739590"/>
                </a:cubicBezTo>
                <a:cubicBezTo>
                  <a:pt x="9944732" y="1678533"/>
                  <a:pt x="9908987" y="1677848"/>
                  <a:pt x="9970763" y="1605776"/>
                </a:cubicBezTo>
                <a:cubicBezTo>
                  <a:pt x="9998131" y="1573846"/>
                  <a:pt x="10033702" y="1549405"/>
                  <a:pt x="10059973" y="1516566"/>
                </a:cubicBezTo>
                <a:cubicBezTo>
                  <a:pt x="10093462" y="1474705"/>
                  <a:pt x="10149183" y="1382751"/>
                  <a:pt x="10149183" y="1382751"/>
                </a:cubicBezTo>
                <a:cubicBezTo>
                  <a:pt x="10141749" y="1271239"/>
                  <a:pt x="10138001" y="1159420"/>
                  <a:pt x="10126880" y="1048215"/>
                </a:cubicBezTo>
                <a:cubicBezTo>
                  <a:pt x="10117873" y="958143"/>
                  <a:pt x="10088639" y="888885"/>
                  <a:pt x="10059973" y="802888"/>
                </a:cubicBezTo>
                <a:lnTo>
                  <a:pt x="10037671" y="735981"/>
                </a:lnTo>
                <a:lnTo>
                  <a:pt x="9993066" y="602166"/>
                </a:lnTo>
                <a:cubicBezTo>
                  <a:pt x="9978198" y="557561"/>
                  <a:pt x="9969488" y="510405"/>
                  <a:pt x="9948461" y="468351"/>
                </a:cubicBezTo>
                <a:cubicBezTo>
                  <a:pt x="9847264" y="265957"/>
                  <a:pt x="9896134" y="345258"/>
                  <a:pt x="9814646" y="223024"/>
                </a:cubicBezTo>
                <a:cubicBezTo>
                  <a:pt x="9801254" y="169455"/>
                  <a:pt x="9795870" y="105412"/>
                  <a:pt x="9747739" y="66907"/>
                </a:cubicBezTo>
                <a:cubicBezTo>
                  <a:pt x="9729382" y="52221"/>
                  <a:pt x="9703134" y="52039"/>
                  <a:pt x="9680832" y="44605"/>
                </a:cubicBezTo>
                <a:cubicBezTo>
                  <a:pt x="9628793" y="52039"/>
                  <a:pt x="9575936" y="55087"/>
                  <a:pt x="9524715" y="66907"/>
                </a:cubicBezTo>
                <a:cubicBezTo>
                  <a:pt x="9478901" y="77479"/>
                  <a:pt x="9390900" y="111512"/>
                  <a:pt x="9390900" y="111512"/>
                </a:cubicBezTo>
                <a:cubicBezTo>
                  <a:pt x="8959720" y="104078"/>
                  <a:pt x="8528083" y="110393"/>
                  <a:pt x="8097359" y="89210"/>
                </a:cubicBezTo>
                <a:cubicBezTo>
                  <a:pt x="8070587" y="87893"/>
                  <a:pt x="8057239" y="45529"/>
                  <a:pt x="8030451" y="44605"/>
                </a:cubicBezTo>
                <a:lnTo>
                  <a:pt x="7450588" y="66907"/>
                </a:lnTo>
                <a:cubicBezTo>
                  <a:pt x="7166009" y="256625"/>
                  <a:pt x="7359568" y="146193"/>
                  <a:pt x="6580793" y="89210"/>
                </a:cubicBezTo>
                <a:cubicBezTo>
                  <a:pt x="6540865" y="86288"/>
                  <a:pt x="6508426" y="52993"/>
                  <a:pt x="6469280" y="44605"/>
                </a:cubicBezTo>
                <a:cubicBezTo>
                  <a:pt x="6403456" y="30500"/>
                  <a:pt x="6335466" y="29736"/>
                  <a:pt x="6268559" y="22302"/>
                </a:cubicBezTo>
                <a:cubicBezTo>
                  <a:pt x="6246256" y="14868"/>
                  <a:pt x="6225160" y="0"/>
                  <a:pt x="6201651" y="0"/>
                </a:cubicBezTo>
                <a:cubicBezTo>
                  <a:pt x="5831304" y="0"/>
                  <a:pt x="5817583" y="7075"/>
                  <a:pt x="5554880" y="44605"/>
                </a:cubicBezTo>
                <a:lnTo>
                  <a:pt x="5421066" y="89210"/>
                </a:lnTo>
                <a:cubicBezTo>
                  <a:pt x="5353966" y="111577"/>
                  <a:pt x="5319535" y="126126"/>
                  <a:pt x="5242646" y="133815"/>
                </a:cubicBezTo>
                <a:cubicBezTo>
                  <a:pt x="5131441" y="144936"/>
                  <a:pt x="5019622" y="148683"/>
                  <a:pt x="4908110" y="156117"/>
                </a:cubicBezTo>
                <a:cubicBezTo>
                  <a:pt x="4737125" y="148683"/>
                  <a:pt x="4565797" y="146941"/>
                  <a:pt x="4395154" y="133815"/>
                </a:cubicBezTo>
                <a:cubicBezTo>
                  <a:pt x="4371714" y="132012"/>
                  <a:pt x="4351053" y="117214"/>
                  <a:pt x="4328246" y="111512"/>
                </a:cubicBezTo>
                <a:cubicBezTo>
                  <a:pt x="4291471" y="102318"/>
                  <a:pt x="4253905" y="96644"/>
                  <a:pt x="4216734" y="89210"/>
                </a:cubicBezTo>
                <a:cubicBezTo>
                  <a:pt x="3543285" y="118490"/>
                  <a:pt x="3910472" y="123071"/>
                  <a:pt x="3413846" y="89210"/>
                </a:cubicBezTo>
                <a:lnTo>
                  <a:pt x="2722471" y="44605"/>
                </a:lnTo>
                <a:cubicBezTo>
                  <a:pt x="2492049" y="67647"/>
                  <a:pt x="2574158" y="66907"/>
                  <a:pt x="2477144" y="6690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21828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247606593"/>
              </p:ext>
            </p:extLst>
          </p:nvPr>
        </p:nvGraphicFramePr>
        <p:xfrm>
          <a:off x="440940" y="1693551"/>
          <a:ext cx="11317836" cy="3969261"/>
        </p:xfrm>
        <a:graphic>
          <a:graphicData uri="http://schemas.openxmlformats.org/drawingml/2006/table">
            <a:tbl>
              <a:tblPr firstRow="1" bandRow="1">
                <a:tableStyleId>{5C22544A-7EE6-4342-B048-85BDC9FD1C3A}</a:tableStyleId>
              </a:tblPr>
              <a:tblGrid>
                <a:gridCol w="5658918"/>
                <a:gridCol w="5658918"/>
              </a:tblGrid>
              <a:tr h="3969261">
                <a:tc>
                  <a:txBody>
                    <a:bodyPr/>
                    <a:lstStyle/>
                    <a:p>
                      <a:pPr algn="ctr"/>
                      <a:endParaRPr kumimoji="0" lang="en-US" sz="2400" b="1" kern="1200" dirty="0" smtClean="0">
                        <a:solidFill>
                          <a:srgbClr val="0000FF"/>
                        </a:solidFill>
                        <a:effectLst/>
                        <a:latin typeface="+mn-lt"/>
                        <a:ea typeface="+mn-ea"/>
                        <a:cs typeface="+mn-cs"/>
                      </a:endParaRPr>
                    </a:p>
                    <a:p>
                      <a:pPr algn="ctr"/>
                      <a:endParaRPr kumimoji="0" lang="en-US" sz="2400" b="1" kern="1200" dirty="0" smtClean="0">
                        <a:solidFill>
                          <a:srgbClr val="0000FF"/>
                        </a:solidFill>
                        <a:effectLst/>
                        <a:latin typeface="+mn-lt"/>
                        <a:ea typeface="+mn-ea"/>
                        <a:cs typeface="+mn-cs"/>
                      </a:endParaRPr>
                    </a:p>
                    <a:p>
                      <a:pPr algn="ctr"/>
                      <a:r>
                        <a:rPr kumimoji="0" lang="en-US" sz="2400" b="1" kern="1200" dirty="0" smtClean="0">
                          <a:solidFill>
                            <a:srgbClr val="0000FF"/>
                          </a:solidFill>
                          <a:effectLst/>
                          <a:latin typeface="+mn-lt"/>
                          <a:ea typeface="+mn-ea"/>
                          <a:cs typeface="+mn-cs"/>
                        </a:rPr>
                        <a:t>Write arguments to support claims in an analysis of substantive topics or texts, using valid reasoning and relevant and sufficient evidence.  </a:t>
                      </a:r>
                    </a:p>
                    <a:p>
                      <a:pPr algn="ctr"/>
                      <a:endParaRPr kumimoji="0" lang="en-US" sz="2400" b="1" kern="1200" dirty="0" smtClean="0">
                        <a:solidFill>
                          <a:srgbClr val="0000FF"/>
                        </a:solidFill>
                        <a:effectLst/>
                        <a:latin typeface="+mn-lt"/>
                        <a:ea typeface="+mn-ea"/>
                        <a:cs typeface="+mn-cs"/>
                      </a:endParaRPr>
                    </a:p>
                    <a:p>
                      <a:pPr algn="ctr"/>
                      <a:r>
                        <a:rPr kumimoji="0" lang="en-US" sz="2400" b="1" kern="1200" dirty="0" smtClean="0">
                          <a:solidFill>
                            <a:srgbClr val="0000FF"/>
                          </a:solidFill>
                          <a:effectLst/>
                          <a:latin typeface="+mn-lt"/>
                          <a:ea typeface="+mn-ea"/>
                          <a:cs typeface="+mn-cs"/>
                        </a:rPr>
                        <a:t>(</a:t>
                      </a:r>
                      <a:r>
                        <a:rPr kumimoji="0" lang="en-US" sz="2400" b="1" i="1" kern="1200" dirty="0" smtClean="0">
                          <a:solidFill>
                            <a:srgbClr val="0000FF"/>
                          </a:solidFill>
                          <a:effectLst/>
                          <a:latin typeface="+mn-lt"/>
                          <a:ea typeface="+mn-ea"/>
                          <a:cs typeface="+mn-cs"/>
                        </a:rPr>
                        <a:t>Writing Standard 1</a:t>
                      </a:r>
                      <a:r>
                        <a:rPr kumimoji="0" lang="en-US" sz="2400" b="1" kern="1200" dirty="0" smtClean="0">
                          <a:solidFill>
                            <a:srgbClr val="0000FF"/>
                          </a:solidFill>
                          <a:effectLst/>
                          <a:latin typeface="+mn-lt"/>
                          <a:ea typeface="+mn-ea"/>
                          <a:cs typeface="+mn-cs"/>
                        </a:rPr>
                        <a:t>)</a:t>
                      </a:r>
                      <a:endParaRPr kumimoji="0" lang="en-US" sz="2400" b="1" kern="1200" dirty="0">
                        <a:solidFill>
                          <a:srgbClr val="0000FF"/>
                        </a:solidFill>
                        <a:effectLst/>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n-US" sz="2000" b="1" kern="1200" dirty="0" smtClean="0">
                        <a:solidFill>
                          <a:srgbClr val="0000FF"/>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n-US" sz="2000" b="1" kern="1200" dirty="0" smtClean="0">
                        <a:solidFill>
                          <a:srgbClr val="0000FF"/>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000" b="1" kern="1200" dirty="0" smtClean="0">
                          <a:solidFill>
                            <a:srgbClr val="0000FF"/>
                          </a:solidFill>
                          <a:effectLst/>
                          <a:latin typeface="+mn-lt"/>
                          <a:ea typeface="+mn-ea"/>
                          <a:cs typeface="+mn-cs"/>
                        </a:rPr>
                        <a:t>Develop and strengthen writing as needed by planning, revising, editing, rewriting, or  trying a new approach, focusing on addressing what is most significant for a specific  purpose and audience. </a:t>
                      </a: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n-US" sz="2000" b="1" kern="1200" dirty="0" smtClean="0">
                        <a:solidFill>
                          <a:srgbClr val="0000FF"/>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000" b="1" kern="1200" dirty="0" smtClean="0">
                          <a:solidFill>
                            <a:srgbClr val="0000FF"/>
                          </a:solidFill>
                          <a:effectLst/>
                          <a:latin typeface="+mn-lt"/>
                          <a:ea typeface="+mn-ea"/>
                          <a:cs typeface="+mn-cs"/>
                        </a:rPr>
                        <a:t> (</a:t>
                      </a:r>
                      <a:r>
                        <a:rPr kumimoji="0" lang="en-US" sz="2000" b="1" i="1" kern="1200" dirty="0" smtClean="0">
                          <a:solidFill>
                            <a:srgbClr val="0000FF"/>
                          </a:solidFill>
                          <a:effectLst/>
                          <a:latin typeface="+mn-lt"/>
                          <a:ea typeface="+mn-ea"/>
                          <a:cs typeface="+mn-cs"/>
                        </a:rPr>
                        <a:t>Writing Standards 5)</a:t>
                      </a:r>
                      <a:endParaRPr kumimoji="0" lang="en-US" sz="2000" b="1" kern="1200" dirty="0" smtClean="0">
                        <a:solidFill>
                          <a:srgbClr val="0000FF"/>
                        </a:solidFill>
                        <a:effectLst/>
                        <a:latin typeface="+mn-lt"/>
                        <a:ea typeface="+mn-ea"/>
                        <a:cs typeface="+mn-cs"/>
                      </a:endParaRPr>
                    </a:p>
                    <a:p>
                      <a:endParaRPr lang="en-US" dirty="0"/>
                    </a:p>
                  </a:txBody>
                  <a:tcPr/>
                </a:tc>
              </a:tr>
            </a:tbl>
          </a:graphicData>
        </a:graphic>
      </p:graphicFrame>
    </p:spTree>
    <p:extLst>
      <p:ext uri="{BB962C8B-B14F-4D97-AF65-F5344CB8AC3E}">
        <p14:creationId xmlns:p14="http://schemas.microsoft.com/office/powerpoint/2010/main" val="1241114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385" y="874114"/>
            <a:ext cx="11641873" cy="1280890"/>
          </a:xfrm>
        </p:spPr>
        <p:txBody>
          <a:bodyPr>
            <a:normAutofit fontScale="90000"/>
          </a:bodyPr>
          <a:lstStyle/>
          <a:p>
            <a:r>
              <a:rPr lang="en-US" b="1" dirty="0" smtClean="0"/>
              <a:t>Peer Feedback:</a:t>
            </a:r>
            <a:r>
              <a:rPr lang="en-US" sz="2700" dirty="0" smtClean="0"/>
              <a:t/>
            </a:r>
            <a:br>
              <a:rPr lang="en-US" sz="2700" dirty="0" smtClean="0"/>
            </a:br>
            <a:r>
              <a:rPr lang="en-US" sz="3600" dirty="0" smtClean="0"/>
              <a:t>Review your partner’s new paragraph(s).  Did he/she use </a:t>
            </a:r>
            <a:r>
              <a:rPr lang="en-US" sz="3600" dirty="0" smtClean="0"/>
              <a:t>signal </a:t>
            </a:r>
            <a:r>
              <a:rPr lang="en-US" sz="3600" dirty="0" smtClean="0"/>
              <a:t>phrase</a:t>
            </a:r>
            <a:r>
              <a:rPr lang="en-US" sz="3600" dirty="0" smtClean="0"/>
              <a:t>s </a:t>
            </a:r>
            <a:r>
              <a:rPr lang="en-US" sz="3600" dirty="0" smtClean="0"/>
              <a:t>that show where the evidence came from?  Did he/she </a:t>
            </a:r>
            <a:r>
              <a:rPr lang="en-US" sz="3600" dirty="0" smtClean="0"/>
              <a:t>include commentary </a:t>
            </a:r>
            <a:r>
              <a:rPr lang="en-US" sz="3600" dirty="0" smtClean="0"/>
              <a:t>about the evidence? </a:t>
            </a:r>
            <a:endParaRPr lang="en-US" dirty="0"/>
          </a:p>
        </p:txBody>
      </p:sp>
      <p:sp>
        <p:nvSpPr>
          <p:cNvPr id="3" name="Content Placeholder 2"/>
          <p:cNvSpPr>
            <a:spLocks noGrp="1"/>
          </p:cNvSpPr>
          <p:nvPr>
            <p:ph sz="quarter" idx="1"/>
          </p:nvPr>
        </p:nvSpPr>
        <p:spPr>
          <a:xfrm>
            <a:off x="1793488" y="2318233"/>
            <a:ext cx="4350834" cy="1272459"/>
          </a:xfrm>
        </p:spPr>
        <p:txBody>
          <a:bodyPr>
            <a:normAutofit/>
          </a:bodyPr>
          <a:lstStyle/>
          <a:p>
            <a:r>
              <a:rPr lang="en-US" sz="2800" dirty="0"/>
              <a:t>“As </a:t>
            </a:r>
            <a:r>
              <a:rPr lang="en-US" sz="2800" dirty="0" smtClean="0"/>
              <a:t>Mrs. Obama </a:t>
            </a:r>
            <a:r>
              <a:rPr lang="en-US" sz="2800" dirty="0"/>
              <a:t>says, “</a:t>
            </a:r>
          </a:p>
          <a:p>
            <a:r>
              <a:rPr lang="en-US" sz="2800" dirty="0"/>
              <a:t>“The </a:t>
            </a:r>
            <a:r>
              <a:rPr lang="en-US" sz="2800" dirty="0" smtClean="0"/>
              <a:t>video </a:t>
            </a:r>
            <a:r>
              <a:rPr lang="en-US" sz="2800" dirty="0"/>
              <a:t>explains …”</a:t>
            </a:r>
          </a:p>
          <a:p>
            <a:pPr marL="0" indent="0">
              <a:buNone/>
            </a:pPr>
            <a:endParaRPr lang="en-US" sz="2400" dirty="0"/>
          </a:p>
        </p:txBody>
      </p:sp>
      <p:sp>
        <p:nvSpPr>
          <p:cNvPr id="4" name="Content Placeholder 2"/>
          <p:cNvSpPr txBox="1">
            <a:spLocks/>
          </p:cNvSpPr>
          <p:nvPr/>
        </p:nvSpPr>
        <p:spPr>
          <a:xfrm>
            <a:off x="423746" y="3746810"/>
            <a:ext cx="11441152" cy="2832409"/>
          </a:xfrm>
          <a:prstGeom prst="rect">
            <a:avLst/>
          </a:prstGeom>
        </p:spPr>
        <p:txBody>
          <a:bodyPr vert="horz">
            <a:normAutofit fontScale="62500" lnSpcReduction="2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Font typeface="Wingdings 2"/>
              <a:buNone/>
            </a:pPr>
            <a:r>
              <a:rPr lang="en-US" sz="4400" b="1" dirty="0" smtClean="0"/>
              <a:t>1. Underline the starters you find.  </a:t>
            </a:r>
          </a:p>
          <a:p>
            <a:pPr marL="0" indent="0">
              <a:buFont typeface="Wingdings 2"/>
              <a:buNone/>
            </a:pPr>
            <a:r>
              <a:rPr lang="en-US" sz="4400" b="1" dirty="0" smtClean="0"/>
              <a:t>2. Make a * anywhere you see an opportunity for your partner to add one of these phrases.</a:t>
            </a:r>
          </a:p>
          <a:p>
            <a:pPr marL="0" indent="0">
              <a:buFont typeface="Wingdings 2"/>
              <a:buNone/>
            </a:pPr>
            <a:r>
              <a:rPr lang="en-US" sz="4400" b="1" dirty="0" smtClean="0"/>
              <a:t>3. Circle the comments your partner wrote about the evidence (the facts).</a:t>
            </a:r>
          </a:p>
          <a:p>
            <a:pPr marL="0" indent="0">
              <a:buNone/>
            </a:pPr>
            <a:r>
              <a:rPr lang="en-US" sz="4400" b="1" dirty="0" smtClean="0"/>
              <a:t>4. Draw an arrow to show where your partner COULD make comments about the facts.</a:t>
            </a:r>
          </a:p>
          <a:p>
            <a:pPr marL="0" indent="0">
              <a:buFont typeface="Wingdings 2"/>
              <a:buNone/>
            </a:pPr>
            <a:r>
              <a:rPr lang="en-US" sz="4400" b="1" dirty="0"/>
              <a:t>5</a:t>
            </a:r>
            <a:r>
              <a:rPr lang="en-US" sz="4400" b="1" dirty="0" smtClean="0"/>
              <a:t>. Switch papers and talk about your suggestions.</a:t>
            </a:r>
          </a:p>
          <a:p>
            <a:pPr marL="0" indent="0">
              <a:buFont typeface="Wingdings 2"/>
              <a:buNone/>
            </a:pPr>
            <a:endParaRPr lang="en-US" sz="2400" dirty="0" smtClean="0"/>
          </a:p>
          <a:p>
            <a:pPr marL="0" indent="0">
              <a:buFont typeface="Wingdings 2"/>
              <a:buNone/>
            </a:pPr>
            <a:endParaRPr lang="en-US" sz="2400" dirty="0"/>
          </a:p>
        </p:txBody>
      </p:sp>
      <p:sp>
        <p:nvSpPr>
          <p:cNvPr id="5" name="Content Placeholder 2"/>
          <p:cNvSpPr txBox="1">
            <a:spLocks/>
          </p:cNvSpPr>
          <p:nvPr/>
        </p:nvSpPr>
        <p:spPr>
          <a:xfrm>
            <a:off x="6372923" y="2095211"/>
            <a:ext cx="4350834" cy="1272458"/>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en-US" sz="2800" dirty="0" smtClean="0"/>
              <a:t>“ According to …”</a:t>
            </a:r>
          </a:p>
          <a:p>
            <a:r>
              <a:rPr lang="en-US" sz="2800" dirty="0" smtClean="0"/>
              <a:t>“Although the video says …”</a:t>
            </a:r>
          </a:p>
          <a:p>
            <a:pPr marL="0" indent="0">
              <a:buFont typeface="Wingdings 2"/>
              <a:buNone/>
            </a:pPr>
            <a:endParaRPr lang="en-US" sz="2400" dirty="0" smtClean="0"/>
          </a:p>
          <a:p>
            <a:pPr marL="0" indent="0">
              <a:buFont typeface="Wingdings 2"/>
              <a:buNone/>
            </a:pPr>
            <a:endParaRPr lang="en-US" sz="2400" dirty="0"/>
          </a:p>
        </p:txBody>
      </p:sp>
    </p:spTree>
    <p:extLst>
      <p:ext uri="{BB962C8B-B14F-4D97-AF65-F5344CB8AC3E}">
        <p14:creationId xmlns:p14="http://schemas.microsoft.com/office/powerpoint/2010/main" val="4370153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696" y="178421"/>
            <a:ext cx="11574304" cy="1048214"/>
          </a:xfrm>
        </p:spPr>
        <p:txBody>
          <a:bodyPr/>
          <a:lstStyle/>
          <a:p>
            <a:r>
              <a:rPr lang="en-US" b="1" dirty="0" smtClean="0"/>
              <a:t>Day 5: </a:t>
            </a:r>
            <a:r>
              <a:rPr lang="en-US" dirty="0" smtClean="0"/>
              <a:t>Researching</a:t>
            </a:r>
            <a:endParaRPr lang="en-US" dirty="0"/>
          </a:p>
        </p:txBody>
      </p:sp>
      <p:sp>
        <p:nvSpPr>
          <p:cNvPr id="3" name="Content Placeholder 2"/>
          <p:cNvSpPr>
            <a:spLocks noGrp="1"/>
          </p:cNvSpPr>
          <p:nvPr>
            <p:ph sz="quarter" idx="1"/>
          </p:nvPr>
        </p:nvSpPr>
        <p:spPr>
          <a:xfrm>
            <a:off x="1405054" y="1931987"/>
            <a:ext cx="10305934" cy="4488822"/>
          </a:xfrm>
        </p:spPr>
        <p:txBody>
          <a:bodyPr>
            <a:noAutofit/>
          </a:bodyPr>
          <a:lstStyle/>
          <a:p>
            <a:pPr marL="0" indent="0">
              <a:buNone/>
            </a:pPr>
            <a:r>
              <a:rPr lang="en-US" sz="2800" dirty="0" smtClean="0"/>
              <a:t>READ the title:  </a:t>
            </a:r>
            <a:r>
              <a:rPr lang="en-US" sz="2800" b="1" dirty="0" smtClean="0"/>
              <a:t>“First Lady Proposes Ban on Junk Food Marketing in Schools” </a:t>
            </a:r>
            <a:r>
              <a:rPr lang="en-US" sz="2800" dirty="0" smtClean="0"/>
              <a:t>by Maggie Fox, NBC News/ 6-10-14.   </a:t>
            </a:r>
          </a:p>
          <a:p>
            <a:pPr marL="0" indent="0">
              <a:buNone/>
            </a:pPr>
            <a:endParaRPr lang="en-US" sz="2800" dirty="0" smtClean="0"/>
          </a:p>
          <a:p>
            <a:pPr marL="0" indent="0">
              <a:buNone/>
            </a:pPr>
            <a:r>
              <a:rPr lang="en-US" sz="2800" b="1" dirty="0" smtClean="0">
                <a:solidFill>
                  <a:schemeClr val="tx1"/>
                </a:solidFill>
              </a:rPr>
              <a:t>A headline gives the GIST (main idea) of the news article.</a:t>
            </a:r>
          </a:p>
          <a:p>
            <a:pPr marL="0" indent="0">
              <a:buNone/>
            </a:pPr>
            <a:endParaRPr lang="en-US" sz="2800" b="1" dirty="0" smtClean="0">
              <a:solidFill>
                <a:schemeClr val="tx1"/>
              </a:solidFill>
            </a:endParaRPr>
          </a:p>
          <a:p>
            <a:pPr marL="0" indent="0">
              <a:buNone/>
            </a:pPr>
            <a:r>
              <a:rPr lang="en-US" sz="2800" b="1" dirty="0">
                <a:solidFill>
                  <a:schemeClr val="tx1"/>
                </a:solidFill>
              </a:rPr>
              <a:t>	</a:t>
            </a:r>
            <a:r>
              <a:rPr lang="en-US" sz="2800" b="1" dirty="0" smtClean="0">
                <a:solidFill>
                  <a:schemeClr val="tx1"/>
                </a:solidFill>
              </a:rPr>
              <a:t>	What </a:t>
            </a:r>
            <a:r>
              <a:rPr lang="en-US" sz="2800" b="1" dirty="0">
                <a:solidFill>
                  <a:schemeClr val="tx1"/>
                </a:solidFill>
              </a:rPr>
              <a:t>is a ban?</a:t>
            </a:r>
          </a:p>
          <a:p>
            <a:pPr marL="0" indent="0">
              <a:buNone/>
            </a:pPr>
            <a:r>
              <a:rPr lang="en-US" sz="2800" b="1" dirty="0">
                <a:solidFill>
                  <a:schemeClr val="tx1"/>
                </a:solidFill>
              </a:rPr>
              <a:t>		What is marketing?</a:t>
            </a:r>
            <a:endParaRPr lang="en-US" sz="2400" b="1" dirty="0">
              <a:solidFill>
                <a:schemeClr val="tx1"/>
              </a:solidFill>
            </a:endParaRPr>
          </a:p>
          <a:p>
            <a:pPr marL="0" indent="0">
              <a:buNone/>
            </a:pPr>
            <a:endParaRPr lang="en-US" sz="2800" b="1" dirty="0">
              <a:solidFill>
                <a:schemeClr val="tx1"/>
              </a:solidFill>
            </a:endParaRPr>
          </a:p>
          <a:p>
            <a:pPr marL="0" indent="0">
              <a:buNone/>
            </a:pPr>
            <a:r>
              <a:rPr lang="en-US" sz="2800" b="1" dirty="0" smtClean="0">
                <a:solidFill>
                  <a:schemeClr val="tx1"/>
                </a:solidFill>
              </a:rPr>
              <a:t>What do we think the main idea of this article will be?</a:t>
            </a:r>
          </a:p>
          <a:p>
            <a:pPr marL="0" indent="0">
              <a:buNone/>
            </a:pPr>
            <a:r>
              <a:rPr lang="en-US" sz="2800" dirty="0" smtClean="0">
                <a:solidFill>
                  <a:srgbClr val="008000"/>
                </a:solidFill>
              </a:rPr>
              <a:t> </a:t>
            </a:r>
          </a:p>
          <a:p>
            <a:pPr marL="0" indent="0">
              <a:buNone/>
            </a:pPr>
            <a:r>
              <a:rPr lang="en-US" sz="2400" dirty="0">
                <a:solidFill>
                  <a:srgbClr val="008000"/>
                </a:solidFill>
              </a:rPr>
              <a:t>	</a:t>
            </a:r>
            <a:r>
              <a:rPr lang="en-US" sz="2400" dirty="0" smtClean="0">
                <a:solidFill>
                  <a:srgbClr val="008000"/>
                </a:solidFill>
              </a:rPr>
              <a:t>	</a:t>
            </a:r>
            <a:endParaRPr lang="en-US" sz="2400" dirty="0" smtClean="0"/>
          </a:p>
        </p:txBody>
      </p:sp>
    </p:spTree>
    <p:extLst>
      <p:ext uri="{BB962C8B-B14F-4D97-AF65-F5344CB8AC3E}">
        <p14:creationId xmlns:p14="http://schemas.microsoft.com/office/powerpoint/2010/main" val="312076304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797" y="0"/>
            <a:ext cx="10348111" cy="830490"/>
          </a:xfrm>
        </p:spPr>
        <p:txBody>
          <a:bodyPr/>
          <a:lstStyle/>
          <a:p>
            <a:r>
              <a:rPr lang="en-US" b="1" dirty="0" smtClean="0"/>
              <a:t>Day 5, cont.:  </a:t>
            </a:r>
            <a:r>
              <a:rPr lang="en-US" dirty="0" smtClean="0"/>
              <a:t>Mark  the Text  </a:t>
            </a:r>
            <a:endParaRPr lang="en-US" dirty="0"/>
          </a:p>
        </p:txBody>
      </p:sp>
      <p:sp>
        <p:nvSpPr>
          <p:cNvPr id="3" name="Content Placeholder 2"/>
          <p:cNvSpPr>
            <a:spLocks noGrp="1"/>
          </p:cNvSpPr>
          <p:nvPr>
            <p:ph sz="quarter" idx="1"/>
          </p:nvPr>
        </p:nvSpPr>
        <p:spPr>
          <a:xfrm>
            <a:off x="446049" y="885819"/>
            <a:ext cx="11745951" cy="5597912"/>
          </a:xfrm>
        </p:spPr>
        <p:txBody>
          <a:bodyPr>
            <a:noAutofit/>
          </a:bodyPr>
          <a:lstStyle/>
          <a:p>
            <a:pPr marL="0" indent="0">
              <a:buNone/>
            </a:pPr>
            <a:r>
              <a:rPr lang="en-US" sz="2400" dirty="0" smtClean="0"/>
              <a:t>       READ “First Lady Proposes Ban on Junk Food Marketing in Schools” by Maggie Fox, NBC News/ 6-10-14.   </a:t>
            </a:r>
          </a:p>
          <a:p>
            <a:pPr marL="0" indent="0">
              <a:buNone/>
            </a:pPr>
            <a:endParaRPr lang="en-US" sz="700" dirty="0" smtClean="0"/>
          </a:p>
          <a:p>
            <a:r>
              <a:rPr lang="en-US" sz="2400" b="1" dirty="0" smtClean="0"/>
              <a:t>First reading:  Highlight important terms and definitions:  </a:t>
            </a:r>
          </a:p>
          <a:p>
            <a:pPr marL="0" indent="0">
              <a:buNone/>
            </a:pPr>
            <a:r>
              <a:rPr lang="en-US" sz="2400" dirty="0"/>
              <a:t>	</a:t>
            </a:r>
            <a:r>
              <a:rPr lang="en-US" sz="2800" dirty="0" smtClean="0"/>
              <a:t>	First Lady Michelle Obama</a:t>
            </a:r>
          </a:p>
          <a:p>
            <a:pPr marL="0" indent="0">
              <a:buNone/>
            </a:pPr>
            <a:r>
              <a:rPr lang="en-US" sz="2800" dirty="0"/>
              <a:t>	</a:t>
            </a:r>
            <a:r>
              <a:rPr lang="en-US" sz="2800" dirty="0" smtClean="0"/>
              <a:t>	Smart Snacks in School</a:t>
            </a:r>
          </a:p>
          <a:p>
            <a:pPr marL="0" indent="0">
              <a:buNone/>
            </a:pPr>
            <a:r>
              <a:rPr lang="en-US" sz="2800" dirty="0"/>
              <a:t>	</a:t>
            </a:r>
            <a:r>
              <a:rPr lang="en-US" sz="2800" dirty="0" smtClean="0"/>
              <a:t>	Let’s Move</a:t>
            </a:r>
          </a:p>
          <a:p>
            <a:pPr marL="0" indent="0">
              <a:buNone/>
            </a:pPr>
            <a:r>
              <a:rPr lang="en-US" sz="2800" dirty="0"/>
              <a:t>		</a:t>
            </a:r>
            <a:r>
              <a:rPr lang="en-US" sz="2800" dirty="0" smtClean="0"/>
              <a:t>USDA (U.S. Department of Agriculture)</a:t>
            </a:r>
          </a:p>
          <a:p>
            <a:pPr marL="0" indent="0">
              <a:buNone/>
            </a:pPr>
            <a:r>
              <a:rPr lang="en-US" sz="2800" dirty="0"/>
              <a:t>	</a:t>
            </a:r>
            <a:r>
              <a:rPr lang="en-US" sz="2800" dirty="0" smtClean="0"/>
              <a:t>	Junk food</a:t>
            </a:r>
          </a:p>
          <a:p>
            <a:pPr marL="0" indent="0">
              <a:buNone/>
            </a:pPr>
            <a:r>
              <a:rPr lang="en-US" sz="2800" dirty="0"/>
              <a:t>	</a:t>
            </a:r>
            <a:r>
              <a:rPr lang="en-US" sz="2800" dirty="0" smtClean="0"/>
              <a:t>	Childhood obesity</a:t>
            </a:r>
          </a:p>
          <a:p>
            <a:pPr marL="0" indent="0">
              <a:buNone/>
            </a:pPr>
            <a:r>
              <a:rPr lang="en-US" sz="2800" dirty="0"/>
              <a:t>	</a:t>
            </a:r>
            <a:r>
              <a:rPr lang="en-US" sz="2800" dirty="0" smtClean="0"/>
              <a:t>	Center for Science in the Public Interest (CSPI)</a:t>
            </a:r>
          </a:p>
          <a:p>
            <a:pPr marL="0" indent="0">
              <a:buNone/>
            </a:pPr>
            <a:r>
              <a:rPr lang="en-US" sz="2800" dirty="0"/>
              <a:t>	</a:t>
            </a:r>
            <a:r>
              <a:rPr lang="en-US" sz="2800" dirty="0" smtClean="0"/>
              <a:t>	Federal Trade Commission (FTC)</a:t>
            </a:r>
          </a:p>
          <a:p>
            <a:pPr marL="0" indent="0">
              <a:buNone/>
            </a:pPr>
            <a:r>
              <a:rPr lang="en-US" sz="2800" dirty="0"/>
              <a:t>	</a:t>
            </a:r>
            <a:r>
              <a:rPr lang="en-US" sz="2800" dirty="0" smtClean="0"/>
              <a:t>	American Beverage Association</a:t>
            </a:r>
          </a:p>
        </p:txBody>
      </p:sp>
      <p:sp>
        <p:nvSpPr>
          <p:cNvPr id="4" name="TextBox 3"/>
          <p:cNvSpPr txBox="1"/>
          <p:nvPr/>
        </p:nvSpPr>
        <p:spPr>
          <a:xfrm>
            <a:off x="9701562" y="2787805"/>
            <a:ext cx="2185640" cy="1569660"/>
          </a:xfrm>
          <a:prstGeom prst="rect">
            <a:avLst/>
          </a:prstGeom>
          <a:noFill/>
        </p:spPr>
        <p:txBody>
          <a:bodyPr wrap="square" rtlCol="0">
            <a:spAutoFit/>
          </a:bodyPr>
          <a:lstStyle/>
          <a:p>
            <a:r>
              <a:rPr lang="en-US" sz="2400" dirty="0" smtClean="0">
                <a:solidFill>
                  <a:srgbClr val="FF0000"/>
                </a:solidFill>
                <a:latin typeface="Comic Sans MS" panose="030F0702030302020204" pitchFamily="66" charset="0"/>
              </a:rPr>
              <a:t>This will help us later when we </a:t>
            </a:r>
            <a:r>
              <a:rPr lang="en-US" sz="2400" u="sng" dirty="0" smtClean="0">
                <a:solidFill>
                  <a:srgbClr val="FF0000"/>
                </a:solidFill>
                <a:latin typeface="Comic Sans MS" panose="030F0702030302020204" pitchFamily="66" charset="0"/>
              </a:rPr>
              <a:t>quote</a:t>
            </a:r>
            <a:r>
              <a:rPr lang="en-US" sz="2400" dirty="0" smtClean="0">
                <a:solidFill>
                  <a:srgbClr val="FF0000"/>
                </a:solidFill>
                <a:latin typeface="Comic Sans MS" panose="030F0702030302020204" pitchFamily="66" charset="0"/>
              </a:rPr>
              <a:t> </a:t>
            </a:r>
            <a:r>
              <a:rPr lang="en-US" sz="2400" dirty="0" smtClean="0">
                <a:solidFill>
                  <a:srgbClr val="FF0000"/>
                </a:solidFill>
                <a:latin typeface="Comic Sans MS" panose="030F0702030302020204" pitchFamily="66" charset="0"/>
              </a:rPr>
              <a:t>the text!</a:t>
            </a:r>
            <a:endParaRPr lang="en-US" sz="24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29354719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3822" y="552261"/>
            <a:ext cx="10348111" cy="785885"/>
          </a:xfrm>
        </p:spPr>
        <p:txBody>
          <a:bodyPr/>
          <a:lstStyle/>
          <a:p>
            <a:r>
              <a:rPr lang="en-US" b="1" dirty="0" smtClean="0"/>
              <a:t>Day 6, cont.:  </a:t>
            </a:r>
            <a:r>
              <a:rPr lang="en-US" dirty="0" smtClean="0"/>
              <a:t>Second Reading</a:t>
            </a:r>
            <a:endParaRPr lang="en-US" dirty="0"/>
          </a:p>
        </p:txBody>
      </p:sp>
      <p:sp>
        <p:nvSpPr>
          <p:cNvPr id="3" name="Content Placeholder 2"/>
          <p:cNvSpPr>
            <a:spLocks noGrp="1"/>
          </p:cNvSpPr>
          <p:nvPr>
            <p:ph sz="quarter" idx="1"/>
          </p:nvPr>
        </p:nvSpPr>
        <p:spPr>
          <a:xfrm>
            <a:off x="579864" y="1516567"/>
            <a:ext cx="11086520" cy="2877014"/>
          </a:xfrm>
        </p:spPr>
        <p:txBody>
          <a:bodyPr>
            <a:noAutofit/>
          </a:bodyPr>
          <a:lstStyle/>
          <a:p>
            <a:pPr fontAlgn="t"/>
            <a:r>
              <a:rPr lang="en-US" sz="2800" dirty="0" smtClean="0"/>
              <a:t>We’ll divide into groups:  </a:t>
            </a:r>
            <a:r>
              <a:rPr lang="en-US" sz="2800" b="1" dirty="0"/>
              <a:t>New School Snack </a:t>
            </a:r>
            <a:r>
              <a:rPr lang="en-US" sz="2800" b="1" dirty="0" smtClean="0"/>
              <a:t>Rules; Childhood Obesity; Let’s </a:t>
            </a:r>
            <a:r>
              <a:rPr lang="en-US" sz="2800" b="1" dirty="0"/>
              <a:t>Move </a:t>
            </a:r>
            <a:r>
              <a:rPr lang="en-US" sz="2800" b="1" dirty="0" smtClean="0"/>
              <a:t>Campaign; New </a:t>
            </a:r>
            <a:r>
              <a:rPr lang="en-US" sz="2800" b="1" dirty="0"/>
              <a:t>School Lunch </a:t>
            </a:r>
            <a:r>
              <a:rPr lang="en-US" sz="2800" b="1" dirty="0" smtClean="0"/>
              <a:t>Rules; Healthy </a:t>
            </a:r>
            <a:r>
              <a:rPr lang="en-US" sz="2800" b="1" dirty="0"/>
              <a:t>Eating</a:t>
            </a:r>
            <a:endParaRPr lang="en-US" sz="2800" dirty="0"/>
          </a:p>
          <a:p>
            <a:r>
              <a:rPr lang="en-US" sz="2800" dirty="0" smtClean="0"/>
              <a:t>RE-READ “First Lady Proposes Ban on Junk Food Marketing in Schools” by Maggie Fox, NBC News/ 6-10-14.   </a:t>
            </a:r>
          </a:p>
          <a:p>
            <a:r>
              <a:rPr lang="en-US" sz="2800" dirty="0" smtClean="0"/>
              <a:t>On sticky notes, capture </a:t>
            </a:r>
            <a:r>
              <a:rPr lang="en-US" sz="2800" b="1" dirty="0" smtClean="0">
                <a:solidFill>
                  <a:schemeClr val="accent3"/>
                </a:solidFill>
              </a:rPr>
              <a:t>facts and data</a:t>
            </a:r>
            <a:r>
              <a:rPr lang="en-US" sz="2800" dirty="0" smtClean="0">
                <a:solidFill>
                  <a:schemeClr val="accent3"/>
                </a:solidFill>
              </a:rPr>
              <a:t> </a:t>
            </a:r>
            <a:r>
              <a:rPr lang="en-US" sz="2800" b="1" dirty="0" smtClean="0">
                <a:solidFill>
                  <a:schemeClr val="accent3"/>
                </a:solidFill>
              </a:rPr>
              <a:t>that seem important or that you’d like to comment on (you have a reaction to share).</a:t>
            </a:r>
          </a:p>
          <a:p>
            <a:pPr marL="0" indent="0">
              <a:buNone/>
            </a:pPr>
            <a:r>
              <a:rPr lang="en-US" sz="3200" dirty="0" smtClean="0"/>
              <a:t> </a:t>
            </a:r>
          </a:p>
        </p:txBody>
      </p:sp>
      <p:sp>
        <p:nvSpPr>
          <p:cNvPr id="6" name="TextBox 5"/>
          <p:cNvSpPr txBox="1"/>
          <p:nvPr/>
        </p:nvSpPr>
        <p:spPr>
          <a:xfrm>
            <a:off x="2542478" y="4764397"/>
            <a:ext cx="2029522" cy="1754326"/>
          </a:xfrm>
          <a:prstGeom prst="rect">
            <a:avLst/>
          </a:prstGeom>
          <a:solidFill>
            <a:srgbClr val="FF0000">
              <a:alpha val="66000"/>
            </a:srgbClr>
          </a:solidFill>
        </p:spPr>
        <p:txBody>
          <a:bodyPr wrap="square" rtlCol="0">
            <a:spAutoFit/>
          </a:bodyPr>
          <a:lstStyle/>
          <a:p>
            <a:r>
              <a:rPr lang="en-US" dirty="0" smtClean="0"/>
              <a:t> Companies spend $149 million a year trying to sell junk food in school.</a:t>
            </a:r>
          </a:p>
          <a:p>
            <a:endParaRPr lang="en-US" dirty="0"/>
          </a:p>
        </p:txBody>
      </p:sp>
      <p:sp>
        <p:nvSpPr>
          <p:cNvPr id="7" name="TextBox 6"/>
          <p:cNvSpPr txBox="1"/>
          <p:nvPr/>
        </p:nvSpPr>
        <p:spPr>
          <a:xfrm>
            <a:off x="5638798" y="4711466"/>
            <a:ext cx="2029522" cy="2031325"/>
          </a:xfrm>
          <a:prstGeom prst="rect">
            <a:avLst/>
          </a:prstGeom>
          <a:solidFill>
            <a:srgbClr val="00B050">
              <a:alpha val="66000"/>
            </a:srgbClr>
          </a:solidFill>
        </p:spPr>
        <p:txBody>
          <a:bodyPr wrap="square" rtlCol="0">
            <a:spAutoFit/>
          </a:bodyPr>
          <a:lstStyle/>
          <a:p>
            <a:r>
              <a:rPr lang="en-US" dirty="0" smtClean="0"/>
              <a:t>Since 2006, companies can only sell water, sugarless juice, low fat milk and nonfat mile in school.</a:t>
            </a:r>
            <a:endParaRPr lang="en-US" dirty="0"/>
          </a:p>
        </p:txBody>
      </p:sp>
      <p:sp>
        <p:nvSpPr>
          <p:cNvPr id="8" name="TextBox 7"/>
          <p:cNvSpPr txBox="1"/>
          <p:nvPr/>
        </p:nvSpPr>
        <p:spPr>
          <a:xfrm>
            <a:off x="8579003" y="4711466"/>
            <a:ext cx="2029522" cy="1754326"/>
          </a:xfrm>
          <a:prstGeom prst="rect">
            <a:avLst/>
          </a:prstGeom>
          <a:solidFill>
            <a:srgbClr val="FFFF00">
              <a:alpha val="66000"/>
            </a:srgbClr>
          </a:solidFill>
        </p:spPr>
        <p:txBody>
          <a:bodyPr wrap="square" rtlCol="0">
            <a:spAutoFit/>
          </a:bodyPr>
          <a:lstStyle/>
          <a:p>
            <a:r>
              <a:rPr lang="en-US" dirty="0" smtClean="0"/>
              <a:t> In 2012 , 70% of elementary schools allowed food ads in schools.</a:t>
            </a:r>
          </a:p>
          <a:p>
            <a:endParaRPr lang="en-US" dirty="0"/>
          </a:p>
        </p:txBody>
      </p:sp>
      <p:sp>
        <p:nvSpPr>
          <p:cNvPr id="4" name="Rectangle 3"/>
          <p:cNvSpPr/>
          <p:nvPr/>
        </p:nvSpPr>
        <p:spPr>
          <a:xfrm rot="19275386">
            <a:off x="160889" y="4965549"/>
            <a:ext cx="2042162" cy="923330"/>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FACTS</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271057786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 your sticky notes to the notebook writing you have completed so </a:t>
            </a:r>
            <a:r>
              <a:rPr lang="en-US" dirty="0" smtClean="0"/>
              <a:t>far.</a:t>
            </a:r>
            <a:endParaRPr lang="en-US" dirty="0"/>
          </a:p>
        </p:txBody>
      </p:sp>
      <p:sp>
        <p:nvSpPr>
          <p:cNvPr id="3" name="Content Placeholder 2"/>
          <p:cNvSpPr>
            <a:spLocks noGrp="1"/>
          </p:cNvSpPr>
          <p:nvPr>
            <p:ph sz="quarter" idx="1"/>
          </p:nvPr>
        </p:nvSpPr>
        <p:spPr>
          <a:xfrm>
            <a:off x="356839" y="2074126"/>
            <a:ext cx="11530361" cy="4259767"/>
          </a:xfrm>
        </p:spPr>
        <p:txBody>
          <a:bodyPr>
            <a:normAutofit/>
          </a:bodyPr>
          <a:lstStyle/>
          <a:p>
            <a:r>
              <a:rPr lang="en-US" sz="3200" dirty="0" smtClean="0"/>
              <a:t>Try to a find place that this information “fits” and stick your notes there.</a:t>
            </a:r>
          </a:p>
          <a:p>
            <a:pPr marL="0" indent="0">
              <a:buNone/>
            </a:pPr>
            <a:r>
              <a:rPr lang="en-US" sz="3200" dirty="0" smtClean="0"/>
              <a:t>						OR</a:t>
            </a:r>
          </a:p>
          <a:p>
            <a:r>
              <a:rPr lang="en-US" sz="3200" dirty="0" smtClean="0"/>
              <a:t>Add it to the end of your notebook writing, if your sticky note is something you haven’t talked about yet.</a:t>
            </a:r>
          </a:p>
          <a:p>
            <a:endParaRPr lang="en-US" sz="3200" dirty="0"/>
          </a:p>
          <a:p>
            <a:r>
              <a:rPr lang="en-US" sz="3200" dirty="0" smtClean="0"/>
              <a:t>Look back at your article highlighting.  Add a line that tells where the information came from.</a:t>
            </a:r>
            <a:endParaRPr lang="en-US" sz="3200" dirty="0"/>
          </a:p>
        </p:txBody>
      </p:sp>
      <p:sp>
        <p:nvSpPr>
          <p:cNvPr id="4" name="TextBox 3"/>
          <p:cNvSpPr txBox="1"/>
          <p:nvPr/>
        </p:nvSpPr>
        <p:spPr>
          <a:xfrm>
            <a:off x="7179609" y="917340"/>
            <a:ext cx="5012391" cy="1477328"/>
          </a:xfrm>
          <a:prstGeom prst="rect">
            <a:avLst/>
          </a:prstGeom>
          <a:noFill/>
        </p:spPr>
        <p:txBody>
          <a:bodyPr wrap="square" rtlCol="0">
            <a:spAutoFit/>
          </a:bodyPr>
          <a:lstStyle/>
          <a:p>
            <a:pPr algn="ctr"/>
            <a:r>
              <a:rPr lang="en-US" dirty="0">
                <a:solidFill>
                  <a:srgbClr val="0000FF"/>
                </a:solidFill>
              </a:rPr>
              <a:t>Cite strong and thorough textual evidence to support analysis of what the text says explicitly as well as inferences drawn from the text.  </a:t>
            </a:r>
            <a:r>
              <a:rPr lang="en-US" i="1" dirty="0">
                <a:solidFill>
                  <a:srgbClr val="0000FF"/>
                </a:solidFill>
              </a:rPr>
              <a:t>(Reading Standards:  Informational Text 1)</a:t>
            </a:r>
            <a:endParaRPr lang="en-US" dirty="0">
              <a:solidFill>
                <a:srgbClr val="0000FF"/>
              </a:solidFill>
            </a:endParaRPr>
          </a:p>
          <a:p>
            <a:endParaRPr lang="en-US" dirty="0"/>
          </a:p>
        </p:txBody>
      </p:sp>
      <p:sp>
        <p:nvSpPr>
          <p:cNvPr id="5" name="TextBox 4"/>
          <p:cNvSpPr txBox="1"/>
          <p:nvPr/>
        </p:nvSpPr>
        <p:spPr>
          <a:xfrm>
            <a:off x="7125595" y="5657671"/>
            <a:ext cx="4626872" cy="1200329"/>
          </a:xfrm>
          <a:prstGeom prst="rect">
            <a:avLst/>
          </a:prstGeom>
          <a:noFill/>
        </p:spPr>
        <p:txBody>
          <a:bodyPr wrap="square" rtlCol="0">
            <a:spAutoFit/>
          </a:bodyPr>
          <a:lstStyle/>
          <a:p>
            <a:pPr algn="ctr"/>
            <a:r>
              <a:rPr lang="en-US" dirty="0">
                <a:solidFill>
                  <a:srgbClr val="0000FF"/>
                </a:solidFill>
              </a:rPr>
              <a:t>Draw evidence from literary or informational texts to support analysis, reflection, and </a:t>
            </a:r>
            <a:r>
              <a:rPr lang="en-US" dirty="0" smtClean="0">
                <a:solidFill>
                  <a:srgbClr val="0000FF"/>
                </a:solidFill>
              </a:rPr>
              <a:t>research</a:t>
            </a:r>
            <a:r>
              <a:rPr lang="en-US" dirty="0">
                <a:solidFill>
                  <a:srgbClr val="0000FF"/>
                </a:solidFill>
              </a:rPr>
              <a:t>.  </a:t>
            </a:r>
            <a:endParaRPr lang="en-US" dirty="0" smtClean="0">
              <a:solidFill>
                <a:srgbClr val="0000FF"/>
              </a:solidFill>
            </a:endParaRPr>
          </a:p>
          <a:p>
            <a:pPr algn="ctr"/>
            <a:r>
              <a:rPr lang="en-US" dirty="0" smtClean="0">
                <a:solidFill>
                  <a:srgbClr val="0000FF"/>
                </a:solidFill>
              </a:rPr>
              <a:t>(</a:t>
            </a:r>
            <a:r>
              <a:rPr lang="en-US" i="1" dirty="0" smtClean="0">
                <a:solidFill>
                  <a:srgbClr val="0000FF"/>
                </a:solidFill>
              </a:rPr>
              <a:t>Writing Standard </a:t>
            </a:r>
            <a:r>
              <a:rPr lang="en-US" i="1" dirty="0">
                <a:solidFill>
                  <a:srgbClr val="0000FF"/>
                </a:solidFill>
              </a:rPr>
              <a:t>9)</a:t>
            </a:r>
            <a:endParaRPr lang="en-US" dirty="0">
              <a:solidFill>
                <a:srgbClr val="0000FF"/>
              </a:solidFill>
            </a:endParaRPr>
          </a:p>
          <a:p>
            <a:endParaRPr lang="en-US" dirty="0"/>
          </a:p>
        </p:txBody>
      </p:sp>
    </p:spTree>
    <p:extLst>
      <p:ext uri="{BB962C8B-B14F-4D97-AF65-F5344CB8AC3E}">
        <p14:creationId xmlns:p14="http://schemas.microsoft.com/office/powerpoint/2010/main" val="363652300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199" y="1474237"/>
            <a:ext cx="10363200" cy="1143000"/>
          </a:xfrm>
        </p:spPr>
        <p:txBody>
          <a:bodyPr>
            <a:normAutofit fontScale="90000"/>
          </a:bodyPr>
          <a:lstStyle/>
          <a:p>
            <a:r>
              <a:rPr lang="en-US" dirty="0" smtClean="0"/>
              <a:t>In this unit, we will read about an issue, examine the facts, and make a claim</a:t>
            </a:r>
            <a:r>
              <a:rPr lang="en-US" dirty="0" smtClean="0"/>
              <a:t>.  The responses we compose will help better prepare us for the writing portion of the End of Course assessment.</a:t>
            </a:r>
            <a:endParaRPr lang="en-US" dirty="0"/>
          </a:p>
        </p:txBody>
      </p:sp>
      <p:sp>
        <p:nvSpPr>
          <p:cNvPr id="4" name="Content Placeholder 3"/>
          <p:cNvSpPr txBox="1">
            <a:spLocks noGrp="1"/>
          </p:cNvSpPr>
          <p:nvPr>
            <p:ph sz="quarter" idx="1"/>
          </p:nvPr>
        </p:nvSpPr>
        <p:spPr>
          <a:xfrm>
            <a:off x="2500002" y="3243702"/>
            <a:ext cx="8915400" cy="3046988"/>
          </a:xfrm>
          <a:prstGeom prst="rect">
            <a:avLst/>
          </a:prstGeom>
          <a:noFill/>
        </p:spPr>
        <p:txBody>
          <a:bodyPr wrap="square" rtlCol="0">
            <a:spAutoFit/>
          </a:bodyPr>
          <a:lstStyle/>
          <a:p>
            <a:r>
              <a:rPr lang="en-US" sz="4800" b="1" dirty="0" smtClean="0"/>
              <a:t>Claim:  A statement of opinion that others can either agree with or disagree with</a:t>
            </a:r>
            <a:endParaRPr lang="en-US" sz="4800" b="1" dirty="0"/>
          </a:p>
        </p:txBody>
      </p:sp>
    </p:spTree>
    <p:extLst>
      <p:ext uri="{BB962C8B-B14F-4D97-AF65-F5344CB8AC3E}">
        <p14:creationId xmlns:p14="http://schemas.microsoft.com/office/powerpoint/2010/main" val="50028587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771" y="289932"/>
            <a:ext cx="11315379" cy="6021658"/>
          </a:xfrm>
        </p:spPr>
        <p:txBody>
          <a:bodyPr>
            <a:normAutofit fontScale="90000"/>
          </a:bodyPr>
          <a:lstStyle/>
          <a:p>
            <a:r>
              <a:rPr lang="en-US" b="1" dirty="0" smtClean="0"/>
              <a:t>Writer’s Notebook (Day 7):</a:t>
            </a:r>
            <a:r>
              <a:rPr lang="en-US" dirty="0" smtClean="0"/>
              <a:t> </a:t>
            </a:r>
            <a:br>
              <a:rPr lang="en-US" dirty="0" smtClean="0"/>
            </a:br>
            <a:r>
              <a:rPr lang="en-US" dirty="0" smtClean="0"/>
              <a:t/>
            </a:r>
            <a:br>
              <a:rPr lang="en-US" dirty="0" smtClean="0"/>
            </a:br>
            <a:r>
              <a:rPr lang="en-US" u="sng" dirty="0" smtClean="0"/>
              <a:t>Re-read</a:t>
            </a:r>
            <a:r>
              <a:rPr lang="en-US" dirty="0" smtClean="0"/>
              <a:t> what you have written so far.  </a:t>
            </a:r>
            <a:br>
              <a:rPr lang="en-US" dirty="0" smtClean="0"/>
            </a:br>
            <a:r>
              <a:rPr lang="en-US" dirty="0"/>
              <a:t/>
            </a:r>
            <a:br>
              <a:rPr lang="en-US" dirty="0"/>
            </a:br>
            <a:r>
              <a:rPr lang="en-US" u="sng" dirty="0" smtClean="0"/>
              <a:t>Then write what you are now thinking.  These questions may help:</a:t>
            </a:r>
            <a:r>
              <a:rPr lang="en-US" dirty="0" smtClean="0"/>
              <a:t/>
            </a:r>
            <a:br>
              <a:rPr lang="en-US" dirty="0" smtClean="0"/>
            </a:br>
            <a:r>
              <a:rPr lang="en-US" dirty="0"/>
              <a:t/>
            </a:r>
            <a:br>
              <a:rPr lang="en-US" dirty="0"/>
            </a:br>
            <a:r>
              <a:rPr lang="en-US" dirty="0" smtClean="0"/>
              <a:t>Are the new </a:t>
            </a:r>
            <a:r>
              <a:rPr lang="en-US" b="1" dirty="0" smtClean="0"/>
              <a:t>school snack rules </a:t>
            </a:r>
            <a:r>
              <a:rPr lang="en-US" dirty="0" smtClean="0"/>
              <a:t>a good idea or not?</a:t>
            </a:r>
            <a:br>
              <a:rPr lang="en-US" dirty="0" smtClean="0"/>
            </a:br>
            <a:r>
              <a:rPr lang="en-US" dirty="0" smtClean="0"/>
              <a:t>Is </a:t>
            </a:r>
            <a:r>
              <a:rPr lang="en-US" b="1" dirty="0" smtClean="0"/>
              <a:t>childhood obesity </a:t>
            </a:r>
            <a:r>
              <a:rPr lang="en-US" dirty="0" smtClean="0"/>
              <a:t>a problem or not?   Is </a:t>
            </a:r>
            <a:r>
              <a:rPr lang="en-US" b="1" dirty="0" smtClean="0"/>
              <a:t>healthy eating</a:t>
            </a:r>
            <a:r>
              <a:rPr lang="en-US" dirty="0" smtClean="0"/>
              <a:t> important or not?  </a:t>
            </a:r>
            <a:r>
              <a:rPr lang="en-US" i="1" dirty="0" smtClean="0"/>
              <a:t>Explain your thinking.</a:t>
            </a:r>
            <a:endParaRPr lang="en-US" sz="2700" b="1" i="1" dirty="0"/>
          </a:p>
        </p:txBody>
      </p:sp>
      <p:sp>
        <p:nvSpPr>
          <p:cNvPr id="3" name="TextBox 2"/>
          <p:cNvSpPr txBox="1"/>
          <p:nvPr/>
        </p:nvSpPr>
        <p:spPr>
          <a:xfrm>
            <a:off x="7408421" y="458670"/>
            <a:ext cx="4571927" cy="2031325"/>
          </a:xfrm>
          <a:prstGeom prst="rect">
            <a:avLst/>
          </a:prstGeom>
          <a:noFill/>
        </p:spPr>
        <p:txBody>
          <a:bodyPr wrap="square" rtlCol="0">
            <a:spAutoFit/>
          </a:bodyPr>
          <a:lstStyle/>
          <a:p>
            <a:pPr algn="ctr"/>
            <a:r>
              <a:rPr lang="en-US" dirty="0">
                <a:solidFill>
                  <a:srgbClr val="0000FF"/>
                </a:solidFill>
              </a:rPr>
              <a:t>Develop and strengthen writing as needed by planning, revising, editing, rewriting, or  trying a new approach, focusing on addressing what is most significant for a specific </a:t>
            </a:r>
            <a:r>
              <a:rPr lang="en-US" dirty="0" smtClean="0">
                <a:solidFill>
                  <a:srgbClr val="0000FF"/>
                </a:solidFill>
              </a:rPr>
              <a:t>purpose </a:t>
            </a:r>
            <a:r>
              <a:rPr lang="en-US" dirty="0">
                <a:solidFill>
                  <a:srgbClr val="0000FF"/>
                </a:solidFill>
              </a:rPr>
              <a:t>and audience.  </a:t>
            </a:r>
            <a:endParaRPr lang="en-US" dirty="0" smtClean="0">
              <a:solidFill>
                <a:srgbClr val="0000FF"/>
              </a:solidFill>
            </a:endParaRPr>
          </a:p>
          <a:p>
            <a:pPr algn="ctr"/>
            <a:r>
              <a:rPr lang="en-US" dirty="0" smtClean="0">
                <a:solidFill>
                  <a:srgbClr val="0000FF"/>
                </a:solidFill>
              </a:rPr>
              <a:t>(</a:t>
            </a:r>
            <a:r>
              <a:rPr lang="en-US" i="1" dirty="0">
                <a:solidFill>
                  <a:srgbClr val="0000FF"/>
                </a:solidFill>
              </a:rPr>
              <a:t>Writing Standards 5)</a:t>
            </a:r>
            <a:endParaRPr lang="en-US" dirty="0">
              <a:solidFill>
                <a:srgbClr val="0000FF"/>
              </a:solidFill>
            </a:endParaRPr>
          </a:p>
          <a:p>
            <a:endParaRPr lang="en-US" dirty="0"/>
          </a:p>
        </p:txBody>
      </p:sp>
    </p:spTree>
    <p:extLst>
      <p:ext uri="{BB962C8B-B14F-4D97-AF65-F5344CB8AC3E}">
        <p14:creationId xmlns:p14="http://schemas.microsoft.com/office/powerpoint/2010/main" val="71815171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629" y="346878"/>
            <a:ext cx="11664176" cy="2195599"/>
          </a:xfrm>
        </p:spPr>
        <p:txBody>
          <a:bodyPr>
            <a:normAutofit fontScale="90000"/>
          </a:bodyPr>
          <a:lstStyle/>
          <a:p>
            <a:pPr algn="ctr"/>
            <a:r>
              <a:rPr lang="en-US" dirty="0" smtClean="0"/>
              <a:t>Day 7, cont.:  What’s your answer to the problem? What should we do HERE? Bring it home!</a:t>
            </a:r>
            <a:br>
              <a:rPr lang="en-US" dirty="0" smtClean="0"/>
            </a:br>
            <a:r>
              <a:rPr lang="en-US" dirty="0" smtClean="0"/>
              <a:t/>
            </a:r>
            <a:br>
              <a:rPr lang="en-US" dirty="0" smtClean="0"/>
            </a:br>
            <a:r>
              <a:rPr lang="en-US" b="1" u="sng" dirty="0" smtClean="0"/>
              <a:t> WRITE A CLAIM!</a:t>
            </a:r>
            <a:endParaRPr lang="en-US" b="1" u="sng" dirty="0"/>
          </a:p>
        </p:txBody>
      </p:sp>
      <p:sp>
        <p:nvSpPr>
          <p:cNvPr id="3" name="Content Placeholder 2"/>
          <p:cNvSpPr>
            <a:spLocks noGrp="1"/>
          </p:cNvSpPr>
          <p:nvPr>
            <p:ph sz="quarter" idx="1"/>
          </p:nvPr>
        </p:nvSpPr>
        <p:spPr>
          <a:xfrm>
            <a:off x="646771" y="2676293"/>
            <a:ext cx="11545229" cy="3858322"/>
          </a:xfrm>
        </p:spPr>
        <p:txBody>
          <a:bodyPr>
            <a:normAutofit fontScale="92500" lnSpcReduction="10000"/>
          </a:bodyPr>
          <a:lstStyle/>
          <a:p>
            <a:pPr marL="0" indent="0">
              <a:buNone/>
            </a:pPr>
            <a:r>
              <a:rPr lang="en-US" sz="2800" dirty="0" smtClean="0"/>
              <a:t>Let’s brainstorm claims </a:t>
            </a:r>
            <a:r>
              <a:rPr lang="en-US" sz="2800" dirty="0"/>
              <a:t>about </a:t>
            </a:r>
            <a:r>
              <a:rPr lang="en-US" sz="2800" dirty="0" smtClean="0"/>
              <a:t>this issue.  </a:t>
            </a:r>
          </a:p>
          <a:p>
            <a:pPr marL="0" indent="0">
              <a:buNone/>
            </a:pPr>
            <a:endParaRPr lang="en-US" sz="2800" dirty="0"/>
          </a:p>
          <a:p>
            <a:pPr marL="0" indent="0">
              <a:buNone/>
            </a:pPr>
            <a:r>
              <a:rPr lang="en-US" sz="2800" b="1" u="sng" dirty="0" smtClean="0"/>
              <a:t>Good claims</a:t>
            </a:r>
          </a:p>
          <a:p>
            <a:r>
              <a:rPr lang="en-US" sz="2800" dirty="0" smtClean="0"/>
              <a:t>Show the writer’s </a:t>
            </a:r>
            <a:r>
              <a:rPr lang="en-US" sz="2800" b="1" dirty="0" smtClean="0"/>
              <a:t>position</a:t>
            </a:r>
            <a:r>
              <a:rPr lang="en-US" sz="2800" dirty="0" smtClean="0"/>
              <a:t> on the issue</a:t>
            </a:r>
          </a:p>
          <a:p>
            <a:pPr lvl="1"/>
            <a:r>
              <a:rPr lang="en-US" sz="2800" dirty="0" smtClean="0"/>
              <a:t>We should or we should not …</a:t>
            </a:r>
          </a:p>
          <a:p>
            <a:pPr lvl="1"/>
            <a:r>
              <a:rPr lang="en-US" sz="2800" dirty="0" smtClean="0"/>
              <a:t>It would be better to …. </a:t>
            </a:r>
          </a:p>
          <a:p>
            <a:r>
              <a:rPr lang="en-US" sz="2800" b="1" dirty="0" smtClean="0"/>
              <a:t>Try to narrow the </a:t>
            </a:r>
            <a:r>
              <a:rPr lang="en-US" sz="2800" b="1" dirty="0"/>
              <a:t>topic</a:t>
            </a:r>
            <a:r>
              <a:rPr lang="en-US" sz="2800" dirty="0"/>
              <a:t>. We could focus on healthy eating or </a:t>
            </a:r>
            <a:r>
              <a:rPr lang="en-US" sz="2800" dirty="0" smtClean="0"/>
              <a:t>the new school lunch rules or childhood </a:t>
            </a:r>
            <a:r>
              <a:rPr lang="en-US" sz="2800" dirty="0"/>
              <a:t>obesity or Let’s Move or Smart Snacks in School.</a:t>
            </a:r>
          </a:p>
          <a:p>
            <a:pPr marL="0" indent="0">
              <a:buNone/>
            </a:pPr>
            <a:r>
              <a:rPr lang="en-US" sz="2400" dirty="0" smtClean="0"/>
              <a:t>   </a:t>
            </a:r>
          </a:p>
        </p:txBody>
      </p:sp>
      <p:sp>
        <p:nvSpPr>
          <p:cNvPr id="4" name="TextBox 3"/>
          <p:cNvSpPr txBox="1"/>
          <p:nvPr/>
        </p:nvSpPr>
        <p:spPr>
          <a:xfrm>
            <a:off x="7002131" y="3016639"/>
            <a:ext cx="5057287" cy="1477328"/>
          </a:xfrm>
          <a:prstGeom prst="rect">
            <a:avLst/>
          </a:prstGeom>
          <a:noFill/>
        </p:spPr>
        <p:txBody>
          <a:bodyPr wrap="square" rtlCol="0">
            <a:spAutoFit/>
          </a:bodyPr>
          <a:lstStyle/>
          <a:p>
            <a:pPr algn="ctr"/>
            <a:r>
              <a:rPr lang="en-US" dirty="0">
                <a:solidFill>
                  <a:srgbClr val="0000FF"/>
                </a:solidFill>
              </a:rPr>
              <a:t>Write arguments to support claims in an analysis of substantive topics or texts, using valid reasoning and relevant and sufficient evidence.  </a:t>
            </a:r>
            <a:endParaRPr lang="en-US" dirty="0" smtClean="0">
              <a:solidFill>
                <a:srgbClr val="0000FF"/>
              </a:solidFill>
            </a:endParaRPr>
          </a:p>
          <a:p>
            <a:pPr algn="ctr"/>
            <a:r>
              <a:rPr lang="en-US" dirty="0" smtClean="0">
                <a:solidFill>
                  <a:srgbClr val="0000FF"/>
                </a:solidFill>
              </a:rPr>
              <a:t>(</a:t>
            </a:r>
            <a:r>
              <a:rPr lang="en-US" i="1" dirty="0" smtClean="0">
                <a:solidFill>
                  <a:srgbClr val="0000FF"/>
                </a:solidFill>
              </a:rPr>
              <a:t>Writing Standard </a:t>
            </a:r>
            <a:r>
              <a:rPr lang="en-US" i="1" dirty="0">
                <a:solidFill>
                  <a:srgbClr val="0000FF"/>
                </a:solidFill>
              </a:rPr>
              <a:t>1</a:t>
            </a:r>
            <a:r>
              <a:rPr lang="en-US" dirty="0">
                <a:solidFill>
                  <a:srgbClr val="0000FF"/>
                </a:solidFill>
              </a:rPr>
              <a:t>)</a:t>
            </a:r>
          </a:p>
          <a:p>
            <a:endParaRPr lang="en-US" dirty="0"/>
          </a:p>
        </p:txBody>
      </p:sp>
    </p:spTree>
    <p:extLst>
      <p:ext uri="{BB962C8B-B14F-4D97-AF65-F5344CB8AC3E}">
        <p14:creationId xmlns:p14="http://schemas.microsoft.com/office/powerpoint/2010/main" val="196997414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787" y="235367"/>
            <a:ext cx="5152076" cy="1280890"/>
          </a:xfrm>
        </p:spPr>
        <p:txBody>
          <a:bodyPr/>
          <a:lstStyle/>
          <a:p>
            <a:r>
              <a:rPr lang="en-US" dirty="0" smtClean="0"/>
              <a:t>Possible Claims:</a:t>
            </a:r>
            <a:endParaRPr lang="en-US" dirty="0"/>
          </a:p>
        </p:txBody>
      </p:sp>
      <p:sp>
        <p:nvSpPr>
          <p:cNvPr id="3" name="Content Placeholder 2"/>
          <p:cNvSpPr>
            <a:spLocks noGrp="1"/>
          </p:cNvSpPr>
          <p:nvPr>
            <p:ph sz="quarter" idx="1"/>
          </p:nvPr>
        </p:nvSpPr>
        <p:spPr>
          <a:xfrm>
            <a:off x="535259" y="1672683"/>
            <a:ext cx="11096353" cy="4069523"/>
          </a:xfrm>
        </p:spPr>
        <p:txBody>
          <a:bodyPr>
            <a:normAutofit fontScale="92500" lnSpcReduction="10000"/>
          </a:bodyPr>
          <a:lstStyle/>
          <a:p>
            <a:pPr marL="0" indent="0">
              <a:buNone/>
            </a:pPr>
            <a:r>
              <a:rPr lang="en-US" sz="2400" dirty="0"/>
              <a:t>Kids should change their eating habits.</a:t>
            </a:r>
          </a:p>
          <a:p>
            <a:pPr marL="0" indent="0">
              <a:buNone/>
            </a:pPr>
            <a:r>
              <a:rPr lang="en-US" sz="2400" dirty="0" smtClean="0"/>
              <a:t>Families should change their eating habits.</a:t>
            </a:r>
          </a:p>
          <a:p>
            <a:pPr marL="0" indent="0">
              <a:buNone/>
            </a:pPr>
            <a:r>
              <a:rPr lang="en-US" sz="2400" dirty="0" smtClean="0"/>
              <a:t>Our school should follow the </a:t>
            </a:r>
            <a:r>
              <a:rPr lang="en-US" sz="2400" b="1" dirty="0" smtClean="0"/>
              <a:t>Smart Snacks in School </a:t>
            </a:r>
            <a:r>
              <a:rPr lang="en-US" sz="2400" dirty="0" smtClean="0"/>
              <a:t>rules. </a:t>
            </a:r>
          </a:p>
          <a:p>
            <a:pPr marL="0" indent="0">
              <a:buNone/>
            </a:pPr>
            <a:r>
              <a:rPr lang="en-US" sz="2400" dirty="0" smtClean="0"/>
              <a:t>Students should give healthy cafeteria food a chance.</a:t>
            </a:r>
          </a:p>
          <a:p>
            <a:pPr marL="0" indent="0">
              <a:buNone/>
            </a:pPr>
            <a:r>
              <a:rPr lang="en-US" sz="2400" dirty="0" smtClean="0"/>
              <a:t>The </a:t>
            </a:r>
            <a:r>
              <a:rPr lang="en-US" sz="2400" dirty="0"/>
              <a:t>First Lady’s </a:t>
            </a:r>
            <a:r>
              <a:rPr lang="en-US" sz="2400" b="1" dirty="0"/>
              <a:t>Let’s Move </a:t>
            </a:r>
            <a:r>
              <a:rPr lang="en-US" sz="2400" dirty="0"/>
              <a:t>program is a good choice for our school</a:t>
            </a:r>
            <a:r>
              <a:rPr lang="en-US" sz="2400" dirty="0" smtClean="0"/>
              <a:t>.</a:t>
            </a:r>
          </a:p>
          <a:p>
            <a:pPr marL="0" indent="0">
              <a:buNone/>
            </a:pPr>
            <a:r>
              <a:rPr lang="en-US" sz="2400" dirty="0"/>
              <a:t>Our school should fight childhood obesity by </a:t>
            </a:r>
            <a:r>
              <a:rPr lang="en-US" sz="2400" dirty="0" smtClean="0"/>
              <a:t>________________.</a:t>
            </a:r>
            <a:endParaRPr lang="en-US" sz="2400" dirty="0"/>
          </a:p>
          <a:p>
            <a:pPr marL="0" indent="0">
              <a:buNone/>
            </a:pPr>
            <a:endParaRPr lang="en-US" sz="2400" dirty="0" smtClean="0"/>
          </a:p>
          <a:p>
            <a:pPr marL="0" indent="0">
              <a:buNone/>
            </a:pPr>
            <a:r>
              <a:rPr lang="en-US" sz="2400" dirty="0" smtClean="0"/>
              <a:t>Kids don’t need to change </a:t>
            </a:r>
            <a:r>
              <a:rPr lang="en-US" sz="2400" dirty="0"/>
              <a:t>their eating habits.</a:t>
            </a:r>
          </a:p>
          <a:p>
            <a:pPr marL="0" indent="0">
              <a:buNone/>
            </a:pPr>
            <a:r>
              <a:rPr lang="en-US" sz="2400" dirty="0"/>
              <a:t>Our school should </a:t>
            </a:r>
            <a:r>
              <a:rPr lang="en-US" sz="2400" dirty="0" smtClean="0"/>
              <a:t>not follow </a:t>
            </a:r>
            <a:r>
              <a:rPr lang="en-US" sz="2400" dirty="0"/>
              <a:t>the </a:t>
            </a:r>
            <a:r>
              <a:rPr lang="en-US" sz="2400" b="1" dirty="0"/>
              <a:t>Smart Snacks in School </a:t>
            </a:r>
            <a:r>
              <a:rPr lang="en-US" sz="2400" dirty="0" smtClean="0"/>
              <a:t>rules. </a:t>
            </a:r>
          </a:p>
          <a:p>
            <a:pPr marL="0" indent="0">
              <a:buNone/>
            </a:pPr>
            <a:r>
              <a:rPr lang="en-US" sz="2400" dirty="0" smtClean="0"/>
              <a:t>Students </a:t>
            </a:r>
            <a:r>
              <a:rPr lang="en-US" sz="2400" dirty="0"/>
              <a:t>should </a:t>
            </a:r>
            <a:r>
              <a:rPr lang="en-US" sz="2400" dirty="0" smtClean="0"/>
              <a:t>not have to eat healthy food at school.</a:t>
            </a:r>
            <a:endParaRPr lang="en-US" sz="2400" dirty="0"/>
          </a:p>
          <a:p>
            <a:pPr marL="0" indent="0">
              <a:buNone/>
            </a:pPr>
            <a:endParaRPr lang="en-US" sz="2400" dirty="0"/>
          </a:p>
          <a:p>
            <a:pPr marL="0" indent="0">
              <a:buNone/>
            </a:pPr>
            <a:endParaRPr lang="en-US" sz="2400" dirty="0" smtClean="0"/>
          </a:p>
        </p:txBody>
      </p:sp>
      <p:sp>
        <p:nvSpPr>
          <p:cNvPr id="4" name="Rectangle 3"/>
          <p:cNvSpPr/>
          <p:nvPr/>
        </p:nvSpPr>
        <p:spPr>
          <a:xfrm>
            <a:off x="4318605" y="5742206"/>
            <a:ext cx="7523213" cy="584775"/>
          </a:xfrm>
          <a:prstGeom prst="rect">
            <a:avLst/>
          </a:prstGeom>
        </p:spPr>
        <p:txBody>
          <a:bodyPr wrap="none">
            <a:spAutoFit/>
          </a:bodyPr>
          <a:lstStyle/>
          <a:p>
            <a:r>
              <a:rPr lang="en-US" sz="3200" dirty="0" smtClean="0"/>
              <a:t>What Other Claims Could We Make?</a:t>
            </a:r>
            <a:endParaRPr lang="en-US" sz="3200" dirty="0"/>
          </a:p>
        </p:txBody>
      </p:sp>
      <p:sp>
        <p:nvSpPr>
          <p:cNvPr id="5" name="Rectangle 4"/>
          <p:cNvSpPr/>
          <p:nvPr/>
        </p:nvSpPr>
        <p:spPr>
          <a:xfrm rot="20456423">
            <a:off x="7790787" y="1722802"/>
            <a:ext cx="4199739" cy="1938992"/>
          </a:xfrm>
          <a:prstGeom prst="rect">
            <a:avLst/>
          </a:prstGeom>
          <a:noFill/>
        </p:spPr>
        <p:txBody>
          <a:bodyPr wrap="none" lIns="91440" tIns="45720" rIns="91440" bIns="45720">
            <a:spAutoFit/>
          </a:bodyPr>
          <a:lstStyle/>
          <a:p>
            <a:pPr algn="ctr"/>
            <a:r>
              <a:rPr lang="en-US" sz="40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What claim could</a:t>
            </a:r>
          </a:p>
          <a:p>
            <a:pPr algn="ctr"/>
            <a:r>
              <a:rPr lang="en-US" sz="40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you support with </a:t>
            </a:r>
          </a:p>
          <a:p>
            <a:pPr algn="ctr"/>
            <a:r>
              <a:rPr lang="en-US" sz="40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evidence (facts)?</a:t>
            </a:r>
            <a:endParaRPr lang="en-US" sz="40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6" name="TextBox 5"/>
          <p:cNvSpPr txBox="1"/>
          <p:nvPr/>
        </p:nvSpPr>
        <p:spPr>
          <a:xfrm>
            <a:off x="5291284" y="405746"/>
            <a:ext cx="4961986" cy="1200329"/>
          </a:xfrm>
          <a:prstGeom prst="rect">
            <a:avLst/>
          </a:prstGeom>
          <a:noFill/>
        </p:spPr>
        <p:txBody>
          <a:bodyPr wrap="square" rtlCol="0">
            <a:spAutoFit/>
          </a:bodyPr>
          <a:lstStyle/>
          <a:p>
            <a:pPr algn="ctr"/>
            <a:r>
              <a:rPr lang="en-US" dirty="0">
                <a:solidFill>
                  <a:srgbClr val="0000FF"/>
                </a:solidFill>
              </a:rPr>
              <a:t>Draw evidence from literary or informational texts to support analysis, reflection, and </a:t>
            </a:r>
            <a:r>
              <a:rPr lang="en-US" dirty="0" smtClean="0">
                <a:solidFill>
                  <a:srgbClr val="0000FF"/>
                </a:solidFill>
              </a:rPr>
              <a:t>research</a:t>
            </a:r>
            <a:r>
              <a:rPr lang="en-US" dirty="0">
                <a:solidFill>
                  <a:srgbClr val="0000FF"/>
                </a:solidFill>
              </a:rPr>
              <a:t>. </a:t>
            </a:r>
            <a:endParaRPr lang="en-US" dirty="0" smtClean="0">
              <a:solidFill>
                <a:srgbClr val="0000FF"/>
              </a:solidFill>
            </a:endParaRPr>
          </a:p>
          <a:p>
            <a:pPr algn="ctr"/>
            <a:r>
              <a:rPr lang="en-US" dirty="0" smtClean="0">
                <a:solidFill>
                  <a:srgbClr val="0000FF"/>
                </a:solidFill>
              </a:rPr>
              <a:t> </a:t>
            </a:r>
            <a:r>
              <a:rPr lang="en-US" dirty="0">
                <a:solidFill>
                  <a:srgbClr val="0000FF"/>
                </a:solidFill>
              </a:rPr>
              <a:t>(</a:t>
            </a:r>
            <a:r>
              <a:rPr lang="en-US" i="1" dirty="0" smtClean="0">
                <a:solidFill>
                  <a:srgbClr val="0000FF"/>
                </a:solidFill>
              </a:rPr>
              <a:t>Writing Standard </a:t>
            </a:r>
            <a:r>
              <a:rPr lang="en-US" i="1" dirty="0">
                <a:solidFill>
                  <a:srgbClr val="0000FF"/>
                </a:solidFill>
              </a:rPr>
              <a:t>9)</a:t>
            </a:r>
            <a:endParaRPr lang="en-US" dirty="0">
              <a:solidFill>
                <a:srgbClr val="0000FF"/>
              </a:solidFill>
            </a:endParaRPr>
          </a:p>
          <a:p>
            <a:endParaRPr lang="en-US" dirty="0"/>
          </a:p>
        </p:txBody>
      </p:sp>
    </p:spTree>
    <p:extLst>
      <p:ext uri="{BB962C8B-B14F-4D97-AF65-F5344CB8AC3E}">
        <p14:creationId xmlns:p14="http://schemas.microsoft.com/office/powerpoint/2010/main" val="393254805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839" y="223024"/>
            <a:ext cx="11664176" cy="1293542"/>
          </a:xfrm>
        </p:spPr>
        <p:txBody>
          <a:bodyPr>
            <a:normAutofit fontScale="90000"/>
          </a:bodyPr>
          <a:lstStyle/>
          <a:p>
            <a:r>
              <a:rPr lang="en-US" dirty="0" smtClean="0"/>
              <a:t>Sample Student Responses:  Here’s What I’m Thinking</a:t>
            </a:r>
            <a:endParaRPr lang="en-US" dirty="0"/>
          </a:p>
        </p:txBody>
      </p:sp>
      <p:sp>
        <p:nvSpPr>
          <p:cNvPr id="3" name="Content Placeholder 2"/>
          <p:cNvSpPr>
            <a:spLocks noGrp="1"/>
          </p:cNvSpPr>
          <p:nvPr>
            <p:ph sz="quarter" idx="1"/>
          </p:nvPr>
        </p:nvSpPr>
        <p:spPr>
          <a:xfrm>
            <a:off x="446049" y="1962615"/>
            <a:ext cx="11058564" cy="4549697"/>
          </a:xfrm>
        </p:spPr>
        <p:txBody>
          <a:bodyPr>
            <a:normAutofit/>
          </a:bodyPr>
          <a:lstStyle/>
          <a:p>
            <a:pPr marL="0" indent="0">
              <a:buNone/>
            </a:pPr>
            <a:endParaRPr lang="en-US" sz="3200" b="1" dirty="0"/>
          </a:p>
          <a:p>
            <a:pPr marL="0" indent="0">
              <a:buNone/>
            </a:pPr>
            <a:r>
              <a:rPr lang="en-US" sz="3200" b="1" dirty="0" smtClean="0"/>
              <a:t>1.  Kids need lessons about healthy eating.  If we understand the dangers, we will want to eat the right </a:t>
            </a:r>
            <a:r>
              <a:rPr lang="en-US" sz="3200" b="1" dirty="0"/>
              <a:t>foods. </a:t>
            </a:r>
            <a:endParaRPr lang="en-US" sz="3200" b="1" dirty="0" smtClean="0"/>
          </a:p>
          <a:p>
            <a:pPr marL="0" indent="0">
              <a:buNone/>
            </a:pPr>
            <a:endParaRPr lang="en-US" sz="3200" b="1" dirty="0"/>
          </a:p>
          <a:p>
            <a:pPr marL="0" indent="0">
              <a:buNone/>
            </a:pPr>
            <a:r>
              <a:rPr lang="en-US" sz="3200" b="1" dirty="0" smtClean="0"/>
              <a:t>2.  Even </a:t>
            </a:r>
            <a:r>
              <a:rPr lang="en-US" sz="3200" b="1" dirty="0"/>
              <a:t>though kids are getting heavier, we should be allowed to eat what we want.  Instead, our school should fight childhood obesity by increasing Physical Education time.  </a:t>
            </a:r>
          </a:p>
          <a:p>
            <a:pPr marL="0" indent="0">
              <a:buNone/>
            </a:pPr>
            <a:endParaRPr lang="en-US" sz="2800" dirty="0"/>
          </a:p>
        </p:txBody>
      </p:sp>
    </p:spTree>
    <p:extLst>
      <p:ext uri="{BB962C8B-B14F-4D97-AF65-F5344CB8AC3E}">
        <p14:creationId xmlns:p14="http://schemas.microsoft.com/office/powerpoint/2010/main" val="262231872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839" y="223024"/>
            <a:ext cx="11664176" cy="802888"/>
          </a:xfrm>
        </p:spPr>
        <p:txBody>
          <a:bodyPr>
            <a:normAutofit/>
          </a:bodyPr>
          <a:lstStyle/>
          <a:p>
            <a:r>
              <a:rPr lang="en-US" dirty="0" smtClean="0"/>
              <a:t>Are these good claims?</a:t>
            </a:r>
            <a:endParaRPr lang="en-US" dirty="0"/>
          </a:p>
        </p:txBody>
      </p:sp>
      <p:sp>
        <p:nvSpPr>
          <p:cNvPr id="3" name="Content Placeholder 2"/>
          <p:cNvSpPr>
            <a:spLocks noGrp="1"/>
          </p:cNvSpPr>
          <p:nvPr>
            <p:ph sz="quarter" idx="1"/>
          </p:nvPr>
        </p:nvSpPr>
        <p:spPr>
          <a:xfrm>
            <a:off x="446049" y="3456878"/>
            <a:ext cx="11058564" cy="3055434"/>
          </a:xfrm>
        </p:spPr>
        <p:txBody>
          <a:bodyPr>
            <a:normAutofit lnSpcReduction="10000"/>
          </a:bodyPr>
          <a:lstStyle/>
          <a:p>
            <a:pPr marL="0" indent="0">
              <a:buNone/>
            </a:pPr>
            <a:r>
              <a:rPr lang="en-US" sz="3200" dirty="0" smtClean="0"/>
              <a:t>1.  Kids need lessons about healthy eating.  If we understand the dangers, we will want to eat the right </a:t>
            </a:r>
            <a:r>
              <a:rPr lang="en-US" sz="3200" dirty="0"/>
              <a:t>foods. </a:t>
            </a:r>
            <a:endParaRPr lang="en-US" sz="3200" dirty="0" smtClean="0"/>
          </a:p>
          <a:p>
            <a:pPr marL="0" indent="0">
              <a:buNone/>
            </a:pPr>
            <a:endParaRPr lang="en-US" sz="3200" dirty="0"/>
          </a:p>
          <a:p>
            <a:pPr marL="0" indent="0">
              <a:buNone/>
            </a:pPr>
            <a:r>
              <a:rPr lang="en-US" sz="3200" dirty="0" smtClean="0"/>
              <a:t>2.  Even </a:t>
            </a:r>
            <a:r>
              <a:rPr lang="en-US" sz="3200" dirty="0"/>
              <a:t>though kids are getting heavier, we should be allowed to eat what we want.  Instead, our school should fight childhood obesity by increasing Physical Education time.  </a:t>
            </a:r>
          </a:p>
          <a:p>
            <a:pPr marL="0" indent="0">
              <a:buNone/>
            </a:pPr>
            <a:endParaRPr lang="en-US" sz="2800" dirty="0"/>
          </a:p>
        </p:txBody>
      </p:sp>
      <p:sp>
        <p:nvSpPr>
          <p:cNvPr id="4" name="Rectangle 3"/>
          <p:cNvSpPr/>
          <p:nvPr/>
        </p:nvSpPr>
        <p:spPr>
          <a:xfrm>
            <a:off x="1379390" y="1520338"/>
            <a:ext cx="9880846" cy="1569660"/>
          </a:xfrm>
          <a:prstGeom prst="rect">
            <a:avLst/>
          </a:prstGeom>
          <a:noFill/>
        </p:spPr>
        <p:txBody>
          <a:bodyPr wrap="none" lIns="91440" tIns="45720" rIns="91440" bIns="45720">
            <a:spAutoFit/>
          </a:bodyPr>
          <a:lstStyle/>
          <a:p>
            <a:r>
              <a:rPr lang="en-US" sz="3200" b="1" dirty="0"/>
              <a:t>Does the writer take a position on the issue, pro or con?</a:t>
            </a:r>
          </a:p>
          <a:p>
            <a:r>
              <a:rPr lang="en-US" sz="3200" b="1" dirty="0"/>
              <a:t>Does the writer narrow the topic?</a:t>
            </a:r>
          </a:p>
          <a:p>
            <a:r>
              <a:rPr lang="en-US" sz="3200" b="1" dirty="0"/>
              <a:t>Can we see what direction the writer plans to go?</a:t>
            </a:r>
          </a:p>
        </p:txBody>
      </p:sp>
    </p:spTree>
    <p:extLst>
      <p:ext uri="{BB962C8B-B14F-4D97-AF65-F5344CB8AC3E}">
        <p14:creationId xmlns:p14="http://schemas.microsoft.com/office/powerpoint/2010/main" val="97988196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839" y="223024"/>
            <a:ext cx="11664176" cy="1293542"/>
          </a:xfrm>
        </p:spPr>
        <p:txBody>
          <a:bodyPr>
            <a:normAutofit/>
          </a:bodyPr>
          <a:lstStyle/>
          <a:p>
            <a:r>
              <a:rPr lang="en-US" b="1" dirty="0" smtClean="0"/>
              <a:t>Create a class list of Claims.  Check each one!</a:t>
            </a:r>
            <a:endParaRPr lang="en-US" b="1" dirty="0"/>
          </a:p>
        </p:txBody>
      </p:sp>
      <p:sp>
        <p:nvSpPr>
          <p:cNvPr id="3" name="Content Placeholder 2"/>
          <p:cNvSpPr>
            <a:spLocks noGrp="1"/>
          </p:cNvSpPr>
          <p:nvPr>
            <p:ph sz="quarter" idx="1"/>
          </p:nvPr>
        </p:nvSpPr>
        <p:spPr>
          <a:xfrm>
            <a:off x="446049" y="2207941"/>
            <a:ext cx="11058564" cy="4304371"/>
          </a:xfrm>
        </p:spPr>
        <p:txBody>
          <a:bodyPr>
            <a:normAutofit/>
          </a:bodyPr>
          <a:lstStyle/>
          <a:p>
            <a:r>
              <a:rPr lang="en-US" sz="2800" b="1" dirty="0" smtClean="0"/>
              <a:t>Does the writer take a position on the issue, pro or con?</a:t>
            </a:r>
          </a:p>
          <a:p>
            <a:r>
              <a:rPr lang="en-US" sz="2800" b="1" dirty="0" smtClean="0"/>
              <a:t>Does the writer narrow the topic? How?</a:t>
            </a:r>
          </a:p>
          <a:p>
            <a:r>
              <a:rPr lang="en-US" sz="2800" b="1" dirty="0" smtClean="0"/>
              <a:t>Can we see what direction the writer plans to go? How?</a:t>
            </a:r>
          </a:p>
          <a:p>
            <a:endParaRPr lang="en-US" sz="2800" b="1" dirty="0"/>
          </a:p>
          <a:p>
            <a:endParaRPr lang="en-US" sz="2800" b="1" dirty="0" smtClean="0"/>
          </a:p>
          <a:p>
            <a:r>
              <a:rPr lang="en-US" sz="2800" b="1" dirty="0" smtClean="0"/>
              <a:t>Choose one that interests you.  </a:t>
            </a:r>
          </a:p>
          <a:p>
            <a:endParaRPr lang="en-US" sz="2800" b="1" dirty="0"/>
          </a:p>
          <a:p>
            <a:pPr marL="0" indent="0">
              <a:buNone/>
            </a:pPr>
            <a:endParaRPr lang="en-US" sz="2800" b="1" dirty="0" smtClean="0"/>
          </a:p>
        </p:txBody>
      </p:sp>
    </p:spTree>
    <p:extLst>
      <p:ext uri="{BB962C8B-B14F-4D97-AF65-F5344CB8AC3E}">
        <p14:creationId xmlns:p14="http://schemas.microsoft.com/office/powerpoint/2010/main" val="286350358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942" y="1233643"/>
            <a:ext cx="10363200" cy="1143000"/>
          </a:xfrm>
        </p:spPr>
        <p:txBody>
          <a:bodyPr>
            <a:normAutofit fontScale="90000"/>
          </a:bodyPr>
          <a:lstStyle/>
          <a:p>
            <a:r>
              <a:rPr lang="en-US" dirty="0" smtClean="0"/>
              <a:t>Day 8: Completing a Draft:  Here’s What I’m Thinking</a:t>
            </a:r>
            <a:br>
              <a:rPr lang="en-US" dirty="0" smtClean="0"/>
            </a:br>
            <a:r>
              <a:rPr lang="en-US" dirty="0" smtClean="0"/>
              <a:t/>
            </a:r>
            <a:br>
              <a:rPr lang="en-US" dirty="0" smtClean="0"/>
            </a:br>
            <a:r>
              <a:rPr lang="en-US" dirty="0" smtClean="0"/>
              <a:t>Option 1, Kernel Essay (</a:t>
            </a:r>
            <a:r>
              <a:rPr lang="en-US" dirty="0" err="1" smtClean="0"/>
              <a:t>Bernabei</a:t>
            </a:r>
            <a:r>
              <a:rPr lang="en-US" dirty="0" smtClean="0"/>
              <a:t>)</a:t>
            </a:r>
            <a:endParaRPr lang="en-US" dirty="0"/>
          </a:p>
        </p:txBody>
      </p:sp>
      <p:sp>
        <p:nvSpPr>
          <p:cNvPr id="3" name="Content Placeholder 2"/>
          <p:cNvSpPr>
            <a:spLocks noGrp="1"/>
          </p:cNvSpPr>
          <p:nvPr>
            <p:ph sz="quarter" idx="1"/>
          </p:nvPr>
        </p:nvSpPr>
        <p:spPr/>
        <p:txBody>
          <a:bodyPr/>
          <a:lstStyle/>
          <a:p>
            <a:r>
              <a:rPr lang="en-US" dirty="0" smtClean="0"/>
              <a:t> </a:t>
            </a:r>
            <a:endParaRPr lang="en-US" dirty="0"/>
          </a:p>
        </p:txBody>
      </p:sp>
      <p:graphicFrame>
        <p:nvGraphicFramePr>
          <p:cNvPr id="4" name="Diagram 3"/>
          <p:cNvGraphicFramePr/>
          <p:nvPr>
            <p:extLst>
              <p:ext uri="{D42A27DB-BD31-4B8C-83A1-F6EECF244321}">
                <p14:modId xmlns:p14="http://schemas.microsoft.com/office/powerpoint/2010/main" val="3157810137"/>
              </p:ext>
            </p:extLst>
          </p:nvPr>
        </p:nvGraphicFramePr>
        <p:xfrm>
          <a:off x="2063703" y="2653991"/>
          <a:ext cx="9533565" cy="31995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712880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9798" y="3090079"/>
            <a:ext cx="9799404" cy="1280890"/>
          </a:xfrm>
        </p:spPr>
        <p:txBody>
          <a:bodyPr>
            <a:normAutofit fontScale="90000"/>
          </a:bodyPr>
          <a:lstStyle/>
          <a:p>
            <a:r>
              <a:rPr lang="en-US" b="1" dirty="0" smtClean="0"/>
              <a:t>Here’s What I’m Thinking</a:t>
            </a:r>
            <a:br>
              <a:rPr lang="en-US" b="1" dirty="0" smtClean="0"/>
            </a:br>
            <a:r>
              <a:rPr lang="en-US" b="1" dirty="0" smtClean="0"/>
              <a:t/>
            </a:r>
            <a:br>
              <a:rPr lang="en-US" b="1" dirty="0" smtClean="0"/>
            </a:br>
            <a:r>
              <a:rPr lang="en-US" b="1" dirty="0" smtClean="0"/>
              <a:t>Write your claim at the end of your notebook entry and then write a paragraph or more explaining what needs to happen.</a:t>
            </a:r>
            <a:br>
              <a:rPr lang="en-US" b="1" dirty="0" smtClean="0"/>
            </a:br>
            <a:r>
              <a:rPr lang="en-US" dirty="0" smtClean="0"/>
              <a:t/>
            </a:r>
            <a:br>
              <a:rPr lang="en-US" dirty="0" smtClean="0"/>
            </a:br>
            <a:endParaRPr lang="en-US" sz="3100" b="1" dirty="0"/>
          </a:p>
        </p:txBody>
      </p:sp>
      <p:sp>
        <p:nvSpPr>
          <p:cNvPr id="3" name="TextBox 2"/>
          <p:cNvSpPr txBox="1"/>
          <p:nvPr/>
        </p:nvSpPr>
        <p:spPr>
          <a:xfrm>
            <a:off x="811331" y="4216237"/>
            <a:ext cx="4916186" cy="1477328"/>
          </a:xfrm>
          <a:prstGeom prst="rect">
            <a:avLst/>
          </a:prstGeom>
          <a:noFill/>
        </p:spPr>
        <p:txBody>
          <a:bodyPr wrap="square" rtlCol="0">
            <a:spAutoFit/>
          </a:bodyPr>
          <a:lstStyle/>
          <a:p>
            <a:pPr algn="ctr"/>
            <a:r>
              <a:rPr lang="en-US" dirty="0">
                <a:solidFill>
                  <a:srgbClr val="0000FF"/>
                </a:solidFill>
              </a:rPr>
              <a:t>Write arguments to support claims in an analysis of substantive topics or texts, using valid reasoning and relevant and sufficient evidence</a:t>
            </a:r>
            <a:r>
              <a:rPr lang="en-US" dirty="0" smtClean="0">
                <a:solidFill>
                  <a:srgbClr val="0000FF"/>
                </a:solidFill>
              </a:rPr>
              <a:t>.</a:t>
            </a:r>
          </a:p>
          <a:p>
            <a:pPr algn="ctr"/>
            <a:r>
              <a:rPr lang="en-US" dirty="0" smtClean="0">
                <a:solidFill>
                  <a:srgbClr val="0000FF"/>
                </a:solidFill>
              </a:rPr>
              <a:t>  </a:t>
            </a:r>
            <a:r>
              <a:rPr lang="en-US" dirty="0">
                <a:solidFill>
                  <a:srgbClr val="0000FF"/>
                </a:solidFill>
              </a:rPr>
              <a:t>(</a:t>
            </a:r>
            <a:r>
              <a:rPr lang="en-US" i="1" dirty="0" smtClean="0">
                <a:solidFill>
                  <a:srgbClr val="0000FF"/>
                </a:solidFill>
              </a:rPr>
              <a:t>Writing Standard </a:t>
            </a:r>
            <a:r>
              <a:rPr lang="en-US" i="1" dirty="0">
                <a:solidFill>
                  <a:srgbClr val="0000FF"/>
                </a:solidFill>
              </a:rPr>
              <a:t>1</a:t>
            </a:r>
            <a:r>
              <a:rPr lang="en-US" dirty="0">
                <a:solidFill>
                  <a:srgbClr val="0000FF"/>
                </a:solidFill>
              </a:rPr>
              <a:t>)</a:t>
            </a:r>
          </a:p>
          <a:p>
            <a:endParaRPr lang="en-US" dirty="0"/>
          </a:p>
        </p:txBody>
      </p:sp>
      <p:sp>
        <p:nvSpPr>
          <p:cNvPr id="4" name="TextBox 3"/>
          <p:cNvSpPr txBox="1"/>
          <p:nvPr/>
        </p:nvSpPr>
        <p:spPr>
          <a:xfrm>
            <a:off x="6102614" y="4198596"/>
            <a:ext cx="5278056" cy="1754327"/>
          </a:xfrm>
          <a:prstGeom prst="rect">
            <a:avLst/>
          </a:prstGeom>
          <a:noFill/>
        </p:spPr>
        <p:txBody>
          <a:bodyPr wrap="square" rtlCol="0">
            <a:spAutoFit/>
          </a:bodyPr>
          <a:lstStyle/>
          <a:p>
            <a:pPr algn="ctr"/>
            <a:r>
              <a:rPr lang="en-US" dirty="0">
                <a:solidFill>
                  <a:srgbClr val="0000FF"/>
                </a:solidFill>
              </a:rPr>
              <a:t>Develop and strengthen writing as needed by planning, revising, editing, rewriting, or </a:t>
            </a:r>
            <a:r>
              <a:rPr lang="en-US" dirty="0" smtClean="0">
                <a:solidFill>
                  <a:srgbClr val="0000FF"/>
                </a:solidFill>
              </a:rPr>
              <a:t>trying </a:t>
            </a:r>
            <a:r>
              <a:rPr lang="en-US" dirty="0">
                <a:solidFill>
                  <a:srgbClr val="0000FF"/>
                </a:solidFill>
              </a:rPr>
              <a:t>a new approach, focusing on addressing what is most significant for a specific  purpose and audience. </a:t>
            </a:r>
            <a:endParaRPr lang="en-US" dirty="0" smtClean="0">
              <a:solidFill>
                <a:srgbClr val="0000FF"/>
              </a:solidFill>
            </a:endParaRPr>
          </a:p>
          <a:p>
            <a:pPr algn="ctr"/>
            <a:r>
              <a:rPr lang="en-US" dirty="0" smtClean="0">
                <a:solidFill>
                  <a:srgbClr val="0000FF"/>
                </a:solidFill>
              </a:rPr>
              <a:t> </a:t>
            </a:r>
            <a:r>
              <a:rPr lang="en-US" dirty="0">
                <a:solidFill>
                  <a:srgbClr val="0000FF"/>
                </a:solidFill>
              </a:rPr>
              <a:t>(</a:t>
            </a:r>
            <a:r>
              <a:rPr lang="en-US" i="1" dirty="0">
                <a:solidFill>
                  <a:srgbClr val="0000FF"/>
                </a:solidFill>
              </a:rPr>
              <a:t>Writing Standards 5)</a:t>
            </a:r>
            <a:endParaRPr lang="en-US" dirty="0">
              <a:solidFill>
                <a:srgbClr val="0000FF"/>
              </a:solidFill>
            </a:endParaRPr>
          </a:p>
          <a:p>
            <a:endParaRPr lang="en-US" dirty="0"/>
          </a:p>
        </p:txBody>
      </p:sp>
    </p:spTree>
    <p:extLst>
      <p:ext uri="{BB962C8B-B14F-4D97-AF65-F5344CB8AC3E}">
        <p14:creationId xmlns:p14="http://schemas.microsoft.com/office/powerpoint/2010/main" val="109084893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evidence to support your claim</a:t>
            </a:r>
            <a:endParaRPr lang="en-US" dirty="0"/>
          </a:p>
        </p:txBody>
      </p:sp>
      <p:sp>
        <p:nvSpPr>
          <p:cNvPr id="3" name="Content Placeholder 2"/>
          <p:cNvSpPr>
            <a:spLocks noGrp="1"/>
          </p:cNvSpPr>
          <p:nvPr>
            <p:ph sz="quarter" idx="1"/>
          </p:nvPr>
        </p:nvSpPr>
        <p:spPr>
          <a:xfrm>
            <a:off x="973873" y="2286000"/>
            <a:ext cx="10363200" cy="3914078"/>
          </a:xfrm>
        </p:spPr>
        <p:txBody>
          <a:bodyPr/>
          <a:lstStyle/>
          <a:p>
            <a:pPr marL="0" indent="0">
              <a:buNone/>
            </a:pPr>
            <a:r>
              <a:rPr lang="en-US" sz="2800" b="1" dirty="0"/>
              <a:t>1. Remind your reader about any evidence that you’ve written about so far.  Explain how it supports your claim.   </a:t>
            </a:r>
            <a:br>
              <a:rPr lang="en-US" sz="2800" b="1" dirty="0"/>
            </a:br>
            <a:r>
              <a:rPr lang="en-US" sz="2800" b="1" dirty="0"/>
              <a:t/>
            </a:r>
            <a:br>
              <a:rPr lang="en-US" sz="2800" b="1" dirty="0"/>
            </a:br>
            <a:r>
              <a:rPr lang="en-US" sz="2800" b="1" dirty="0"/>
              <a:t>2. Review the chart, notes, and article for any other support that will help you convince your readers.  </a:t>
            </a:r>
            <a:br>
              <a:rPr lang="en-US" sz="2800" b="1" dirty="0"/>
            </a:br>
            <a:r>
              <a:rPr lang="en-US" sz="2800" b="1" dirty="0"/>
              <a:t/>
            </a:r>
            <a:br>
              <a:rPr lang="en-US" sz="2800" b="1" dirty="0"/>
            </a:br>
            <a:r>
              <a:rPr lang="en-US" sz="2800" b="1" dirty="0"/>
              <a:t>3.  Use a </a:t>
            </a:r>
            <a:r>
              <a:rPr lang="en-US" sz="2800" b="1" dirty="0" smtClean="0"/>
              <a:t>signal phrase to </a:t>
            </a:r>
            <a:r>
              <a:rPr lang="en-US" sz="2800" b="1" dirty="0"/>
              <a:t>introduce </a:t>
            </a:r>
            <a:r>
              <a:rPr lang="en-US" sz="2800" b="1" dirty="0" smtClean="0"/>
              <a:t>each piece of evidence </a:t>
            </a:r>
            <a:r>
              <a:rPr lang="en-US" sz="2800" b="1" dirty="0"/>
              <a:t>(fact).  Explain how and why it helps you prove your claim.</a:t>
            </a:r>
            <a:endParaRPr lang="en-US" dirty="0"/>
          </a:p>
        </p:txBody>
      </p:sp>
      <p:sp>
        <p:nvSpPr>
          <p:cNvPr id="4" name="TextBox 3"/>
          <p:cNvSpPr txBox="1"/>
          <p:nvPr/>
        </p:nvSpPr>
        <p:spPr>
          <a:xfrm>
            <a:off x="9030458" y="317542"/>
            <a:ext cx="2686732" cy="1754327"/>
          </a:xfrm>
          <a:prstGeom prst="rect">
            <a:avLst/>
          </a:prstGeom>
          <a:noFill/>
        </p:spPr>
        <p:txBody>
          <a:bodyPr wrap="square" rtlCol="0">
            <a:spAutoFit/>
          </a:bodyPr>
          <a:lstStyle/>
          <a:p>
            <a:pPr algn="ctr"/>
            <a:r>
              <a:rPr lang="en-US" dirty="0">
                <a:solidFill>
                  <a:srgbClr val="0000FF"/>
                </a:solidFill>
              </a:rPr>
              <a:t>Draw evidence from literary or informational texts to support analysis, reflection, and </a:t>
            </a:r>
            <a:r>
              <a:rPr lang="en-US" dirty="0" smtClean="0">
                <a:solidFill>
                  <a:srgbClr val="0000FF"/>
                </a:solidFill>
              </a:rPr>
              <a:t>research</a:t>
            </a:r>
            <a:r>
              <a:rPr lang="en-US" dirty="0">
                <a:solidFill>
                  <a:srgbClr val="0000FF"/>
                </a:solidFill>
              </a:rPr>
              <a:t>. </a:t>
            </a:r>
            <a:endParaRPr lang="en-US" dirty="0" smtClean="0">
              <a:solidFill>
                <a:srgbClr val="0000FF"/>
              </a:solidFill>
            </a:endParaRPr>
          </a:p>
          <a:p>
            <a:pPr algn="ctr"/>
            <a:r>
              <a:rPr lang="en-US" dirty="0" smtClean="0">
                <a:solidFill>
                  <a:srgbClr val="0000FF"/>
                </a:solidFill>
              </a:rPr>
              <a:t> </a:t>
            </a:r>
            <a:r>
              <a:rPr lang="en-US" dirty="0">
                <a:solidFill>
                  <a:srgbClr val="0000FF"/>
                </a:solidFill>
              </a:rPr>
              <a:t>(</a:t>
            </a:r>
            <a:r>
              <a:rPr lang="en-US" i="1" dirty="0" smtClean="0">
                <a:solidFill>
                  <a:srgbClr val="0000FF"/>
                </a:solidFill>
              </a:rPr>
              <a:t>Writing Standard </a:t>
            </a:r>
            <a:r>
              <a:rPr lang="en-US" i="1" dirty="0">
                <a:solidFill>
                  <a:srgbClr val="0000FF"/>
                </a:solidFill>
              </a:rPr>
              <a:t>9)</a:t>
            </a:r>
            <a:endParaRPr lang="en-US" dirty="0">
              <a:solidFill>
                <a:srgbClr val="0000FF"/>
              </a:solidFill>
            </a:endParaRPr>
          </a:p>
          <a:p>
            <a:endParaRPr lang="en-US" dirty="0"/>
          </a:p>
        </p:txBody>
      </p:sp>
    </p:spTree>
    <p:extLst>
      <p:ext uri="{BB962C8B-B14F-4D97-AF65-F5344CB8AC3E}">
        <p14:creationId xmlns:p14="http://schemas.microsoft.com/office/powerpoint/2010/main" val="409170505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942" y="1233643"/>
            <a:ext cx="10363200" cy="1143000"/>
          </a:xfrm>
        </p:spPr>
        <p:txBody>
          <a:bodyPr>
            <a:normAutofit fontScale="90000"/>
          </a:bodyPr>
          <a:lstStyle/>
          <a:p>
            <a:r>
              <a:rPr lang="en-US" dirty="0" smtClean="0"/>
              <a:t>Day 9: Completing a Draft:  Write a conclusion  </a:t>
            </a:r>
            <a:r>
              <a:rPr lang="en-US" b="1" dirty="0" smtClean="0"/>
              <a:t>(IN THE END, I SAY)</a:t>
            </a:r>
            <a:r>
              <a:rPr lang="en-US" dirty="0" smtClean="0"/>
              <a:t/>
            </a:r>
            <a:br>
              <a:rPr lang="en-US" dirty="0" smtClean="0"/>
            </a:br>
            <a:r>
              <a:rPr lang="en-US" dirty="0" smtClean="0"/>
              <a:t/>
            </a:r>
            <a:br>
              <a:rPr lang="en-US" dirty="0" smtClean="0"/>
            </a:br>
            <a:r>
              <a:rPr lang="en-US" dirty="0" smtClean="0"/>
              <a:t>Option 1, Kernel Essay (</a:t>
            </a:r>
            <a:r>
              <a:rPr lang="en-US" dirty="0" err="1" smtClean="0"/>
              <a:t>Bernabei</a:t>
            </a:r>
            <a:r>
              <a:rPr lang="en-US" dirty="0" smtClean="0"/>
              <a:t>)</a:t>
            </a:r>
            <a:endParaRPr lang="en-US" dirty="0"/>
          </a:p>
        </p:txBody>
      </p:sp>
      <p:sp>
        <p:nvSpPr>
          <p:cNvPr id="3" name="Content Placeholder 2"/>
          <p:cNvSpPr>
            <a:spLocks noGrp="1"/>
          </p:cNvSpPr>
          <p:nvPr>
            <p:ph sz="quarter" idx="1"/>
          </p:nvPr>
        </p:nvSpPr>
        <p:spPr/>
        <p:txBody>
          <a:bodyPr/>
          <a:lstStyle/>
          <a:p>
            <a:r>
              <a:rPr lang="en-US" dirty="0" smtClean="0"/>
              <a:t> </a:t>
            </a:r>
            <a:endParaRPr lang="en-US" dirty="0"/>
          </a:p>
        </p:txBody>
      </p:sp>
      <p:graphicFrame>
        <p:nvGraphicFramePr>
          <p:cNvPr id="4" name="Diagram 3"/>
          <p:cNvGraphicFramePr/>
          <p:nvPr>
            <p:extLst>
              <p:ext uri="{D42A27DB-BD31-4B8C-83A1-F6EECF244321}">
                <p14:modId xmlns:p14="http://schemas.microsoft.com/office/powerpoint/2010/main" val="3142952823"/>
              </p:ext>
            </p:extLst>
          </p:nvPr>
        </p:nvGraphicFramePr>
        <p:xfrm>
          <a:off x="2063703" y="2653991"/>
          <a:ext cx="9533565" cy="31995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586443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932" y="273205"/>
            <a:ext cx="11118076" cy="1533293"/>
          </a:xfrm>
        </p:spPr>
        <p:txBody>
          <a:bodyPr>
            <a:normAutofit fontScale="90000"/>
          </a:bodyPr>
          <a:lstStyle/>
          <a:p>
            <a:r>
              <a:rPr lang="en-US" sz="2400" b="1" dirty="0" smtClean="0"/>
              <a:t>Writer’s Notebook (Day 1):</a:t>
            </a:r>
            <a:r>
              <a:rPr lang="en-US" sz="2400" dirty="0" smtClean="0"/>
              <a:t> </a:t>
            </a:r>
            <a:br>
              <a:rPr lang="en-US" sz="2400" dirty="0" smtClean="0"/>
            </a:br>
            <a:r>
              <a:rPr lang="en-US" sz="2400" dirty="0" smtClean="0"/>
              <a:t>What does the National Center for Health statistics say about kids’ sizes? </a:t>
            </a:r>
            <a:r>
              <a:rPr lang="en-US" sz="2400" dirty="0"/>
              <a:t> </a:t>
            </a:r>
            <a:r>
              <a:rPr lang="en-US" sz="2400" dirty="0" smtClean="0"/>
              <a:t>What do you think about these facts and statistics?</a:t>
            </a:r>
            <a:r>
              <a:rPr lang="en-US" sz="2400" b="0" dirty="0" smtClean="0">
                <a:effectLst/>
              </a:rPr>
              <a:t/>
            </a:r>
            <a:br>
              <a:rPr lang="en-US" sz="2400" b="0" dirty="0" smtClean="0">
                <a:effectLst/>
              </a:rPr>
            </a:br>
            <a:endParaRPr lang="en-US" sz="2400" dirty="0"/>
          </a:p>
        </p:txBody>
      </p:sp>
      <p:pic>
        <p:nvPicPr>
          <p:cNvPr id="3" name="Picture 2" descr="http://educationnext.org/files/ednext20053_10fig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5334" y="1494264"/>
            <a:ext cx="5353054" cy="509610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rot="20350553">
            <a:off x="7770153" y="1801329"/>
            <a:ext cx="4333366" cy="3416320"/>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Turn and talk.</a:t>
            </a:r>
          </a:p>
          <a:p>
            <a:pPr algn="ctr"/>
            <a:endParaRPr lang="en-US"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a:p>
            <a:pPr algn="ctr"/>
            <a:r>
              <a:rPr lang="en-US"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Then stop </a:t>
            </a:r>
          </a:p>
          <a:p>
            <a:pPr algn="ctr"/>
            <a:r>
              <a:rPr lang="en-US"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and write.</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5" name="TextBox 4"/>
          <p:cNvSpPr txBox="1"/>
          <p:nvPr/>
        </p:nvSpPr>
        <p:spPr>
          <a:xfrm>
            <a:off x="7072683" y="5773088"/>
            <a:ext cx="4991444" cy="1084912"/>
          </a:xfrm>
          <a:prstGeom prst="rect">
            <a:avLst/>
          </a:prstGeom>
          <a:noFill/>
        </p:spPr>
        <p:txBody>
          <a:bodyPr wrap="square" rtlCol="0">
            <a:spAutoFit/>
          </a:bodyPr>
          <a:lstStyle/>
          <a:p>
            <a:pPr algn="ctr"/>
            <a:r>
              <a:rPr lang="en-US" dirty="0">
                <a:solidFill>
                  <a:srgbClr val="0000FF"/>
                </a:solidFill>
              </a:rPr>
              <a:t>Draw evidence from literary or informational texts to support analysis, reflection, and </a:t>
            </a:r>
            <a:r>
              <a:rPr lang="en-US" dirty="0" smtClean="0">
                <a:solidFill>
                  <a:srgbClr val="0000FF"/>
                </a:solidFill>
              </a:rPr>
              <a:t>research</a:t>
            </a:r>
            <a:r>
              <a:rPr lang="en-US" dirty="0">
                <a:solidFill>
                  <a:srgbClr val="0000FF"/>
                </a:solidFill>
              </a:rPr>
              <a:t>. </a:t>
            </a:r>
            <a:endParaRPr lang="en-US" dirty="0" smtClean="0">
              <a:solidFill>
                <a:srgbClr val="0000FF"/>
              </a:solidFill>
            </a:endParaRPr>
          </a:p>
          <a:p>
            <a:pPr algn="ctr"/>
            <a:r>
              <a:rPr lang="en-US" dirty="0" smtClean="0">
                <a:solidFill>
                  <a:srgbClr val="0000FF"/>
                </a:solidFill>
              </a:rPr>
              <a:t> </a:t>
            </a:r>
            <a:r>
              <a:rPr lang="en-US" dirty="0">
                <a:solidFill>
                  <a:srgbClr val="0000FF"/>
                </a:solidFill>
              </a:rPr>
              <a:t>(</a:t>
            </a:r>
            <a:r>
              <a:rPr lang="en-US" i="1" dirty="0" smtClean="0">
                <a:solidFill>
                  <a:srgbClr val="0000FF"/>
                </a:solidFill>
              </a:rPr>
              <a:t>Writing Standard </a:t>
            </a:r>
            <a:r>
              <a:rPr lang="en-US" i="1" dirty="0">
                <a:solidFill>
                  <a:srgbClr val="0000FF"/>
                </a:solidFill>
              </a:rPr>
              <a:t>9)</a:t>
            </a:r>
            <a:endParaRPr lang="en-US" dirty="0">
              <a:solidFill>
                <a:srgbClr val="0000FF"/>
              </a:solidFill>
            </a:endParaRPr>
          </a:p>
          <a:p>
            <a:endParaRPr lang="en-US" sz="1050" dirty="0"/>
          </a:p>
        </p:txBody>
      </p:sp>
    </p:spTree>
    <p:extLst>
      <p:ext uri="{BB962C8B-B14F-4D97-AF65-F5344CB8AC3E}">
        <p14:creationId xmlns:p14="http://schemas.microsoft.com/office/powerpoint/2010/main" val="38141361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956" y="279336"/>
            <a:ext cx="10706843" cy="1280890"/>
          </a:xfrm>
        </p:spPr>
        <p:txBody>
          <a:bodyPr>
            <a:normAutofit fontScale="90000"/>
          </a:bodyPr>
          <a:lstStyle/>
          <a:p>
            <a:r>
              <a:rPr lang="en-US" dirty="0" smtClean="0"/>
              <a:t>Completing a Draft:  Option 2</a:t>
            </a:r>
            <a:br>
              <a:rPr lang="en-US" dirty="0" smtClean="0"/>
            </a:br>
            <a:r>
              <a:rPr lang="en-US" dirty="0" smtClean="0"/>
              <a:t>Drafting Organizer</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604940973"/>
              </p:ext>
            </p:extLst>
          </p:nvPr>
        </p:nvGraphicFramePr>
        <p:xfrm>
          <a:off x="3992137" y="2507808"/>
          <a:ext cx="4920183" cy="3108959"/>
        </p:xfrm>
        <a:graphic>
          <a:graphicData uri="http://schemas.openxmlformats.org/drawingml/2006/table">
            <a:tbl>
              <a:tblPr firstRow="1" bandRow="1">
                <a:tableStyleId>{5C22544A-7EE6-4342-B048-85BDC9FD1C3A}</a:tableStyleId>
              </a:tblPr>
              <a:tblGrid>
                <a:gridCol w="1640061"/>
                <a:gridCol w="1640061"/>
                <a:gridCol w="1640061"/>
              </a:tblGrid>
              <a:tr h="775123">
                <a:tc>
                  <a:txBody>
                    <a:bodyPr/>
                    <a:lstStyle/>
                    <a:p>
                      <a:r>
                        <a:rPr lang="en-US" dirty="0" smtClean="0"/>
                        <a:t>Evidence</a:t>
                      </a:r>
                      <a:endParaRPr lang="en-US" dirty="0"/>
                    </a:p>
                  </a:txBody>
                  <a:tcPr/>
                </a:tc>
                <a:tc>
                  <a:txBody>
                    <a:bodyPr/>
                    <a:lstStyle/>
                    <a:p>
                      <a:r>
                        <a:rPr lang="en-US" dirty="0" smtClean="0"/>
                        <a:t>Connection</a:t>
                      </a:r>
                      <a:endParaRPr lang="en-US" dirty="0"/>
                    </a:p>
                  </a:txBody>
                  <a:tcPr/>
                </a:tc>
                <a:tc>
                  <a:txBody>
                    <a:bodyPr/>
                    <a:lstStyle/>
                    <a:p>
                      <a:r>
                        <a:rPr lang="en-US" dirty="0" smtClean="0"/>
                        <a:t>Possible Outcome or Result</a:t>
                      </a:r>
                      <a:endParaRPr lang="en-US" dirty="0"/>
                    </a:p>
                  </a:txBody>
                  <a:tcPr/>
                </a:tc>
              </a:tr>
              <a:tr h="318686">
                <a:tc>
                  <a:txBody>
                    <a:bodyPr/>
                    <a:lstStyle/>
                    <a:p>
                      <a:r>
                        <a:rPr lang="en-US" dirty="0" smtClean="0"/>
                        <a:t>The text says…</a:t>
                      </a:r>
                      <a:endParaRPr lang="en-US" dirty="0"/>
                    </a:p>
                  </a:txBody>
                  <a:tcPr/>
                </a:tc>
                <a:tc>
                  <a:txBody>
                    <a:bodyPr/>
                    <a:lstStyle/>
                    <a:p>
                      <a:r>
                        <a:rPr lang="en-US" dirty="0" smtClean="0"/>
                        <a:t>I say…</a:t>
                      </a:r>
                      <a:endParaRPr lang="en-US" dirty="0"/>
                    </a:p>
                  </a:txBody>
                  <a:tcPr/>
                </a:tc>
                <a:tc>
                  <a:txBody>
                    <a:bodyPr/>
                    <a:lstStyle/>
                    <a:p>
                      <a:r>
                        <a:rPr lang="en-US" dirty="0" smtClean="0"/>
                        <a:t>If we do this…</a:t>
                      </a:r>
                      <a:endParaRPr lang="en-US" dirty="0"/>
                    </a:p>
                  </a:txBody>
                  <a:tcPr/>
                </a:tc>
              </a:tr>
              <a:tr h="775123">
                <a:tc>
                  <a:txBody>
                    <a:bodyPr/>
                    <a:lstStyle/>
                    <a:p>
                      <a:endParaRPr lang="en-US" dirty="0" smtClean="0"/>
                    </a:p>
                    <a:p>
                      <a:endParaRPr lang="en-US" dirty="0" smtClean="0"/>
                    </a:p>
                    <a:p>
                      <a:endParaRPr lang="en-US" dirty="0"/>
                    </a:p>
                  </a:txBody>
                  <a:tcPr/>
                </a:tc>
                <a:tc>
                  <a:txBody>
                    <a:bodyPr/>
                    <a:lstStyle/>
                    <a:p>
                      <a:endParaRPr lang="en-US"/>
                    </a:p>
                  </a:txBody>
                  <a:tcPr/>
                </a:tc>
                <a:tc>
                  <a:txBody>
                    <a:bodyPr/>
                    <a:lstStyle/>
                    <a:p>
                      <a:endParaRPr lang="en-US"/>
                    </a:p>
                  </a:txBody>
                  <a:tcPr/>
                </a:tc>
              </a:tr>
              <a:tr h="775123">
                <a:tc>
                  <a:txBody>
                    <a:bodyPr/>
                    <a:lstStyle/>
                    <a:p>
                      <a:endParaRPr lang="en-US" dirty="0" smtClean="0"/>
                    </a:p>
                    <a:p>
                      <a:endParaRPr lang="en-US" dirty="0" smtClean="0"/>
                    </a:p>
                    <a:p>
                      <a:endParaRPr lang="en-US" dirty="0"/>
                    </a:p>
                  </a:txBody>
                  <a:tcPr/>
                </a:tc>
                <a:tc>
                  <a:txBody>
                    <a:bodyPr/>
                    <a:lstStyle/>
                    <a:p>
                      <a:endParaRPr lang="en-US"/>
                    </a:p>
                  </a:txBody>
                  <a:tcPr/>
                </a:tc>
                <a:tc>
                  <a:txBody>
                    <a:bodyPr/>
                    <a:lstStyle/>
                    <a:p>
                      <a:endParaRPr lang="en-US" dirty="0"/>
                    </a:p>
                  </a:txBody>
                  <a:tcPr/>
                </a:tc>
              </a:tr>
            </a:tbl>
          </a:graphicData>
        </a:graphic>
      </p:graphicFrame>
      <p:sp>
        <p:nvSpPr>
          <p:cNvPr id="7" name="TextBox 6"/>
          <p:cNvSpPr txBox="1"/>
          <p:nvPr/>
        </p:nvSpPr>
        <p:spPr>
          <a:xfrm>
            <a:off x="434897" y="1648805"/>
            <a:ext cx="11273883" cy="830997"/>
          </a:xfrm>
          <a:prstGeom prst="rect">
            <a:avLst/>
          </a:prstGeom>
          <a:noFill/>
        </p:spPr>
        <p:txBody>
          <a:bodyPr wrap="square" rtlCol="0">
            <a:spAutoFit/>
          </a:bodyPr>
          <a:lstStyle/>
          <a:p>
            <a:r>
              <a:rPr lang="en-US" sz="2400" dirty="0" smtClean="0"/>
              <a:t>Review your notebook entries and notes.  Select the most </a:t>
            </a:r>
            <a:r>
              <a:rPr lang="en-US" sz="2400" u="sng" dirty="0" smtClean="0"/>
              <a:t>compelling</a:t>
            </a:r>
            <a:r>
              <a:rPr lang="en-US" sz="2400" dirty="0" smtClean="0"/>
              <a:t> and </a:t>
            </a:r>
            <a:r>
              <a:rPr lang="en-US" sz="2400" u="sng" dirty="0" smtClean="0"/>
              <a:t>relevant</a:t>
            </a:r>
            <a:r>
              <a:rPr lang="en-US" sz="2400" dirty="0" smtClean="0"/>
              <a:t> pieces of evidence and try to apply them to your claim.</a:t>
            </a:r>
            <a:endParaRPr lang="en-US" sz="2400" dirty="0"/>
          </a:p>
        </p:txBody>
      </p:sp>
      <p:sp>
        <p:nvSpPr>
          <p:cNvPr id="6" name="TextBox 5"/>
          <p:cNvSpPr txBox="1"/>
          <p:nvPr/>
        </p:nvSpPr>
        <p:spPr>
          <a:xfrm>
            <a:off x="434896" y="5657671"/>
            <a:ext cx="11273883" cy="1200329"/>
          </a:xfrm>
          <a:prstGeom prst="rect">
            <a:avLst/>
          </a:prstGeom>
          <a:noFill/>
        </p:spPr>
        <p:txBody>
          <a:bodyPr wrap="square" rtlCol="0">
            <a:spAutoFit/>
          </a:bodyPr>
          <a:lstStyle/>
          <a:p>
            <a:r>
              <a:rPr lang="en-US" sz="2400" dirty="0" smtClean="0"/>
              <a:t>Then turn each row into a paragraph for your essay.  Insert your claim paragraph from Day 6 (possibly at the beginning) and draft a closing paragraph in which you make clear what readers should now know, do, or think.</a:t>
            </a:r>
            <a:endParaRPr lang="en-US" sz="2400" dirty="0"/>
          </a:p>
        </p:txBody>
      </p:sp>
    </p:spTree>
    <p:extLst>
      <p:ext uri="{BB962C8B-B14F-4D97-AF65-F5344CB8AC3E}">
        <p14:creationId xmlns:p14="http://schemas.microsoft.com/office/powerpoint/2010/main" val="395387138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679" y="713678"/>
            <a:ext cx="11128552" cy="5954751"/>
          </a:xfrm>
        </p:spPr>
        <p:txBody>
          <a:bodyPr>
            <a:normAutofit fontScale="90000"/>
          </a:bodyPr>
          <a:lstStyle/>
          <a:p>
            <a:r>
              <a:rPr lang="en-US" b="1" dirty="0" smtClean="0"/>
              <a:t>Writer’s Notebook, Day 10, Revision.</a:t>
            </a:r>
            <a:r>
              <a:rPr lang="en-US" dirty="0" smtClean="0"/>
              <a:t/>
            </a:r>
            <a:br>
              <a:rPr lang="en-US" dirty="0" smtClean="0"/>
            </a:br>
            <a:r>
              <a:rPr lang="en-US" dirty="0" smtClean="0"/>
              <a:t/>
            </a:r>
            <a:br>
              <a:rPr lang="en-US" dirty="0" smtClean="0"/>
            </a:br>
            <a:r>
              <a:rPr lang="en-US" dirty="0" smtClean="0"/>
              <a:t>Read what you have written so far.</a:t>
            </a:r>
            <a:br>
              <a:rPr lang="en-US" dirty="0" smtClean="0"/>
            </a:br>
            <a:r>
              <a:rPr lang="en-US" dirty="0"/>
              <a:t/>
            </a:r>
            <a:br>
              <a:rPr lang="en-US" dirty="0"/>
            </a:br>
            <a:r>
              <a:rPr lang="en-US" dirty="0"/>
              <a:t>What </a:t>
            </a:r>
            <a:r>
              <a:rPr lang="en-US" b="1" dirty="0"/>
              <a:t>Key Words </a:t>
            </a:r>
            <a:r>
              <a:rPr lang="en-US" b="1" dirty="0" smtClean="0"/>
              <a:t>or Phrases </a:t>
            </a:r>
            <a:r>
              <a:rPr lang="en-US" dirty="0" smtClean="0"/>
              <a:t>might </a:t>
            </a:r>
            <a:r>
              <a:rPr lang="en-US" dirty="0"/>
              <a:t>you want to provide definitions of for your reader</a:t>
            </a:r>
            <a:r>
              <a:rPr lang="en-US" dirty="0" smtClean="0"/>
              <a:t>? These will give your writing </a:t>
            </a:r>
            <a:r>
              <a:rPr lang="en-US" b="1" dirty="0" smtClean="0"/>
              <a:t>authority.</a:t>
            </a:r>
            <a:r>
              <a:rPr lang="en-US" dirty="0" smtClean="0"/>
              <a:t/>
            </a:r>
            <a:br>
              <a:rPr lang="en-US" dirty="0" smtClean="0"/>
            </a:br>
            <a:r>
              <a:rPr lang="en-US" dirty="0"/>
              <a:t/>
            </a:r>
            <a:br>
              <a:rPr lang="en-US" dirty="0"/>
            </a:br>
            <a:r>
              <a:rPr lang="en-US" b="1" dirty="0" smtClean="0"/>
              <a:t>Who says? </a:t>
            </a:r>
            <a:r>
              <a:rPr lang="en-US" dirty="0" smtClean="0"/>
              <a:t>Go back to the highlighting of the article and add any names of people or programs that you need.  These will give your writing </a:t>
            </a:r>
            <a:r>
              <a:rPr lang="en-US" b="1" dirty="0" smtClean="0"/>
              <a:t>credibility.</a:t>
            </a:r>
            <a:endParaRPr lang="en-US" sz="2700" dirty="0"/>
          </a:p>
        </p:txBody>
      </p:sp>
      <p:sp>
        <p:nvSpPr>
          <p:cNvPr id="3" name="TextBox 2"/>
          <p:cNvSpPr txBox="1"/>
          <p:nvPr/>
        </p:nvSpPr>
        <p:spPr>
          <a:xfrm>
            <a:off x="7919915" y="476311"/>
            <a:ext cx="4272085" cy="1754327"/>
          </a:xfrm>
          <a:prstGeom prst="rect">
            <a:avLst/>
          </a:prstGeom>
          <a:noFill/>
        </p:spPr>
        <p:txBody>
          <a:bodyPr wrap="square" rtlCol="0">
            <a:spAutoFit/>
          </a:bodyPr>
          <a:lstStyle/>
          <a:p>
            <a:pPr algn="ctr"/>
            <a:r>
              <a:rPr lang="en-US" dirty="0">
                <a:solidFill>
                  <a:srgbClr val="0000FF"/>
                </a:solidFill>
              </a:rPr>
              <a:t>Develop and strengthen writing as needed by </a:t>
            </a:r>
            <a:r>
              <a:rPr lang="en-US" dirty="0" smtClean="0">
                <a:solidFill>
                  <a:srgbClr val="0000FF"/>
                </a:solidFill>
              </a:rPr>
              <a:t>revising</a:t>
            </a:r>
            <a:r>
              <a:rPr lang="en-US" dirty="0">
                <a:solidFill>
                  <a:srgbClr val="0000FF"/>
                </a:solidFill>
              </a:rPr>
              <a:t>, editing, rewriting, or </a:t>
            </a:r>
            <a:r>
              <a:rPr lang="en-US" dirty="0" smtClean="0">
                <a:solidFill>
                  <a:srgbClr val="0000FF"/>
                </a:solidFill>
              </a:rPr>
              <a:t>trying </a:t>
            </a:r>
            <a:r>
              <a:rPr lang="en-US" dirty="0">
                <a:solidFill>
                  <a:srgbClr val="0000FF"/>
                </a:solidFill>
              </a:rPr>
              <a:t>a new approach, focusing on addressing what is most significant for a specific </a:t>
            </a:r>
            <a:r>
              <a:rPr lang="en-US" dirty="0" smtClean="0">
                <a:solidFill>
                  <a:srgbClr val="0000FF"/>
                </a:solidFill>
              </a:rPr>
              <a:t>purpose </a:t>
            </a:r>
            <a:r>
              <a:rPr lang="en-US" dirty="0">
                <a:solidFill>
                  <a:srgbClr val="0000FF"/>
                </a:solidFill>
              </a:rPr>
              <a:t>and audience.  </a:t>
            </a:r>
            <a:endParaRPr lang="en-US" dirty="0" smtClean="0">
              <a:solidFill>
                <a:srgbClr val="0000FF"/>
              </a:solidFill>
            </a:endParaRPr>
          </a:p>
          <a:p>
            <a:pPr algn="ctr"/>
            <a:r>
              <a:rPr lang="en-US" dirty="0" smtClean="0">
                <a:solidFill>
                  <a:srgbClr val="0000FF"/>
                </a:solidFill>
              </a:rPr>
              <a:t>(</a:t>
            </a:r>
            <a:r>
              <a:rPr lang="en-US" i="1" dirty="0">
                <a:solidFill>
                  <a:srgbClr val="0000FF"/>
                </a:solidFill>
              </a:rPr>
              <a:t>Writing Standards 5)</a:t>
            </a:r>
            <a:endParaRPr lang="en-US" dirty="0">
              <a:solidFill>
                <a:srgbClr val="0000FF"/>
              </a:solidFill>
            </a:endParaRPr>
          </a:p>
          <a:p>
            <a:endParaRPr lang="en-US" dirty="0"/>
          </a:p>
        </p:txBody>
      </p:sp>
    </p:spTree>
    <p:extLst>
      <p:ext uri="{BB962C8B-B14F-4D97-AF65-F5344CB8AC3E}">
        <p14:creationId xmlns:p14="http://schemas.microsoft.com/office/powerpoint/2010/main" val="69819782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Feedback</a:t>
            </a:r>
            <a:endParaRPr lang="en-US" dirty="0"/>
          </a:p>
        </p:txBody>
      </p:sp>
      <p:sp>
        <p:nvSpPr>
          <p:cNvPr id="3" name="Content Placeholder 2"/>
          <p:cNvSpPr>
            <a:spLocks noGrp="1"/>
          </p:cNvSpPr>
          <p:nvPr>
            <p:ph sz="quarter" idx="1"/>
          </p:nvPr>
        </p:nvSpPr>
        <p:spPr>
          <a:xfrm>
            <a:off x="1219200" y="2074127"/>
            <a:ext cx="10363200" cy="3945673"/>
          </a:xfrm>
        </p:spPr>
        <p:txBody>
          <a:bodyPr/>
          <a:lstStyle/>
          <a:p>
            <a:r>
              <a:rPr lang="en-US" b="1" dirty="0" smtClean="0"/>
              <a:t>Identifying the source of the evidence</a:t>
            </a:r>
          </a:p>
          <a:p>
            <a:r>
              <a:rPr lang="en-US" b="1" dirty="0" smtClean="0"/>
              <a:t>Accurately representing facts</a:t>
            </a:r>
          </a:p>
          <a:p>
            <a:r>
              <a:rPr lang="en-US" b="1" dirty="0" smtClean="0"/>
              <a:t>Selecting facts to support the claim</a:t>
            </a:r>
          </a:p>
          <a:p>
            <a:r>
              <a:rPr lang="en-US" b="1" dirty="0" smtClean="0"/>
              <a:t>Commenting on the facts (explaining how they apply to or support the claim)</a:t>
            </a:r>
            <a:endParaRPr lang="en-US" b="1" dirty="0"/>
          </a:p>
        </p:txBody>
      </p:sp>
    </p:spTree>
    <p:extLst>
      <p:ext uri="{BB962C8B-B14F-4D97-AF65-F5344CB8AC3E}">
        <p14:creationId xmlns:p14="http://schemas.microsoft.com/office/powerpoint/2010/main" val="6725921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Student Response </a:t>
            </a:r>
            <a:endParaRPr lang="en-US" dirty="0"/>
          </a:p>
        </p:txBody>
      </p:sp>
      <p:sp>
        <p:nvSpPr>
          <p:cNvPr id="3" name="Content Placeholder 2"/>
          <p:cNvSpPr>
            <a:spLocks noGrp="1"/>
          </p:cNvSpPr>
          <p:nvPr>
            <p:ph sz="quarter" idx="1"/>
          </p:nvPr>
        </p:nvSpPr>
        <p:spPr>
          <a:xfrm>
            <a:off x="1219200" y="2074126"/>
            <a:ext cx="10363200" cy="4304372"/>
          </a:xfrm>
        </p:spPr>
        <p:txBody>
          <a:bodyPr>
            <a:normAutofit/>
          </a:bodyPr>
          <a:lstStyle/>
          <a:p>
            <a:pPr marL="0" indent="0">
              <a:buNone/>
            </a:pPr>
            <a:r>
              <a:rPr lang="en-US" sz="2800" dirty="0" smtClean="0"/>
              <a:t>The chart is </a:t>
            </a:r>
            <a:r>
              <a:rPr lang="en-US" sz="2800" dirty="0"/>
              <a:t>claiming that </a:t>
            </a:r>
            <a:r>
              <a:rPr lang="en-US" sz="2800" dirty="0" smtClean="0"/>
              <a:t>American kids are getting bigger.  They are a little taller, but a lot heavier. It’s 12 years later now.  I wonder if boys weigh even more or whether they are the same. And I wonder if anyone is doing anything about this.  </a:t>
            </a:r>
          </a:p>
          <a:p>
            <a:endParaRPr lang="en-US" sz="2800" dirty="0"/>
          </a:p>
          <a:p>
            <a:r>
              <a:rPr lang="en-US" sz="2800" dirty="0" smtClean="0"/>
              <a:t>Where do you see the writer explaining what the chart shows?</a:t>
            </a:r>
          </a:p>
          <a:p>
            <a:r>
              <a:rPr lang="en-US" sz="2800" dirty="0" smtClean="0"/>
              <a:t>Where do you see the writer telling what he thinks about this information?</a:t>
            </a:r>
          </a:p>
          <a:p>
            <a:endParaRPr lang="en-US" sz="2800" dirty="0"/>
          </a:p>
          <a:p>
            <a:r>
              <a:rPr lang="en-US" sz="2800" dirty="0" smtClean="0"/>
              <a:t>Did you do both of these moves as a writer?  If not, try again!</a:t>
            </a:r>
            <a:endParaRPr lang="en-US" sz="2800" dirty="0"/>
          </a:p>
        </p:txBody>
      </p:sp>
    </p:spTree>
    <p:extLst>
      <p:ext uri="{BB962C8B-B14F-4D97-AF65-F5344CB8AC3E}">
        <p14:creationId xmlns:p14="http://schemas.microsoft.com/office/powerpoint/2010/main" val="187325487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747" y="358179"/>
            <a:ext cx="11768253" cy="1828800"/>
          </a:xfrm>
        </p:spPr>
        <p:txBody>
          <a:bodyPr>
            <a:normAutofit/>
          </a:bodyPr>
          <a:lstStyle/>
          <a:p>
            <a:r>
              <a:rPr lang="en-US" sz="2400" b="1" dirty="0" smtClean="0"/>
              <a:t>Writer’s Notebook (Day 2):</a:t>
            </a:r>
            <a:r>
              <a:rPr lang="en-US" sz="2400" dirty="0" smtClean="0"/>
              <a:t/>
            </a:r>
            <a:br>
              <a:rPr lang="en-US" sz="2400" dirty="0" smtClean="0"/>
            </a:br>
            <a:r>
              <a:rPr lang="en-US" sz="2400" u="sng" dirty="0" smtClean="0"/>
              <a:t>Add to or revise</a:t>
            </a:r>
            <a:r>
              <a:rPr lang="en-US" sz="2400" dirty="0" smtClean="0"/>
              <a:t> your Day 1 entry by using the words “For example, . . .” and then refer to the chart for specific information.  Try to show the difference between “then” and “now.”  </a:t>
            </a:r>
            <a:r>
              <a:rPr lang="en-US" sz="2400" u="sng" dirty="0" smtClean="0"/>
              <a:t>Add a </a:t>
            </a:r>
            <a:r>
              <a:rPr lang="en-US" sz="2400" i="1" u="sng" dirty="0" smtClean="0"/>
              <a:t>signal phrase</a:t>
            </a:r>
            <a:r>
              <a:rPr lang="en-US" sz="2400" i="1" dirty="0" smtClean="0"/>
              <a:t> </a:t>
            </a:r>
            <a:r>
              <a:rPr lang="en-US" sz="2400" dirty="0" smtClean="0"/>
              <a:t>that </a:t>
            </a:r>
            <a:r>
              <a:rPr lang="en-US" sz="2400" dirty="0" smtClean="0"/>
              <a:t>shows where this information came from.</a:t>
            </a:r>
            <a:endParaRPr lang="en-US" sz="2400" dirty="0"/>
          </a:p>
        </p:txBody>
      </p:sp>
      <p:pic>
        <p:nvPicPr>
          <p:cNvPr id="2050" name="Picture 2" descr="http://educationnext.org/files/ednext20053_10fig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6878" y="2186979"/>
            <a:ext cx="4906535" cy="467102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46928" y="4375007"/>
            <a:ext cx="3174770" cy="2031325"/>
          </a:xfrm>
          <a:prstGeom prst="rect">
            <a:avLst/>
          </a:prstGeom>
          <a:noFill/>
        </p:spPr>
        <p:txBody>
          <a:bodyPr wrap="square" rtlCol="0">
            <a:spAutoFit/>
          </a:bodyPr>
          <a:lstStyle/>
          <a:p>
            <a:pPr algn="ctr"/>
            <a:r>
              <a:rPr lang="en-US" dirty="0">
                <a:solidFill>
                  <a:srgbClr val="0000FF"/>
                </a:solidFill>
              </a:rPr>
              <a:t>I</a:t>
            </a:r>
            <a:r>
              <a:rPr lang="en-US" dirty="0" smtClean="0">
                <a:solidFill>
                  <a:srgbClr val="0000FF"/>
                </a:solidFill>
              </a:rPr>
              <a:t>ntegrate </a:t>
            </a:r>
            <a:r>
              <a:rPr lang="en-US" dirty="0">
                <a:solidFill>
                  <a:srgbClr val="0000FF"/>
                </a:solidFill>
              </a:rPr>
              <a:t>information into the text selectively to </a:t>
            </a:r>
            <a:r>
              <a:rPr lang="en-US" dirty="0" smtClean="0">
                <a:solidFill>
                  <a:srgbClr val="0000FF"/>
                </a:solidFill>
              </a:rPr>
              <a:t>maintain </a:t>
            </a:r>
            <a:r>
              <a:rPr lang="en-US" dirty="0">
                <a:solidFill>
                  <a:srgbClr val="0000FF"/>
                </a:solidFill>
              </a:rPr>
              <a:t>the flow of ideas, avoiding plagiarism and following a standard format for citation.  </a:t>
            </a:r>
            <a:endParaRPr lang="en-US" dirty="0" smtClean="0">
              <a:solidFill>
                <a:srgbClr val="0000FF"/>
              </a:solidFill>
            </a:endParaRPr>
          </a:p>
          <a:p>
            <a:pPr algn="ctr"/>
            <a:r>
              <a:rPr lang="en-US" dirty="0" smtClean="0">
                <a:solidFill>
                  <a:srgbClr val="0000FF"/>
                </a:solidFill>
              </a:rPr>
              <a:t>(</a:t>
            </a:r>
            <a:r>
              <a:rPr lang="en-US" i="1" dirty="0">
                <a:solidFill>
                  <a:srgbClr val="0000FF"/>
                </a:solidFill>
              </a:rPr>
              <a:t>Writing Standards 8)</a:t>
            </a:r>
            <a:endParaRPr lang="en-US" dirty="0">
              <a:solidFill>
                <a:srgbClr val="0000FF"/>
              </a:solidFill>
            </a:endParaRPr>
          </a:p>
          <a:p>
            <a:endParaRPr lang="en-US" dirty="0"/>
          </a:p>
        </p:txBody>
      </p:sp>
      <p:sp>
        <p:nvSpPr>
          <p:cNvPr id="6" name="Rectangle 5"/>
          <p:cNvSpPr/>
          <p:nvPr/>
        </p:nvSpPr>
        <p:spPr>
          <a:xfrm>
            <a:off x="8324953" y="4610592"/>
            <a:ext cx="3721537" cy="1200329"/>
          </a:xfrm>
          <a:prstGeom prst="rect">
            <a:avLst/>
          </a:prstGeom>
        </p:spPr>
        <p:txBody>
          <a:bodyPr wrap="square">
            <a:spAutoFit/>
          </a:bodyPr>
          <a:lstStyle/>
          <a:p>
            <a:pPr algn="ctr"/>
            <a:r>
              <a:rPr lang="en-US" dirty="0">
                <a:solidFill>
                  <a:srgbClr val="0000FF"/>
                </a:solidFill>
              </a:rPr>
              <a:t>Write and edit work so that it conforms to the guidelines in </a:t>
            </a:r>
            <a:r>
              <a:rPr lang="en-US" dirty="0" smtClean="0">
                <a:solidFill>
                  <a:srgbClr val="0000FF"/>
                </a:solidFill>
              </a:rPr>
              <a:t>the MLA style manual) </a:t>
            </a:r>
            <a:r>
              <a:rPr lang="en-US" dirty="0">
                <a:solidFill>
                  <a:srgbClr val="0000FF"/>
                </a:solidFill>
              </a:rPr>
              <a:t>appropriate for the discipline and writing type.  </a:t>
            </a:r>
            <a:r>
              <a:rPr lang="en-US" i="1" dirty="0">
                <a:solidFill>
                  <a:srgbClr val="0000FF"/>
                </a:solidFill>
              </a:rPr>
              <a:t>(LS 3-a)</a:t>
            </a:r>
            <a:endParaRPr lang="en-US" dirty="0">
              <a:solidFill>
                <a:srgbClr val="0000FF"/>
              </a:solidFill>
            </a:endParaRPr>
          </a:p>
        </p:txBody>
      </p:sp>
    </p:spTree>
    <p:extLst>
      <p:ext uri="{BB962C8B-B14F-4D97-AF65-F5344CB8AC3E}">
        <p14:creationId xmlns:p14="http://schemas.microsoft.com/office/powerpoint/2010/main" val="887805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839" y="223024"/>
            <a:ext cx="11664176" cy="1293542"/>
          </a:xfrm>
        </p:spPr>
        <p:txBody>
          <a:bodyPr>
            <a:normAutofit/>
          </a:bodyPr>
          <a:lstStyle/>
          <a:p>
            <a:r>
              <a:rPr lang="en-US" dirty="0" smtClean="0"/>
              <a:t>Sample Student Response:  OVERVIEW OF THE ISSUE </a:t>
            </a:r>
            <a:endParaRPr lang="en-US" dirty="0"/>
          </a:p>
        </p:txBody>
      </p:sp>
      <p:sp>
        <p:nvSpPr>
          <p:cNvPr id="3" name="Content Placeholder 2"/>
          <p:cNvSpPr>
            <a:spLocks noGrp="1"/>
          </p:cNvSpPr>
          <p:nvPr>
            <p:ph sz="quarter" idx="1"/>
          </p:nvPr>
        </p:nvSpPr>
        <p:spPr>
          <a:xfrm>
            <a:off x="446049" y="2207941"/>
            <a:ext cx="11058564" cy="4304371"/>
          </a:xfrm>
        </p:spPr>
        <p:txBody>
          <a:bodyPr>
            <a:normAutofit fontScale="85000" lnSpcReduction="20000"/>
          </a:bodyPr>
          <a:lstStyle/>
          <a:p>
            <a:pPr marL="0" indent="0">
              <a:buNone/>
            </a:pPr>
            <a:r>
              <a:rPr lang="en-US" sz="2800" b="1" dirty="0" smtClean="0"/>
              <a:t>The National Center for Health Statistics </a:t>
            </a:r>
            <a:r>
              <a:rPr lang="en-US" sz="2800" dirty="0" smtClean="0"/>
              <a:t>says </a:t>
            </a:r>
            <a:r>
              <a:rPr lang="en-US" sz="2800" dirty="0"/>
              <a:t>that American kids are getting bigger.  </a:t>
            </a:r>
            <a:r>
              <a:rPr lang="en-US" sz="2800" strike="sngStrike" dirty="0"/>
              <a:t>They are a little </a:t>
            </a:r>
            <a:r>
              <a:rPr lang="en-US" sz="2800" strike="sngStrike" dirty="0" smtClean="0"/>
              <a:t>taller</a:t>
            </a:r>
            <a:r>
              <a:rPr lang="en-US" sz="2800" b="1" strike="sngStrike" dirty="0" smtClean="0"/>
              <a:t>.  </a:t>
            </a:r>
            <a:r>
              <a:rPr lang="en-US" sz="2800" b="1" dirty="0" smtClean="0"/>
              <a:t>For example,</a:t>
            </a:r>
            <a:r>
              <a:rPr lang="en-US" sz="2800" b="1" dirty="0"/>
              <a:t> </a:t>
            </a:r>
            <a:r>
              <a:rPr lang="en-US" sz="2800" b="1" dirty="0" smtClean="0"/>
              <a:t>from the </a:t>
            </a:r>
            <a:r>
              <a:rPr lang="en-US" sz="2800" b="1" dirty="0"/>
              <a:t>1960s </a:t>
            </a:r>
            <a:r>
              <a:rPr lang="en-US" sz="2800" b="1" dirty="0" smtClean="0"/>
              <a:t>to </a:t>
            </a:r>
            <a:r>
              <a:rPr lang="en-US" sz="2800" b="1" dirty="0"/>
              <a:t>2002, 10-year-old boys got an inch </a:t>
            </a:r>
            <a:r>
              <a:rPr lang="en-US" sz="2800" b="1" dirty="0" smtClean="0"/>
              <a:t>taller.  </a:t>
            </a:r>
            <a:r>
              <a:rPr lang="en-US" sz="2800" dirty="0" smtClean="0"/>
              <a:t>That might not </a:t>
            </a:r>
            <a:r>
              <a:rPr lang="en-US" sz="2800" dirty="0"/>
              <a:t>seem like very much.</a:t>
            </a:r>
            <a:r>
              <a:rPr lang="en-US" sz="2800" dirty="0" smtClean="0"/>
              <a:t>  They have gotten a </a:t>
            </a:r>
            <a:r>
              <a:rPr lang="en-US" sz="2800" dirty="0"/>
              <a:t>lot </a:t>
            </a:r>
            <a:r>
              <a:rPr lang="en-US" sz="2800" dirty="0" smtClean="0"/>
              <a:t>heavier, however. </a:t>
            </a:r>
            <a:r>
              <a:rPr lang="en-US" sz="2800" b="1" dirty="0" smtClean="0"/>
              <a:t>The chart shows that after </a:t>
            </a:r>
            <a:r>
              <a:rPr lang="en-US" sz="2800" b="1" dirty="0"/>
              <a:t>40 years, </a:t>
            </a:r>
            <a:r>
              <a:rPr lang="en-US" sz="2800" b="1" dirty="0" smtClean="0"/>
              <a:t>10-year-old boys are 14.5 </a:t>
            </a:r>
            <a:r>
              <a:rPr lang="en-US" sz="2800" b="1" dirty="0"/>
              <a:t>pounds heavier. </a:t>
            </a:r>
            <a:r>
              <a:rPr lang="en-US" sz="2800" b="1" dirty="0" smtClean="0"/>
              <a:t> In addition, their arms and legs are an inch bigger, and their waists are almost 4 inches bigger. </a:t>
            </a:r>
          </a:p>
          <a:p>
            <a:pPr marL="0" indent="0">
              <a:buNone/>
            </a:pPr>
            <a:endParaRPr lang="en-US" sz="2800" b="1" dirty="0"/>
          </a:p>
          <a:p>
            <a:r>
              <a:rPr lang="en-US" sz="2800" dirty="0" smtClean="0"/>
              <a:t>Where do you see the writer using words like </a:t>
            </a:r>
            <a:r>
              <a:rPr lang="en-US" sz="2800" dirty="0"/>
              <a:t>“For example, . . .” </a:t>
            </a:r>
            <a:r>
              <a:rPr lang="en-US" sz="2800" dirty="0" smtClean="0"/>
              <a:t>to introduce specific information?</a:t>
            </a:r>
          </a:p>
          <a:p>
            <a:r>
              <a:rPr lang="en-US" sz="2800" dirty="0" smtClean="0"/>
              <a:t>Where do you see the writer showing the </a:t>
            </a:r>
            <a:r>
              <a:rPr lang="en-US" sz="2800" dirty="0"/>
              <a:t>difference between “then” and “</a:t>
            </a:r>
            <a:r>
              <a:rPr lang="en-US" sz="2800" dirty="0" smtClean="0"/>
              <a:t>now”?</a:t>
            </a:r>
          </a:p>
          <a:p>
            <a:r>
              <a:rPr lang="en-US" sz="2800" dirty="0" smtClean="0"/>
              <a:t>Where do you see the writer showing us where </a:t>
            </a:r>
            <a:r>
              <a:rPr lang="en-US" sz="2800" dirty="0"/>
              <a:t>this information came </a:t>
            </a:r>
            <a:r>
              <a:rPr lang="en-US" sz="2800" dirty="0" smtClean="0"/>
              <a:t>from?</a:t>
            </a:r>
          </a:p>
          <a:p>
            <a:endParaRPr lang="en-US" sz="2800" dirty="0"/>
          </a:p>
          <a:p>
            <a:r>
              <a:rPr lang="en-US" sz="2800" dirty="0" smtClean="0"/>
              <a:t>Did you do each of these moves in your writing?  If not, try again!</a:t>
            </a:r>
            <a:endParaRPr lang="en-US" sz="2800" b="1" dirty="0" smtClean="0"/>
          </a:p>
        </p:txBody>
      </p:sp>
    </p:spTree>
    <p:extLst>
      <p:ext uri="{BB962C8B-B14F-4D97-AF65-F5344CB8AC3E}">
        <p14:creationId xmlns:p14="http://schemas.microsoft.com/office/powerpoint/2010/main" val="249392549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746" y="624110"/>
            <a:ext cx="11080867" cy="1280890"/>
          </a:xfrm>
        </p:spPr>
        <p:txBody>
          <a:bodyPr>
            <a:normAutofit fontScale="90000"/>
          </a:bodyPr>
          <a:lstStyle/>
          <a:p>
            <a:r>
              <a:rPr lang="en-US" dirty="0" smtClean="0"/>
              <a:t>Sample Student Response, cont. / </a:t>
            </a:r>
            <a:r>
              <a:rPr lang="en-US" b="1" cap="all" dirty="0" smtClean="0"/>
              <a:t>Here’s what I am thinking about this issue:</a:t>
            </a:r>
            <a:endParaRPr lang="en-US" b="1" cap="all" dirty="0"/>
          </a:p>
        </p:txBody>
      </p:sp>
      <p:sp>
        <p:nvSpPr>
          <p:cNvPr id="3" name="Content Placeholder 2"/>
          <p:cNvSpPr>
            <a:spLocks noGrp="1"/>
          </p:cNvSpPr>
          <p:nvPr>
            <p:ph sz="quarter" idx="1"/>
          </p:nvPr>
        </p:nvSpPr>
        <p:spPr>
          <a:xfrm>
            <a:off x="579863" y="2252545"/>
            <a:ext cx="11173522" cy="4282069"/>
          </a:xfrm>
        </p:spPr>
        <p:txBody>
          <a:bodyPr>
            <a:normAutofit fontScale="92500" lnSpcReduction="10000"/>
          </a:bodyPr>
          <a:lstStyle/>
          <a:p>
            <a:pPr marL="0" indent="0">
              <a:buNone/>
            </a:pPr>
            <a:r>
              <a:rPr lang="en-US" sz="3800" dirty="0"/>
              <a:t>It’s 12 years later now.  I wonder if </a:t>
            </a:r>
            <a:r>
              <a:rPr lang="en-US" sz="3800" dirty="0" smtClean="0"/>
              <a:t>kids are still getting bigger and bigger.  And if so, I wonder who is doing anything about it.   </a:t>
            </a:r>
          </a:p>
          <a:p>
            <a:endParaRPr lang="en-US" sz="2800" dirty="0"/>
          </a:p>
          <a:p>
            <a:pPr marL="0" indent="0">
              <a:buNone/>
            </a:pPr>
            <a:r>
              <a:rPr lang="en-US" sz="3600" u="sng" dirty="0" smtClean="0"/>
              <a:t>Add a line like this:</a:t>
            </a:r>
          </a:p>
          <a:p>
            <a:pPr marL="0" indent="0">
              <a:buNone/>
            </a:pPr>
            <a:endParaRPr lang="en-US" sz="3200" b="1" dirty="0" smtClean="0">
              <a:solidFill>
                <a:schemeClr val="bg2">
                  <a:lumMod val="50000"/>
                </a:schemeClr>
              </a:solidFill>
            </a:endParaRPr>
          </a:p>
          <a:p>
            <a:pPr marL="0" indent="0">
              <a:buNone/>
            </a:pPr>
            <a:r>
              <a:rPr lang="en-US" sz="3200" b="1" dirty="0">
                <a:solidFill>
                  <a:schemeClr val="bg2">
                    <a:lumMod val="50000"/>
                  </a:schemeClr>
                </a:solidFill>
              </a:rPr>
              <a:t>	</a:t>
            </a:r>
            <a:r>
              <a:rPr lang="en-US" sz="3200" b="1" dirty="0" smtClean="0">
                <a:solidFill>
                  <a:schemeClr val="bg2">
                    <a:lumMod val="50000"/>
                  </a:schemeClr>
                </a:solidFill>
              </a:rPr>
              <a:t>A </a:t>
            </a:r>
            <a:r>
              <a:rPr lang="en-US" sz="3200" b="1" dirty="0">
                <a:solidFill>
                  <a:schemeClr val="bg2">
                    <a:lumMod val="50000"/>
                  </a:schemeClr>
                </a:solidFill>
              </a:rPr>
              <a:t>question some people raise </a:t>
            </a:r>
            <a:r>
              <a:rPr lang="en-US" sz="3200" b="1" dirty="0" smtClean="0">
                <a:solidFill>
                  <a:schemeClr val="bg2">
                    <a:lumMod val="50000"/>
                  </a:schemeClr>
                </a:solidFill>
              </a:rPr>
              <a:t>is __________.</a:t>
            </a:r>
            <a:r>
              <a:rPr lang="en-US" sz="2800" dirty="0"/>
              <a:t/>
            </a:r>
            <a:br>
              <a:rPr lang="en-US" sz="2800" dirty="0"/>
            </a:br>
            <a:r>
              <a:rPr lang="en-US" sz="2800" dirty="0"/>
              <a:t/>
            </a:r>
            <a:br>
              <a:rPr lang="en-US" sz="2800" dirty="0"/>
            </a:br>
            <a:r>
              <a:rPr lang="en-US" sz="2800" dirty="0" smtClean="0"/>
              <a:t>Fill in your own question.  </a:t>
            </a:r>
          </a:p>
          <a:p>
            <a:pPr marL="0" indent="0">
              <a:buNone/>
            </a:pPr>
            <a:r>
              <a:rPr lang="en-US" sz="2800" dirty="0" smtClean="0"/>
              <a:t>		Example: </a:t>
            </a:r>
            <a:r>
              <a:rPr lang="en-US" sz="2800" b="1" u="sng" dirty="0" smtClean="0"/>
              <a:t>what </a:t>
            </a:r>
            <a:r>
              <a:rPr lang="en-US" sz="2800" b="1" u="sng" dirty="0"/>
              <a:t>should be done </a:t>
            </a:r>
            <a:r>
              <a:rPr lang="en-US" sz="2800" b="1" u="sng" dirty="0" smtClean="0"/>
              <a:t>about childhood </a:t>
            </a:r>
            <a:r>
              <a:rPr lang="en-US" sz="2800" b="1" u="sng" dirty="0"/>
              <a:t>obesity?</a:t>
            </a:r>
            <a:endParaRPr lang="en-US" sz="2800" u="sng" dirty="0"/>
          </a:p>
        </p:txBody>
      </p:sp>
    </p:spTree>
    <p:extLst>
      <p:ext uri="{BB962C8B-B14F-4D97-AF65-F5344CB8AC3E}">
        <p14:creationId xmlns:p14="http://schemas.microsoft.com/office/powerpoint/2010/main" val="374894169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193" y="2453268"/>
            <a:ext cx="11526914" cy="735981"/>
          </a:xfrm>
        </p:spPr>
        <p:txBody>
          <a:bodyPr>
            <a:normAutofit fontScale="90000"/>
          </a:bodyPr>
          <a:lstStyle/>
          <a:p>
            <a:r>
              <a:rPr lang="en-US" b="1" dirty="0" smtClean="0"/>
              <a:t>Day 3:  A text with an answer</a:t>
            </a:r>
            <a:r>
              <a:rPr lang="en-US" dirty="0" smtClean="0"/>
              <a:t/>
            </a:r>
            <a:br>
              <a:rPr lang="en-US" dirty="0" smtClean="0"/>
            </a:br>
            <a:r>
              <a:rPr lang="en-US" sz="3200" dirty="0" smtClean="0"/>
              <a:t>In </a:t>
            </a:r>
            <a:r>
              <a:rPr lang="en-US" sz="3200" dirty="0"/>
              <a:t>2012, more than one third of children and </a:t>
            </a:r>
            <a:r>
              <a:rPr lang="en-US" sz="3200" dirty="0" smtClean="0"/>
              <a:t>teens </a:t>
            </a:r>
            <a:r>
              <a:rPr lang="en-US" sz="3200" dirty="0"/>
              <a:t>were overweight </a:t>
            </a:r>
            <a:r>
              <a:rPr lang="en-US" sz="3200" dirty="0" smtClean="0"/>
              <a:t>, according to the Center for Disease Control.  Poor eating habits make even more kids at risk of health problems as adults.  </a:t>
            </a:r>
            <a:r>
              <a:rPr lang="en-US" sz="3600" dirty="0" smtClean="0"/>
              <a:t>That’s why First Lady Michelle Obama has started a LET’S MOVE campaign to end childhood obesity in one generation.</a:t>
            </a:r>
            <a:endParaRPr lang="en-US" sz="3600"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854712" y="3311093"/>
            <a:ext cx="6175880" cy="3290428"/>
          </a:xfrm>
        </p:spPr>
      </p:pic>
      <p:sp>
        <p:nvSpPr>
          <p:cNvPr id="5" name="TextBox 4"/>
          <p:cNvSpPr txBox="1"/>
          <p:nvPr/>
        </p:nvSpPr>
        <p:spPr>
          <a:xfrm>
            <a:off x="9790771" y="3702205"/>
            <a:ext cx="1940313" cy="2062103"/>
          </a:xfrm>
          <a:prstGeom prst="rect">
            <a:avLst/>
          </a:prstGeom>
          <a:noFill/>
        </p:spPr>
        <p:txBody>
          <a:bodyPr wrap="square" rtlCol="0">
            <a:spAutoFit/>
          </a:bodyPr>
          <a:lstStyle/>
          <a:p>
            <a:r>
              <a:rPr lang="en-US" sz="3200" b="1" dirty="0" smtClean="0"/>
              <a:t>Obese:</a:t>
            </a:r>
          </a:p>
          <a:p>
            <a:endParaRPr lang="en-US" sz="3200" b="1" dirty="0"/>
          </a:p>
          <a:p>
            <a:r>
              <a:rPr lang="en-US" sz="3200" b="1" dirty="0" smtClean="0"/>
              <a:t>over-weight</a:t>
            </a:r>
            <a:endParaRPr lang="en-US" sz="3200" b="1" dirty="0"/>
          </a:p>
        </p:txBody>
      </p:sp>
    </p:spTree>
    <p:extLst>
      <p:ext uri="{BB962C8B-B14F-4D97-AF65-F5344CB8AC3E}">
        <p14:creationId xmlns:p14="http://schemas.microsoft.com/office/powerpoint/2010/main" val="29618704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52" y="434645"/>
            <a:ext cx="10184320" cy="1280890"/>
          </a:xfrm>
        </p:spPr>
        <p:txBody>
          <a:bodyPr>
            <a:normAutofit fontScale="90000"/>
          </a:bodyPr>
          <a:lstStyle/>
          <a:p>
            <a:r>
              <a:rPr lang="en-US" dirty="0" smtClean="0"/>
              <a:t>Day 3:  Watch the video.  Jot down facts you hear in Column 1.  Afterward, we’ll take time to add our reactions in Column 2. </a:t>
            </a:r>
            <a:endParaRPr lang="en-US" dirty="0"/>
          </a:p>
        </p:txBody>
      </p:sp>
      <p:sp>
        <p:nvSpPr>
          <p:cNvPr id="4" name="Content Placeholder 3"/>
          <p:cNvSpPr>
            <a:spLocks noGrp="1"/>
          </p:cNvSpPr>
          <p:nvPr>
            <p:ph sz="quarter" idx="1"/>
          </p:nvPr>
        </p:nvSpPr>
        <p:spPr>
          <a:xfrm>
            <a:off x="176375" y="1801838"/>
            <a:ext cx="7465599" cy="691376"/>
          </a:xfrm>
        </p:spPr>
        <p:txBody>
          <a:bodyPr>
            <a:normAutofit fontScale="77500" lnSpcReduction="20000"/>
          </a:bodyPr>
          <a:lstStyle/>
          <a:p>
            <a:r>
              <a:rPr lang="en-US" dirty="0">
                <a:hlinkClick r:id="rId2"/>
              </a:rPr>
              <a:t>https://</a:t>
            </a:r>
            <a:r>
              <a:rPr lang="en-US" dirty="0" smtClean="0">
                <a:hlinkClick r:id="rId2"/>
              </a:rPr>
              <a:t>www.youtube.com/watch?v=68_QUvTedc8</a:t>
            </a:r>
            <a:endParaRPr lang="en-US" dirty="0" smtClean="0"/>
          </a:p>
          <a:p>
            <a:r>
              <a:rPr lang="en-US" dirty="0" smtClean="0">
                <a:solidFill>
                  <a:srgbClr val="000000"/>
                </a:solidFill>
                <a:latin typeface="Verdana" panose="020B0604030504040204" pitchFamily="34" charset="0"/>
                <a:ea typeface="Verdana" panose="020B0604030504040204" pitchFamily="34" charset="0"/>
                <a:cs typeface="Verdana" panose="020B0604030504040204" pitchFamily="34" charset="0"/>
              </a:rPr>
              <a:t>Show minutes 5:59 </a:t>
            </a:r>
            <a:r>
              <a:rPr lang="en-US" dirty="0">
                <a:solidFill>
                  <a:srgbClr val="000000"/>
                </a:solidFill>
                <a:latin typeface="Verdana" panose="020B0604030504040204" pitchFamily="34" charset="0"/>
                <a:ea typeface="Verdana" panose="020B0604030504040204" pitchFamily="34" charset="0"/>
                <a:cs typeface="Verdana" panose="020B0604030504040204" pitchFamily="34" charset="0"/>
              </a:rPr>
              <a:t>to </a:t>
            </a:r>
            <a:r>
              <a:rPr lang="en-US" dirty="0" smtClean="0">
                <a:solidFill>
                  <a:srgbClr val="000000"/>
                </a:solidFill>
                <a:latin typeface="Verdana" panose="020B0604030504040204" pitchFamily="34" charset="0"/>
                <a:ea typeface="Verdana" panose="020B0604030504040204" pitchFamily="34" charset="0"/>
                <a:cs typeface="Verdana" panose="020B0604030504040204" pitchFamily="34" charset="0"/>
              </a:rPr>
              <a:t>15:08.  Watch it twice.</a:t>
            </a:r>
            <a:endParaRPr lang="en-US"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149620973"/>
              </p:ext>
            </p:extLst>
          </p:nvPr>
        </p:nvGraphicFramePr>
        <p:xfrm>
          <a:off x="1979002" y="2787805"/>
          <a:ext cx="9383712" cy="3463183"/>
        </p:xfrm>
        <a:graphic>
          <a:graphicData uri="http://schemas.openxmlformats.org/drawingml/2006/table">
            <a:tbl>
              <a:tblPr/>
              <a:tblGrid>
                <a:gridCol w="4700897"/>
                <a:gridCol w="4682815"/>
              </a:tblGrid>
              <a:tr h="646771">
                <a:tc>
                  <a:txBody>
                    <a:bodyPr/>
                    <a:lstStyle/>
                    <a:p>
                      <a:pPr rtl="0" fontAlgn="t">
                        <a:spcBef>
                          <a:spcPts val="0"/>
                        </a:spcBef>
                        <a:spcAft>
                          <a:spcPts val="0"/>
                        </a:spcAft>
                      </a:pPr>
                      <a:r>
                        <a:rPr lang="en-US"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It </a:t>
                      </a:r>
                      <a:r>
                        <a:rPr lang="en-US" b="0" i="0" u="none" strike="noStrike"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Says </a:t>
                      </a:r>
                      <a:endParaRPr lang="en-US" dirty="0">
                        <a:effectLst/>
                        <a:latin typeface="Verdana" panose="020B0604030504040204" pitchFamily="34" charset="0"/>
                        <a:ea typeface="Verdana" panose="020B0604030504040204" pitchFamily="34" charset="0"/>
                        <a:cs typeface="Verdana" panose="020B0604030504040204" pitchFamily="34" charset="0"/>
                      </a:endParaRPr>
                    </a:p>
                  </a:txBody>
                  <a:tcPr marL="60960" marR="6096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I Say</a:t>
                      </a:r>
                      <a:endParaRPr lang="en-US" dirty="0">
                        <a:effectLst/>
                        <a:latin typeface="Verdana" panose="020B0604030504040204" pitchFamily="34" charset="0"/>
                        <a:ea typeface="Verdana" panose="020B0604030504040204" pitchFamily="34" charset="0"/>
                        <a:cs typeface="Verdana" panose="020B0604030504040204" pitchFamily="34" charset="0"/>
                      </a:endParaRPr>
                    </a:p>
                  </a:txBody>
                  <a:tcPr marL="60960" marR="6096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r>
              <a:tr h="2816412">
                <a:tc>
                  <a:txBody>
                    <a:bodyPr/>
                    <a:lstStyle/>
                    <a:p>
                      <a:pPr marL="285750" indent="-285750" fontAlgn="t">
                        <a:buFont typeface="Arial" panose="020B0604020202020204" pitchFamily="34" charset="0"/>
                        <a:buChar char="•"/>
                      </a:pPr>
                      <a:r>
                        <a:rPr lang="en-US" dirty="0">
                          <a:effectLst/>
                        </a:rPr>
                        <a:t/>
                      </a:r>
                      <a:br>
                        <a:rPr lang="en-US" dirty="0">
                          <a:effectLst/>
                        </a:rPr>
                      </a:br>
                      <a:r>
                        <a:rPr lang="en-US" dirty="0">
                          <a:effectLst/>
                        </a:rPr>
                        <a:t/>
                      </a:r>
                      <a:br>
                        <a:rPr lang="en-US" dirty="0">
                          <a:effectLst/>
                        </a:rPr>
                      </a:br>
                      <a:r>
                        <a:rPr lang="en-US" dirty="0">
                          <a:effectLst/>
                        </a:rPr>
                        <a:t/>
                      </a:r>
                      <a:br>
                        <a:rPr lang="en-US" dirty="0">
                          <a:effectLst/>
                        </a:rPr>
                      </a:br>
                      <a:endParaRPr lang="en-US" dirty="0">
                        <a:effectLst/>
                      </a:endParaRPr>
                    </a:p>
                  </a:txBody>
                  <a:tcPr marL="60960" marR="6096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fontAlgn="t"/>
                      <a:r>
                        <a:rPr lang="en-US" dirty="0">
                          <a:effectLst/>
                        </a:rPr>
                        <a:t/>
                      </a:r>
                      <a:br>
                        <a:rPr lang="en-US" dirty="0">
                          <a:effectLst/>
                        </a:rPr>
                      </a:br>
                      <a:endParaRPr lang="en-US" dirty="0">
                        <a:effectLst/>
                      </a:endParaRPr>
                    </a:p>
                  </a:txBody>
                  <a:tcPr marL="60960" marR="6096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r>
            </a:tbl>
          </a:graphicData>
        </a:graphic>
      </p:graphicFrame>
      <p:sp>
        <p:nvSpPr>
          <p:cNvPr id="3" name="Rectangle 2"/>
          <p:cNvSpPr/>
          <p:nvPr/>
        </p:nvSpPr>
        <p:spPr>
          <a:xfrm rot="1544192">
            <a:off x="2857659" y="4037852"/>
            <a:ext cx="3666581" cy="1754326"/>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What did </a:t>
            </a:r>
          </a:p>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you record?</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7" name="Rectangle 6"/>
          <p:cNvSpPr/>
          <p:nvPr/>
        </p:nvSpPr>
        <p:spPr>
          <a:xfrm>
            <a:off x="6578829" y="1075240"/>
            <a:ext cx="5450022" cy="1569660"/>
          </a:xfrm>
          <a:prstGeom prst="rect">
            <a:avLst/>
          </a:prstGeom>
        </p:spPr>
        <p:txBody>
          <a:bodyPr wrap="square">
            <a:spAutoFit/>
          </a:bodyPr>
          <a:lstStyle/>
          <a:p>
            <a:pPr algn="ctr"/>
            <a:r>
              <a:rPr lang="en-US" sz="1600" dirty="0">
                <a:solidFill>
                  <a:srgbClr val="0000FF"/>
                </a:solidFill>
              </a:rPr>
              <a:t>Gather relevant information from multiple authoritative print and digital sources, </a:t>
            </a:r>
            <a:r>
              <a:rPr lang="en-US" sz="1600" dirty="0" smtClean="0">
                <a:solidFill>
                  <a:srgbClr val="0000FF"/>
                </a:solidFill>
              </a:rPr>
              <a:t>using </a:t>
            </a:r>
            <a:r>
              <a:rPr lang="en-US" sz="1600" dirty="0">
                <a:solidFill>
                  <a:srgbClr val="0000FF"/>
                </a:solidFill>
              </a:rPr>
              <a:t>advanced searches effectively; assess the usefulness of each source in </a:t>
            </a:r>
            <a:r>
              <a:rPr lang="en-US" sz="1600" dirty="0" smtClean="0">
                <a:solidFill>
                  <a:srgbClr val="0000FF"/>
                </a:solidFill>
              </a:rPr>
              <a:t>answering </a:t>
            </a:r>
            <a:r>
              <a:rPr lang="en-US" sz="1600" dirty="0">
                <a:solidFill>
                  <a:srgbClr val="0000FF"/>
                </a:solidFill>
              </a:rPr>
              <a:t>the research question; </a:t>
            </a:r>
            <a:r>
              <a:rPr lang="en-US" sz="1600" dirty="0" smtClean="0">
                <a:solidFill>
                  <a:srgbClr val="0000FF"/>
                </a:solidFill>
              </a:rPr>
              <a:t>integrate information </a:t>
            </a:r>
            <a:r>
              <a:rPr lang="en-US" sz="1600" dirty="0">
                <a:solidFill>
                  <a:srgbClr val="0000FF"/>
                </a:solidFill>
              </a:rPr>
              <a:t>into the text selectively to </a:t>
            </a:r>
            <a:r>
              <a:rPr lang="en-US" sz="1600" dirty="0" smtClean="0">
                <a:solidFill>
                  <a:srgbClr val="0000FF"/>
                </a:solidFill>
              </a:rPr>
              <a:t>maintain </a:t>
            </a:r>
            <a:r>
              <a:rPr lang="en-US" sz="1600" dirty="0">
                <a:solidFill>
                  <a:srgbClr val="0000FF"/>
                </a:solidFill>
              </a:rPr>
              <a:t>the flow of ideas, avoiding plagiarism and following a standard format for citation.  (</a:t>
            </a:r>
            <a:r>
              <a:rPr lang="en-US" sz="1600" i="1" dirty="0">
                <a:solidFill>
                  <a:srgbClr val="0000FF"/>
                </a:solidFill>
              </a:rPr>
              <a:t>Writing Standards 8)</a:t>
            </a:r>
            <a:endParaRPr lang="en-US" sz="1600" dirty="0">
              <a:solidFill>
                <a:srgbClr val="0000FF"/>
              </a:solidFill>
            </a:endParaRPr>
          </a:p>
        </p:txBody>
      </p:sp>
    </p:spTree>
    <p:extLst>
      <p:ext uri="{BB962C8B-B14F-4D97-AF65-F5344CB8AC3E}">
        <p14:creationId xmlns:p14="http://schemas.microsoft.com/office/powerpoint/2010/main" val="27525030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7274</TotalTime>
  <Words>2691</Words>
  <Application>Microsoft Macintosh PowerPoint</Application>
  <PresentationFormat>Custom</PresentationFormat>
  <Paragraphs>242</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Equity</vt:lpstr>
      <vt:lpstr>Should we worry about what we eat?</vt:lpstr>
      <vt:lpstr>In this unit, we will read about an issue, examine the facts, and make a claim.  The responses we compose will help better prepare us for the writing portion of the End of Course assessment.</vt:lpstr>
      <vt:lpstr>Writer’s Notebook (Day 1):  What does the National Center for Health statistics say about kids’ sizes?  What do you think about these facts and statistics? </vt:lpstr>
      <vt:lpstr>Sample Student Response </vt:lpstr>
      <vt:lpstr>Writer’s Notebook (Day 2): Add to or revise your Day 1 entry by using the words “For example, . . .” and then refer to the chart for specific information.  Try to show the difference between “then” and “now.”  Add a signal phrase that shows where this information came from.</vt:lpstr>
      <vt:lpstr>Sample Student Response:  OVERVIEW OF THE ISSUE </vt:lpstr>
      <vt:lpstr>Sample Student Response, cont. / Here’s what I am thinking about this issue:</vt:lpstr>
      <vt:lpstr>Day 3:  A text with an answer In 2012, more than one third of children and teens were overweight , according to the Center for Disease Control.  Poor eating habits make even more kids at risk of health problems as adults.  That’s why First Lady Michelle Obama has started a LET’S MOVE campaign to end childhood obesity in one generation.</vt:lpstr>
      <vt:lpstr>Day 3:  Watch the video.  Jot down facts you hear in Column 1.  Afterward, we’ll take time to add our reactions in Column 2. </vt:lpstr>
      <vt:lpstr>Some Key Points You Might Have Captured</vt:lpstr>
      <vt:lpstr>What do YOU say?</vt:lpstr>
      <vt:lpstr>Day 4:  Add to your notebook entry . . .use your “They Say / I Say” chart to add a paragraph or more to your writing about the school lunches.  Use sentence starters like these:   </vt:lpstr>
      <vt:lpstr>Sample Response</vt:lpstr>
      <vt:lpstr>PowerPoint Presentation</vt:lpstr>
      <vt:lpstr>Peer Feedback: Review your partner’s new paragraph(s).  Did he/she use signal phrases that show where the evidence came from?  Did he/she include commentary about the evidence? </vt:lpstr>
      <vt:lpstr>Day 5: Researching</vt:lpstr>
      <vt:lpstr>Day 5, cont.:  Mark  the Text  </vt:lpstr>
      <vt:lpstr>Day 6, cont.:  Second Reading</vt:lpstr>
      <vt:lpstr>Add your sticky notes to the notebook writing you have completed so far.</vt:lpstr>
      <vt:lpstr>Writer’s Notebook (Day 7):   Re-read what you have written so far.    Then write what you are now thinking.  These questions may help:  Are the new school snack rules a good idea or not? Is childhood obesity a problem or not?   Is healthy eating important or not?  Explain your thinking.</vt:lpstr>
      <vt:lpstr>Day 7, cont.:  What’s your answer to the problem? What should we do HERE? Bring it home!   WRITE A CLAIM!</vt:lpstr>
      <vt:lpstr>Possible Claims:</vt:lpstr>
      <vt:lpstr>Sample Student Responses:  Here’s What I’m Thinking</vt:lpstr>
      <vt:lpstr>Are these good claims?</vt:lpstr>
      <vt:lpstr>Create a class list of Claims.  Check each one!</vt:lpstr>
      <vt:lpstr>Day 8: Completing a Draft:  Here’s What I’m Thinking  Option 1, Kernel Essay (Bernabei)</vt:lpstr>
      <vt:lpstr>Here’s What I’m Thinking  Write your claim at the end of your notebook entry and then write a paragraph or more explaining what needs to happen.  </vt:lpstr>
      <vt:lpstr>Add evidence to support your claim</vt:lpstr>
      <vt:lpstr>Day 9: Completing a Draft:  Write a conclusion  (IN THE END, I SAY)  Option 1, Kernel Essay (Bernabei)</vt:lpstr>
      <vt:lpstr>Completing a Draft:  Option 2 Drafting Organizer</vt:lpstr>
      <vt:lpstr>Writer’s Notebook, Day 10, Revision.  Read what you have written so far.  What Key Words or Phrases might you want to provide definitions of for your reader? These will give your writing authority.  Who says? Go back to the highlighting of the article and add any names of people or programs that you need.  These will give your writing credibility.</vt:lpstr>
      <vt:lpstr>Teacher Feedback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Teen Brains</dc:title>
  <dc:creator>Kyler Black</dc:creator>
  <cp:lastModifiedBy>Bowlin, Tasha</cp:lastModifiedBy>
  <cp:revision>89</cp:revision>
  <dcterms:created xsi:type="dcterms:W3CDTF">2014-08-16T17:09:20Z</dcterms:created>
  <dcterms:modified xsi:type="dcterms:W3CDTF">2014-11-21T16:05:05Z</dcterms:modified>
</cp:coreProperties>
</file>