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9" r:id="rId1"/>
  </p:sldMasterIdLst>
  <p:sldIdLst>
    <p:sldId id="305" r:id="rId2"/>
    <p:sldId id="306" r:id="rId3"/>
    <p:sldId id="256" r:id="rId4"/>
    <p:sldId id="257" r:id="rId5"/>
    <p:sldId id="259" r:id="rId6"/>
    <p:sldId id="280" r:id="rId7"/>
    <p:sldId id="258" r:id="rId8"/>
    <p:sldId id="282" r:id="rId9"/>
    <p:sldId id="307" r:id="rId10"/>
    <p:sldId id="260" r:id="rId11"/>
    <p:sldId id="281" r:id="rId12"/>
    <p:sldId id="261" r:id="rId13"/>
    <p:sldId id="262" r:id="rId14"/>
    <p:sldId id="284" r:id="rId15"/>
    <p:sldId id="304" r:id="rId16"/>
    <p:sldId id="308" r:id="rId17"/>
    <p:sldId id="265" r:id="rId18"/>
    <p:sldId id="309" r:id="rId19"/>
    <p:sldId id="310" r:id="rId20"/>
    <p:sldId id="311" r:id="rId21"/>
    <p:sldId id="312" r:id="rId22"/>
    <p:sldId id="313" r:id="rId23"/>
    <p:sldId id="314" r:id="rId24"/>
    <p:sldId id="324" r:id="rId25"/>
    <p:sldId id="286" r:id="rId26"/>
    <p:sldId id="292" r:id="rId27"/>
    <p:sldId id="293" r:id="rId28"/>
    <p:sldId id="315" r:id="rId29"/>
    <p:sldId id="291" r:id="rId30"/>
    <p:sldId id="283" r:id="rId31"/>
    <p:sldId id="264" r:id="rId32"/>
    <p:sldId id="263" r:id="rId33"/>
    <p:sldId id="297" r:id="rId34"/>
    <p:sldId id="298" r:id="rId35"/>
    <p:sldId id="299" r:id="rId36"/>
    <p:sldId id="316" r:id="rId37"/>
    <p:sldId id="300" r:id="rId38"/>
    <p:sldId id="301" r:id="rId39"/>
    <p:sldId id="302" r:id="rId40"/>
    <p:sldId id="285" r:id="rId41"/>
    <p:sldId id="317" r:id="rId42"/>
    <p:sldId id="288" r:id="rId43"/>
    <p:sldId id="320" r:id="rId44"/>
    <p:sldId id="321" r:id="rId45"/>
    <p:sldId id="322" r:id="rId46"/>
    <p:sldId id="318" r:id="rId47"/>
    <p:sldId id="295" r:id="rId48"/>
    <p:sldId id="274" r:id="rId49"/>
    <p:sldId id="294" r:id="rId50"/>
    <p:sldId id="319" r:id="rId51"/>
    <p:sldId id="275" r:id="rId52"/>
    <p:sldId id="323"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0" d="100"/>
          <a:sy n="50" d="100"/>
        </p:scale>
        <p:origin x="-1080" y="-4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313F99-2B4D-894A-8236-26EB135468D8}" type="doc">
      <dgm:prSet loTypeId="urn:microsoft.com/office/officeart/2005/8/layout/process1" loCatId="" qsTypeId="urn:microsoft.com/office/officeart/2005/8/quickstyle/simple4" qsCatId="simple" csTypeId="urn:microsoft.com/office/officeart/2005/8/colors/accent1_2" csCatId="accent1" phldr="1"/>
      <dgm:spPr/>
    </dgm:pt>
    <dgm:pt modelId="{4603D967-5209-9E47-9059-AB8FFB7B328A}">
      <dgm:prSet phldrT="[Text]"/>
      <dgm:spPr/>
      <dgm:t>
        <a:bodyPr/>
        <a:lstStyle/>
        <a:p>
          <a:r>
            <a:rPr lang="en-US" dirty="0"/>
            <a:t>Something</a:t>
          </a:r>
          <a:r>
            <a:rPr lang="en-US" baseline="0" dirty="0"/>
            <a:t> Happened</a:t>
          </a:r>
          <a:endParaRPr lang="en-US" dirty="0"/>
        </a:p>
      </dgm:t>
    </dgm:pt>
    <dgm:pt modelId="{BAD405B4-D3DF-814F-A476-8E8B4295923E}" type="parTrans" cxnId="{15597EDC-1E83-534F-9D2A-E219441A4BAB}">
      <dgm:prSet/>
      <dgm:spPr/>
      <dgm:t>
        <a:bodyPr/>
        <a:lstStyle/>
        <a:p>
          <a:endParaRPr lang="en-US"/>
        </a:p>
      </dgm:t>
    </dgm:pt>
    <dgm:pt modelId="{CD0D01AC-DB35-4144-A53D-90C750C42EB3}" type="sibTrans" cxnId="{15597EDC-1E83-534F-9D2A-E219441A4BAB}">
      <dgm:prSet/>
      <dgm:spPr/>
      <dgm:t>
        <a:bodyPr/>
        <a:lstStyle/>
        <a:p>
          <a:endParaRPr lang="en-US"/>
        </a:p>
      </dgm:t>
    </dgm:pt>
    <dgm:pt modelId="{7BE2275E-8D83-EC47-83AA-3A47EFD31FA8}">
      <dgm:prSet phldrT="[Text]"/>
      <dgm:spPr/>
      <dgm:t>
        <a:bodyPr/>
        <a:lstStyle/>
        <a:p>
          <a:r>
            <a:rPr lang="en-US" dirty="0"/>
            <a:t>A</a:t>
          </a:r>
          <a:r>
            <a:rPr lang="en-US" baseline="0" dirty="0"/>
            <a:t> question other people have ...</a:t>
          </a:r>
          <a:endParaRPr lang="en-US" dirty="0"/>
        </a:p>
      </dgm:t>
    </dgm:pt>
    <dgm:pt modelId="{202AD80A-5644-1443-A98B-79990F32CE70}" type="parTrans" cxnId="{BFC0385B-617E-2D41-8B68-8969DA3F4781}">
      <dgm:prSet/>
      <dgm:spPr/>
      <dgm:t>
        <a:bodyPr/>
        <a:lstStyle/>
        <a:p>
          <a:endParaRPr lang="en-US"/>
        </a:p>
      </dgm:t>
    </dgm:pt>
    <dgm:pt modelId="{2CD248ED-4733-9C41-B287-CC3E66FB365B}" type="sibTrans" cxnId="{BFC0385B-617E-2D41-8B68-8969DA3F4781}">
      <dgm:prSet/>
      <dgm:spPr/>
      <dgm:t>
        <a:bodyPr/>
        <a:lstStyle/>
        <a:p>
          <a:endParaRPr lang="en-US"/>
        </a:p>
      </dgm:t>
    </dgm:pt>
    <dgm:pt modelId="{2C8920A4-0AC6-5341-B4FB-B8751F78D9A0}">
      <dgm:prSet phldrT="[Text]"/>
      <dgm:spPr/>
      <dgm:t>
        <a:bodyPr/>
        <a:lstStyle/>
        <a:p>
          <a:r>
            <a:rPr lang="en-US"/>
            <a:t>My answer to that question</a:t>
          </a:r>
        </a:p>
      </dgm:t>
    </dgm:pt>
    <dgm:pt modelId="{2ABFDDEF-6BC0-174E-AD50-9E3BB1F7FA14}" type="parTrans" cxnId="{BA5A271B-5C4D-D74E-9C88-D6773A9798D9}">
      <dgm:prSet/>
      <dgm:spPr/>
      <dgm:t>
        <a:bodyPr/>
        <a:lstStyle/>
        <a:p>
          <a:endParaRPr lang="en-US"/>
        </a:p>
      </dgm:t>
    </dgm:pt>
    <dgm:pt modelId="{C3F5FDAB-0452-9344-A098-35CD346EC41B}" type="sibTrans" cxnId="{BA5A271B-5C4D-D74E-9C88-D6773A9798D9}">
      <dgm:prSet/>
      <dgm:spPr/>
      <dgm:t>
        <a:bodyPr/>
        <a:lstStyle/>
        <a:p>
          <a:endParaRPr lang="en-US"/>
        </a:p>
      </dgm:t>
    </dgm:pt>
    <dgm:pt modelId="{6A25AED7-305E-974A-991E-C99473B38960}">
      <dgm:prSet/>
      <dgm:spPr/>
      <dgm:t>
        <a:bodyPr/>
        <a:lstStyle/>
        <a:p>
          <a:r>
            <a:rPr lang="en-US"/>
            <a:t>Here's what I am thinking...</a:t>
          </a:r>
        </a:p>
      </dgm:t>
    </dgm:pt>
    <dgm:pt modelId="{9FEDA514-3000-0349-A676-E970484FEF36}" type="parTrans" cxnId="{02A2127F-F1C7-1240-8B02-69832082F913}">
      <dgm:prSet/>
      <dgm:spPr/>
      <dgm:t>
        <a:bodyPr/>
        <a:lstStyle/>
        <a:p>
          <a:endParaRPr lang="en-US"/>
        </a:p>
      </dgm:t>
    </dgm:pt>
    <dgm:pt modelId="{486E8BE9-2192-A24D-A7F5-2D973A73391C}" type="sibTrans" cxnId="{02A2127F-F1C7-1240-8B02-69832082F913}">
      <dgm:prSet/>
      <dgm:spPr/>
      <dgm:t>
        <a:bodyPr/>
        <a:lstStyle/>
        <a:p>
          <a:endParaRPr lang="en-US"/>
        </a:p>
      </dgm:t>
    </dgm:pt>
    <dgm:pt modelId="{AF5F5E2E-8868-C044-B730-6BDA3B5FEE60}">
      <dgm:prSet/>
      <dgm:spPr/>
      <dgm:t>
        <a:bodyPr/>
        <a:lstStyle/>
        <a:p>
          <a:r>
            <a:rPr lang="en-US"/>
            <a:t>In the end, I say...</a:t>
          </a:r>
        </a:p>
      </dgm:t>
    </dgm:pt>
    <dgm:pt modelId="{2AD2808A-7810-434C-A40D-3A4784AADD1E}" type="parTrans" cxnId="{AEE16211-60C2-8C4E-AE96-0A67CACD554E}">
      <dgm:prSet/>
      <dgm:spPr/>
      <dgm:t>
        <a:bodyPr/>
        <a:lstStyle/>
        <a:p>
          <a:endParaRPr lang="en-US"/>
        </a:p>
      </dgm:t>
    </dgm:pt>
    <dgm:pt modelId="{040CF9FD-0B58-4847-A574-9B4A97853C05}" type="sibTrans" cxnId="{AEE16211-60C2-8C4E-AE96-0A67CACD554E}">
      <dgm:prSet/>
      <dgm:spPr/>
      <dgm:t>
        <a:bodyPr/>
        <a:lstStyle/>
        <a:p>
          <a:endParaRPr lang="en-US"/>
        </a:p>
      </dgm:t>
    </dgm:pt>
    <dgm:pt modelId="{945BCEE5-5C8F-EB45-9010-93EAECFE55F9}" type="pres">
      <dgm:prSet presAssocID="{D2313F99-2B4D-894A-8236-26EB135468D8}" presName="Name0" presStyleCnt="0">
        <dgm:presLayoutVars>
          <dgm:dir/>
          <dgm:resizeHandles val="exact"/>
        </dgm:presLayoutVars>
      </dgm:prSet>
      <dgm:spPr/>
    </dgm:pt>
    <dgm:pt modelId="{C05E8777-4722-1E45-A552-0D6EDC4E4D45}" type="pres">
      <dgm:prSet presAssocID="{4603D967-5209-9E47-9059-AB8FFB7B328A}" presName="node" presStyleLbl="node1" presStyleIdx="0" presStyleCnt="5" custScaleY="127275" custLinFactNeighborX="-806" custLinFactNeighborY="-35136">
        <dgm:presLayoutVars>
          <dgm:bulletEnabled val="1"/>
        </dgm:presLayoutVars>
      </dgm:prSet>
      <dgm:spPr/>
      <dgm:t>
        <a:bodyPr/>
        <a:lstStyle/>
        <a:p>
          <a:endParaRPr lang="en-US"/>
        </a:p>
      </dgm:t>
    </dgm:pt>
    <dgm:pt modelId="{1EF4DE7C-6F0C-FB40-A2A2-5F055C8D3A45}" type="pres">
      <dgm:prSet presAssocID="{CD0D01AC-DB35-4144-A53D-90C750C42EB3}" presName="sibTrans" presStyleLbl="sibTrans2D1" presStyleIdx="0" presStyleCnt="4"/>
      <dgm:spPr/>
      <dgm:t>
        <a:bodyPr/>
        <a:lstStyle/>
        <a:p>
          <a:endParaRPr lang="en-US"/>
        </a:p>
      </dgm:t>
    </dgm:pt>
    <dgm:pt modelId="{B4CF7C86-5DC4-1240-8E71-CCF6A5A59EEF}" type="pres">
      <dgm:prSet presAssocID="{CD0D01AC-DB35-4144-A53D-90C750C42EB3}" presName="connectorText" presStyleLbl="sibTrans2D1" presStyleIdx="0" presStyleCnt="4"/>
      <dgm:spPr/>
      <dgm:t>
        <a:bodyPr/>
        <a:lstStyle/>
        <a:p>
          <a:endParaRPr lang="en-US"/>
        </a:p>
      </dgm:t>
    </dgm:pt>
    <dgm:pt modelId="{EBAAB56F-1D5F-2C4B-BE25-22258785E516}" type="pres">
      <dgm:prSet presAssocID="{6A25AED7-305E-974A-991E-C99473B38960}" presName="node" presStyleLbl="node1" presStyleIdx="1" presStyleCnt="5" custScaleY="127275" custLinFactNeighborX="-2867" custLinFactNeighborY="-32362">
        <dgm:presLayoutVars>
          <dgm:bulletEnabled val="1"/>
        </dgm:presLayoutVars>
      </dgm:prSet>
      <dgm:spPr/>
      <dgm:t>
        <a:bodyPr/>
        <a:lstStyle/>
        <a:p>
          <a:endParaRPr lang="en-US"/>
        </a:p>
      </dgm:t>
    </dgm:pt>
    <dgm:pt modelId="{34624061-5C57-7A4A-BA51-B7222237C91D}" type="pres">
      <dgm:prSet presAssocID="{486E8BE9-2192-A24D-A7F5-2D973A73391C}" presName="sibTrans" presStyleLbl="sibTrans2D1" presStyleIdx="1" presStyleCnt="4"/>
      <dgm:spPr/>
      <dgm:t>
        <a:bodyPr/>
        <a:lstStyle/>
        <a:p>
          <a:endParaRPr lang="en-US"/>
        </a:p>
      </dgm:t>
    </dgm:pt>
    <dgm:pt modelId="{192EC16F-CE2B-F942-AD56-F952DBD0CEC1}" type="pres">
      <dgm:prSet presAssocID="{486E8BE9-2192-A24D-A7F5-2D973A73391C}" presName="connectorText" presStyleLbl="sibTrans2D1" presStyleIdx="1" presStyleCnt="4"/>
      <dgm:spPr/>
      <dgm:t>
        <a:bodyPr/>
        <a:lstStyle/>
        <a:p>
          <a:endParaRPr lang="en-US"/>
        </a:p>
      </dgm:t>
    </dgm:pt>
    <dgm:pt modelId="{CEB949B6-9F9E-614F-AC72-A2C0EFC753E5}" type="pres">
      <dgm:prSet presAssocID="{7BE2275E-8D83-EC47-83AA-3A47EFD31FA8}" presName="node" presStyleLbl="node1" presStyleIdx="2" presStyleCnt="5" custScaleY="127275" custLinFactNeighborX="2868" custLinFactNeighborY="-35136">
        <dgm:presLayoutVars>
          <dgm:bulletEnabled val="1"/>
        </dgm:presLayoutVars>
      </dgm:prSet>
      <dgm:spPr/>
      <dgm:t>
        <a:bodyPr/>
        <a:lstStyle/>
        <a:p>
          <a:endParaRPr lang="en-US"/>
        </a:p>
      </dgm:t>
    </dgm:pt>
    <dgm:pt modelId="{83A1FE03-17B0-544C-A098-6EA308DA2E41}" type="pres">
      <dgm:prSet presAssocID="{2CD248ED-4733-9C41-B287-CC3E66FB365B}" presName="sibTrans" presStyleLbl="sibTrans2D1" presStyleIdx="2" presStyleCnt="4"/>
      <dgm:spPr/>
      <dgm:t>
        <a:bodyPr/>
        <a:lstStyle/>
        <a:p>
          <a:endParaRPr lang="en-US"/>
        </a:p>
      </dgm:t>
    </dgm:pt>
    <dgm:pt modelId="{E348D382-1C44-5D43-9738-C6ABD6537AC5}" type="pres">
      <dgm:prSet presAssocID="{2CD248ED-4733-9C41-B287-CC3E66FB365B}" presName="connectorText" presStyleLbl="sibTrans2D1" presStyleIdx="2" presStyleCnt="4"/>
      <dgm:spPr/>
      <dgm:t>
        <a:bodyPr/>
        <a:lstStyle/>
        <a:p>
          <a:endParaRPr lang="en-US"/>
        </a:p>
      </dgm:t>
    </dgm:pt>
    <dgm:pt modelId="{0A4357DF-52A2-B14F-A06C-C29616C48428}" type="pres">
      <dgm:prSet presAssocID="{2C8920A4-0AC6-5341-B4FB-B8751F78D9A0}" presName="node" presStyleLbl="node1" presStyleIdx="3" presStyleCnt="5" custScaleY="127275" custLinFactNeighborX="-2867" custLinFactNeighborY="-31437">
        <dgm:presLayoutVars>
          <dgm:bulletEnabled val="1"/>
        </dgm:presLayoutVars>
      </dgm:prSet>
      <dgm:spPr/>
      <dgm:t>
        <a:bodyPr/>
        <a:lstStyle/>
        <a:p>
          <a:endParaRPr lang="en-US"/>
        </a:p>
      </dgm:t>
    </dgm:pt>
    <dgm:pt modelId="{5A915071-2515-9448-A735-19E5DB3656EA}" type="pres">
      <dgm:prSet presAssocID="{C3F5FDAB-0452-9344-A098-35CD346EC41B}" presName="sibTrans" presStyleLbl="sibTrans2D1" presStyleIdx="3" presStyleCnt="4"/>
      <dgm:spPr/>
      <dgm:t>
        <a:bodyPr/>
        <a:lstStyle/>
        <a:p>
          <a:endParaRPr lang="en-US"/>
        </a:p>
      </dgm:t>
    </dgm:pt>
    <dgm:pt modelId="{D30A4C20-CEA0-D34A-A97B-E6E02BDA8D7D}" type="pres">
      <dgm:prSet presAssocID="{C3F5FDAB-0452-9344-A098-35CD346EC41B}" presName="connectorText" presStyleLbl="sibTrans2D1" presStyleIdx="3" presStyleCnt="4"/>
      <dgm:spPr/>
      <dgm:t>
        <a:bodyPr/>
        <a:lstStyle/>
        <a:p>
          <a:endParaRPr lang="en-US"/>
        </a:p>
      </dgm:t>
    </dgm:pt>
    <dgm:pt modelId="{4731E7DE-34B1-4B4F-B7A0-633B6A8D1470}" type="pres">
      <dgm:prSet presAssocID="{AF5F5E2E-8868-C044-B730-6BDA3B5FEE60}" presName="node" presStyleLbl="node1" presStyleIdx="4" presStyleCnt="5" custScaleY="127275" custLinFactNeighborX="807" custLinFactNeighborY="-33287">
        <dgm:presLayoutVars>
          <dgm:bulletEnabled val="1"/>
        </dgm:presLayoutVars>
      </dgm:prSet>
      <dgm:spPr/>
      <dgm:t>
        <a:bodyPr/>
        <a:lstStyle/>
        <a:p>
          <a:endParaRPr lang="en-US"/>
        </a:p>
      </dgm:t>
    </dgm:pt>
  </dgm:ptLst>
  <dgm:cxnLst>
    <dgm:cxn modelId="{D90CD100-BF7E-4D87-8122-D7ED2982FCF5}" type="presOf" srcId="{2CD248ED-4733-9C41-B287-CC3E66FB365B}" destId="{83A1FE03-17B0-544C-A098-6EA308DA2E41}" srcOrd="0" destOrd="0" presId="urn:microsoft.com/office/officeart/2005/8/layout/process1"/>
    <dgm:cxn modelId="{95FD4516-D150-4C09-9996-E33FD821F28E}" type="presOf" srcId="{486E8BE9-2192-A24D-A7F5-2D973A73391C}" destId="{192EC16F-CE2B-F942-AD56-F952DBD0CEC1}" srcOrd="1" destOrd="0" presId="urn:microsoft.com/office/officeart/2005/8/layout/process1"/>
    <dgm:cxn modelId="{8E47575D-4CE8-49BD-938D-AA6AAD4B31E5}" type="presOf" srcId="{486E8BE9-2192-A24D-A7F5-2D973A73391C}" destId="{34624061-5C57-7A4A-BA51-B7222237C91D}" srcOrd="0" destOrd="0" presId="urn:microsoft.com/office/officeart/2005/8/layout/process1"/>
    <dgm:cxn modelId="{AEE16211-60C2-8C4E-AE96-0A67CACD554E}" srcId="{D2313F99-2B4D-894A-8236-26EB135468D8}" destId="{AF5F5E2E-8868-C044-B730-6BDA3B5FEE60}" srcOrd="4" destOrd="0" parTransId="{2AD2808A-7810-434C-A40D-3A4784AADD1E}" sibTransId="{040CF9FD-0B58-4847-A574-9B4A97853C05}"/>
    <dgm:cxn modelId="{1A979736-E913-47BA-97B3-D85EB28DB051}" type="presOf" srcId="{2C8920A4-0AC6-5341-B4FB-B8751F78D9A0}" destId="{0A4357DF-52A2-B14F-A06C-C29616C48428}" srcOrd="0" destOrd="0" presId="urn:microsoft.com/office/officeart/2005/8/layout/process1"/>
    <dgm:cxn modelId="{383788DC-B91E-46A1-BABC-940312CEAEFA}" type="presOf" srcId="{AF5F5E2E-8868-C044-B730-6BDA3B5FEE60}" destId="{4731E7DE-34B1-4B4F-B7A0-633B6A8D1470}" srcOrd="0" destOrd="0" presId="urn:microsoft.com/office/officeart/2005/8/layout/process1"/>
    <dgm:cxn modelId="{BA5A271B-5C4D-D74E-9C88-D6773A9798D9}" srcId="{D2313F99-2B4D-894A-8236-26EB135468D8}" destId="{2C8920A4-0AC6-5341-B4FB-B8751F78D9A0}" srcOrd="3" destOrd="0" parTransId="{2ABFDDEF-6BC0-174E-AD50-9E3BB1F7FA14}" sibTransId="{C3F5FDAB-0452-9344-A098-35CD346EC41B}"/>
    <dgm:cxn modelId="{4FE9AFF8-DC10-4292-830F-019261A03635}" type="presOf" srcId="{2CD248ED-4733-9C41-B287-CC3E66FB365B}" destId="{E348D382-1C44-5D43-9738-C6ABD6537AC5}" srcOrd="1" destOrd="0" presId="urn:microsoft.com/office/officeart/2005/8/layout/process1"/>
    <dgm:cxn modelId="{15597EDC-1E83-534F-9D2A-E219441A4BAB}" srcId="{D2313F99-2B4D-894A-8236-26EB135468D8}" destId="{4603D967-5209-9E47-9059-AB8FFB7B328A}" srcOrd="0" destOrd="0" parTransId="{BAD405B4-D3DF-814F-A476-8E8B4295923E}" sibTransId="{CD0D01AC-DB35-4144-A53D-90C750C42EB3}"/>
    <dgm:cxn modelId="{678BD0EF-F107-46C8-A8B9-6980B3A0BFC3}" type="presOf" srcId="{C3F5FDAB-0452-9344-A098-35CD346EC41B}" destId="{5A915071-2515-9448-A735-19E5DB3656EA}" srcOrd="0" destOrd="0" presId="urn:microsoft.com/office/officeart/2005/8/layout/process1"/>
    <dgm:cxn modelId="{711C1F42-9D66-48EB-9DD8-18D855C1C009}" type="presOf" srcId="{6A25AED7-305E-974A-991E-C99473B38960}" destId="{EBAAB56F-1D5F-2C4B-BE25-22258785E516}" srcOrd="0" destOrd="0" presId="urn:microsoft.com/office/officeart/2005/8/layout/process1"/>
    <dgm:cxn modelId="{850740CF-9C64-4102-996C-C1B3E8E6A1CC}" type="presOf" srcId="{C3F5FDAB-0452-9344-A098-35CD346EC41B}" destId="{D30A4C20-CEA0-D34A-A97B-E6E02BDA8D7D}" srcOrd="1" destOrd="0" presId="urn:microsoft.com/office/officeart/2005/8/layout/process1"/>
    <dgm:cxn modelId="{425FCFFB-3DD6-47DF-8897-27948B4F967D}" type="presOf" srcId="{4603D967-5209-9E47-9059-AB8FFB7B328A}" destId="{C05E8777-4722-1E45-A552-0D6EDC4E4D45}" srcOrd="0" destOrd="0" presId="urn:microsoft.com/office/officeart/2005/8/layout/process1"/>
    <dgm:cxn modelId="{02A2127F-F1C7-1240-8B02-69832082F913}" srcId="{D2313F99-2B4D-894A-8236-26EB135468D8}" destId="{6A25AED7-305E-974A-991E-C99473B38960}" srcOrd="1" destOrd="0" parTransId="{9FEDA514-3000-0349-A676-E970484FEF36}" sibTransId="{486E8BE9-2192-A24D-A7F5-2D973A73391C}"/>
    <dgm:cxn modelId="{7164C8FB-7BD4-4568-8461-173DA6349DC3}" type="presOf" srcId="{7BE2275E-8D83-EC47-83AA-3A47EFD31FA8}" destId="{CEB949B6-9F9E-614F-AC72-A2C0EFC753E5}" srcOrd="0" destOrd="0" presId="urn:microsoft.com/office/officeart/2005/8/layout/process1"/>
    <dgm:cxn modelId="{BFC0385B-617E-2D41-8B68-8969DA3F4781}" srcId="{D2313F99-2B4D-894A-8236-26EB135468D8}" destId="{7BE2275E-8D83-EC47-83AA-3A47EFD31FA8}" srcOrd="2" destOrd="0" parTransId="{202AD80A-5644-1443-A98B-79990F32CE70}" sibTransId="{2CD248ED-4733-9C41-B287-CC3E66FB365B}"/>
    <dgm:cxn modelId="{F4088EB1-4213-4606-B268-A8029C422810}" type="presOf" srcId="{CD0D01AC-DB35-4144-A53D-90C750C42EB3}" destId="{1EF4DE7C-6F0C-FB40-A2A2-5F055C8D3A45}" srcOrd="0" destOrd="0" presId="urn:microsoft.com/office/officeart/2005/8/layout/process1"/>
    <dgm:cxn modelId="{831829FE-6C68-4193-871A-ED59BCE51452}" type="presOf" srcId="{CD0D01AC-DB35-4144-A53D-90C750C42EB3}" destId="{B4CF7C86-5DC4-1240-8E71-CCF6A5A59EEF}" srcOrd="1" destOrd="0" presId="urn:microsoft.com/office/officeart/2005/8/layout/process1"/>
    <dgm:cxn modelId="{CAC5B08F-159B-40D6-BE8F-DAE6108E3196}" type="presOf" srcId="{D2313F99-2B4D-894A-8236-26EB135468D8}" destId="{945BCEE5-5C8F-EB45-9010-93EAECFE55F9}" srcOrd="0" destOrd="0" presId="urn:microsoft.com/office/officeart/2005/8/layout/process1"/>
    <dgm:cxn modelId="{2EEB2727-819E-4442-8A88-C264885CE264}" type="presParOf" srcId="{945BCEE5-5C8F-EB45-9010-93EAECFE55F9}" destId="{C05E8777-4722-1E45-A552-0D6EDC4E4D45}" srcOrd="0" destOrd="0" presId="urn:microsoft.com/office/officeart/2005/8/layout/process1"/>
    <dgm:cxn modelId="{35750F4D-51A3-442A-9809-F48C14FDFF31}" type="presParOf" srcId="{945BCEE5-5C8F-EB45-9010-93EAECFE55F9}" destId="{1EF4DE7C-6F0C-FB40-A2A2-5F055C8D3A45}" srcOrd="1" destOrd="0" presId="urn:microsoft.com/office/officeart/2005/8/layout/process1"/>
    <dgm:cxn modelId="{CA2C736E-6387-40D1-90B0-B4926B934900}" type="presParOf" srcId="{1EF4DE7C-6F0C-FB40-A2A2-5F055C8D3A45}" destId="{B4CF7C86-5DC4-1240-8E71-CCF6A5A59EEF}" srcOrd="0" destOrd="0" presId="urn:microsoft.com/office/officeart/2005/8/layout/process1"/>
    <dgm:cxn modelId="{CFA647CC-171D-4AD9-8E8E-7EE6AFAB1AD7}" type="presParOf" srcId="{945BCEE5-5C8F-EB45-9010-93EAECFE55F9}" destId="{EBAAB56F-1D5F-2C4B-BE25-22258785E516}" srcOrd="2" destOrd="0" presId="urn:microsoft.com/office/officeart/2005/8/layout/process1"/>
    <dgm:cxn modelId="{FFE3E7A0-9A0A-4E2E-AD70-6EA867CB224C}" type="presParOf" srcId="{945BCEE5-5C8F-EB45-9010-93EAECFE55F9}" destId="{34624061-5C57-7A4A-BA51-B7222237C91D}" srcOrd="3" destOrd="0" presId="urn:microsoft.com/office/officeart/2005/8/layout/process1"/>
    <dgm:cxn modelId="{77CBDA24-AE23-47EA-A08F-985BA90D6063}" type="presParOf" srcId="{34624061-5C57-7A4A-BA51-B7222237C91D}" destId="{192EC16F-CE2B-F942-AD56-F952DBD0CEC1}" srcOrd="0" destOrd="0" presId="urn:microsoft.com/office/officeart/2005/8/layout/process1"/>
    <dgm:cxn modelId="{9E218A32-8CE1-4AB7-88C8-6C364EDFB570}" type="presParOf" srcId="{945BCEE5-5C8F-EB45-9010-93EAECFE55F9}" destId="{CEB949B6-9F9E-614F-AC72-A2C0EFC753E5}" srcOrd="4" destOrd="0" presId="urn:microsoft.com/office/officeart/2005/8/layout/process1"/>
    <dgm:cxn modelId="{A96CE65C-1DB6-4028-B604-4D292C61243F}" type="presParOf" srcId="{945BCEE5-5C8F-EB45-9010-93EAECFE55F9}" destId="{83A1FE03-17B0-544C-A098-6EA308DA2E41}" srcOrd="5" destOrd="0" presId="urn:microsoft.com/office/officeart/2005/8/layout/process1"/>
    <dgm:cxn modelId="{815AFB9E-9CE0-4CC9-8631-8A6A04A188DE}" type="presParOf" srcId="{83A1FE03-17B0-544C-A098-6EA308DA2E41}" destId="{E348D382-1C44-5D43-9738-C6ABD6537AC5}" srcOrd="0" destOrd="0" presId="urn:microsoft.com/office/officeart/2005/8/layout/process1"/>
    <dgm:cxn modelId="{85652525-CD23-45A1-85B0-12EAAD80C281}" type="presParOf" srcId="{945BCEE5-5C8F-EB45-9010-93EAECFE55F9}" destId="{0A4357DF-52A2-B14F-A06C-C29616C48428}" srcOrd="6" destOrd="0" presId="urn:microsoft.com/office/officeart/2005/8/layout/process1"/>
    <dgm:cxn modelId="{333BAA23-2739-466B-A8E5-AD4F317A08AE}" type="presParOf" srcId="{945BCEE5-5C8F-EB45-9010-93EAECFE55F9}" destId="{5A915071-2515-9448-A735-19E5DB3656EA}" srcOrd="7" destOrd="0" presId="urn:microsoft.com/office/officeart/2005/8/layout/process1"/>
    <dgm:cxn modelId="{EF23CD08-77D3-452C-9D31-4E21207E648E}" type="presParOf" srcId="{5A915071-2515-9448-A735-19E5DB3656EA}" destId="{D30A4C20-CEA0-D34A-A97B-E6E02BDA8D7D}" srcOrd="0" destOrd="0" presId="urn:microsoft.com/office/officeart/2005/8/layout/process1"/>
    <dgm:cxn modelId="{E7E89C07-8B6E-4DB4-A806-79EF753ECBEB}" type="presParOf" srcId="{945BCEE5-5C8F-EB45-9010-93EAECFE55F9}" destId="{4731E7DE-34B1-4B4F-B7A0-633B6A8D1470}"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F1EBF0-6B48-8F41-8A27-20E31AC494EA}" type="doc">
      <dgm:prSet loTypeId="urn:microsoft.com/office/officeart/2005/8/layout/process1" loCatId="" qsTypeId="urn:microsoft.com/office/officeart/2005/8/quickstyle/simple4" qsCatId="simple" csTypeId="urn:microsoft.com/office/officeart/2005/8/colors/accent1_2" csCatId="accent1" phldr="1"/>
      <dgm:spPr/>
      <dgm:t>
        <a:bodyPr/>
        <a:lstStyle/>
        <a:p>
          <a:endParaRPr lang="en-US"/>
        </a:p>
      </dgm:t>
    </dgm:pt>
    <dgm:pt modelId="{E02E35BF-CBB8-1A40-ACCF-5260350F177E}">
      <dgm:prSet phldrT="[Text]"/>
      <dgm:spPr/>
      <dgm:t>
        <a:bodyPr/>
        <a:lstStyle/>
        <a:p>
          <a:r>
            <a:rPr lang="en-US" baseline="0"/>
            <a:t>Overview of the problem...</a:t>
          </a:r>
          <a:endParaRPr lang="en-US"/>
        </a:p>
      </dgm:t>
    </dgm:pt>
    <dgm:pt modelId="{50E03571-3C49-FB4D-A852-52FD43AA6B13}" type="parTrans" cxnId="{0C4FD205-7AD6-EB41-9636-198C77597826}">
      <dgm:prSet/>
      <dgm:spPr/>
      <dgm:t>
        <a:bodyPr/>
        <a:lstStyle/>
        <a:p>
          <a:endParaRPr lang="en-US"/>
        </a:p>
      </dgm:t>
    </dgm:pt>
    <dgm:pt modelId="{31D81158-E4FD-E447-8B83-A81730303BF4}" type="sibTrans" cxnId="{0C4FD205-7AD6-EB41-9636-198C77597826}">
      <dgm:prSet/>
      <dgm:spPr/>
      <dgm:t>
        <a:bodyPr/>
        <a:lstStyle/>
        <a:p>
          <a:endParaRPr lang="en-US"/>
        </a:p>
      </dgm:t>
    </dgm:pt>
    <dgm:pt modelId="{25B1333E-7650-7046-8695-B9C0D51EAA45}">
      <dgm:prSet phldrT="[Text]"/>
      <dgm:spPr/>
      <dgm:t>
        <a:bodyPr/>
        <a:lstStyle/>
        <a:p>
          <a:r>
            <a:rPr lang="en-US"/>
            <a:t>My</a:t>
          </a:r>
          <a:r>
            <a:rPr lang="en-US" baseline="0"/>
            <a:t> view on the problem...</a:t>
          </a:r>
          <a:endParaRPr lang="en-US"/>
        </a:p>
      </dgm:t>
    </dgm:pt>
    <dgm:pt modelId="{C426B5DB-99C0-C14F-B80B-E98E870D00BA}" type="parTrans" cxnId="{C2BFA66A-64E6-3340-BFC6-F00670B170AF}">
      <dgm:prSet/>
      <dgm:spPr/>
      <dgm:t>
        <a:bodyPr/>
        <a:lstStyle/>
        <a:p>
          <a:endParaRPr lang="en-US"/>
        </a:p>
      </dgm:t>
    </dgm:pt>
    <dgm:pt modelId="{0419AADB-6434-E74B-9076-57C2A99B6D53}" type="sibTrans" cxnId="{C2BFA66A-64E6-3340-BFC6-F00670B170AF}">
      <dgm:prSet/>
      <dgm:spPr/>
      <dgm:t>
        <a:bodyPr/>
        <a:lstStyle/>
        <a:p>
          <a:endParaRPr lang="en-US"/>
        </a:p>
      </dgm:t>
    </dgm:pt>
    <dgm:pt modelId="{9BB33679-31E3-2F4E-BDE5-9050FEA99F8D}">
      <dgm:prSet phldrT="[Text]"/>
      <dgm:spPr/>
      <dgm:t>
        <a:bodyPr/>
        <a:lstStyle/>
        <a:p>
          <a:r>
            <a:rPr lang="en-US"/>
            <a:t>One</a:t>
          </a:r>
          <a:r>
            <a:rPr lang="en-US" baseline="0"/>
            <a:t> response to the problem...</a:t>
          </a:r>
          <a:endParaRPr lang="en-US"/>
        </a:p>
      </dgm:t>
    </dgm:pt>
    <dgm:pt modelId="{4F0F6FB5-793E-E14E-A373-709B2779733B}" type="parTrans" cxnId="{F10274B4-6338-E941-91DC-C354531F356C}">
      <dgm:prSet/>
      <dgm:spPr/>
      <dgm:t>
        <a:bodyPr/>
        <a:lstStyle/>
        <a:p>
          <a:endParaRPr lang="en-US"/>
        </a:p>
      </dgm:t>
    </dgm:pt>
    <dgm:pt modelId="{BB6DC535-1BF2-E547-8929-09A03E2A198C}" type="sibTrans" cxnId="{F10274B4-6338-E941-91DC-C354531F356C}">
      <dgm:prSet/>
      <dgm:spPr/>
      <dgm:t>
        <a:bodyPr/>
        <a:lstStyle/>
        <a:p>
          <a:endParaRPr lang="en-US"/>
        </a:p>
      </dgm:t>
    </dgm:pt>
    <dgm:pt modelId="{E3FC4916-4216-D747-B181-D35D42168FA8}">
      <dgm:prSet/>
      <dgm:spPr/>
      <dgm:t>
        <a:bodyPr/>
        <a:lstStyle/>
        <a:p>
          <a:r>
            <a:rPr lang="en-US"/>
            <a:t>A</a:t>
          </a:r>
          <a:r>
            <a:rPr lang="en-US" baseline="0"/>
            <a:t> question that arises...</a:t>
          </a:r>
          <a:endParaRPr lang="en-US"/>
        </a:p>
      </dgm:t>
    </dgm:pt>
    <dgm:pt modelId="{89DECB71-362C-7F43-8C57-3AC25E4CC158}" type="parTrans" cxnId="{0610B781-86FA-694F-BDE8-87FB144DB0E9}">
      <dgm:prSet/>
      <dgm:spPr/>
      <dgm:t>
        <a:bodyPr/>
        <a:lstStyle/>
        <a:p>
          <a:endParaRPr lang="en-US"/>
        </a:p>
      </dgm:t>
    </dgm:pt>
    <dgm:pt modelId="{6DFBBCDD-BB33-F74C-924A-2090DCF0805E}" type="sibTrans" cxnId="{0610B781-86FA-694F-BDE8-87FB144DB0E9}">
      <dgm:prSet/>
      <dgm:spPr/>
      <dgm:t>
        <a:bodyPr/>
        <a:lstStyle/>
        <a:p>
          <a:endParaRPr lang="en-US"/>
        </a:p>
      </dgm:t>
    </dgm:pt>
    <dgm:pt modelId="{BE6191F8-6AA0-4615-A185-8372AB35691C}">
      <dgm:prSet/>
      <dgm:spPr/>
      <dgm:t>
        <a:bodyPr/>
        <a:lstStyle/>
        <a:p>
          <a:r>
            <a:rPr lang="en-US"/>
            <a:t>In</a:t>
          </a:r>
          <a:r>
            <a:rPr lang="en-US" baseline="0"/>
            <a:t> the end, I say...</a:t>
          </a:r>
          <a:endParaRPr lang="en-US"/>
        </a:p>
      </dgm:t>
    </dgm:pt>
    <dgm:pt modelId="{06CEB159-A41C-4F16-A29E-703B6A0B7498}" type="parTrans" cxnId="{4E7E7CC3-E434-4308-AB75-D8A160830444}">
      <dgm:prSet/>
      <dgm:spPr/>
      <dgm:t>
        <a:bodyPr/>
        <a:lstStyle/>
        <a:p>
          <a:endParaRPr lang="en-US"/>
        </a:p>
      </dgm:t>
    </dgm:pt>
    <dgm:pt modelId="{30FC020E-FEA3-45CC-937E-9F3A9137A4DF}" type="sibTrans" cxnId="{4E7E7CC3-E434-4308-AB75-D8A160830444}">
      <dgm:prSet/>
      <dgm:spPr/>
      <dgm:t>
        <a:bodyPr/>
        <a:lstStyle/>
        <a:p>
          <a:endParaRPr lang="en-US"/>
        </a:p>
      </dgm:t>
    </dgm:pt>
    <dgm:pt modelId="{FE5B47B4-2403-1944-8CE9-E4B9A0E6599B}" type="pres">
      <dgm:prSet presAssocID="{F0F1EBF0-6B48-8F41-8A27-20E31AC494EA}" presName="Name0" presStyleCnt="0">
        <dgm:presLayoutVars>
          <dgm:dir/>
          <dgm:resizeHandles val="exact"/>
        </dgm:presLayoutVars>
      </dgm:prSet>
      <dgm:spPr/>
      <dgm:t>
        <a:bodyPr/>
        <a:lstStyle/>
        <a:p>
          <a:endParaRPr lang="en-US"/>
        </a:p>
      </dgm:t>
    </dgm:pt>
    <dgm:pt modelId="{CA16F42A-867E-BB4E-B252-5397C3337ACD}" type="pres">
      <dgm:prSet presAssocID="{E02E35BF-CBB8-1A40-ACCF-5260350F177E}" presName="node" presStyleLbl="node1" presStyleIdx="0" presStyleCnt="5" custScaleY="129615" custLinFactNeighborX="13554" custLinFactNeighborY="-29338">
        <dgm:presLayoutVars>
          <dgm:bulletEnabled val="1"/>
        </dgm:presLayoutVars>
      </dgm:prSet>
      <dgm:spPr/>
      <dgm:t>
        <a:bodyPr/>
        <a:lstStyle/>
        <a:p>
          <a:endParaRPr lang="en-US"/>
        </a:p>
      </dgm:t>
    </dgm:pt>
    <dgm:pt modelId="{7E689291-F811-9E4E-84E4-3CA9A57D5349}" type="pres">
      <dgm:prSet presAssocID="{31D81158-E4FD-E447-8B83-A81730303BF4}" presName="sibTrans" presStyleLbl="sibTrans2D1" presStyleIdx="0" presStyleCnt="4"/>
      <dgm:spPr/>
      <dgm:t>
        <a:bodyPr/>
        <a:lstStyle/>
        <a:p>
          <a:endParaRPr lang="en-US"/>
        </a:p>
      </dgm:t>
    </dgm:pt>
    <dgm:pt modelId="{CDF416AD-9AA9-444F-9090-641C3C482FAA}" type="pres">
      <dgm:prSet presAssocID="{31D81158-E4FD-E447-8B83-A81730303BF4}" presName="connectorText" presStyleLbl="sibTrans2D1" presStyleIdx="0" presStyleCnt="4"/>
      <dgm:spPr/>
      <dgm:t>
        <a:bodyPr/>
        <a:lstStyle/>
        <a:p>
          <a:endParaRPr lang="en-US"/>
        </a:p>
      </dgm:t>
    </dgm:pt>
    <dgm:pt modelId="{8996EAF7-AFDE-5B46-9CEB-D81E9E6E0202}" type="pres">
      <dgm:prSet presAssocID="{25B1333E-7650-7046-8695-B9C0D51EAA45}" presName="node" presStyleLbl="node1" presStyleIdx="1" presStyleCnt="5" custScaleY="129615" custLinFactNeighborY="-29338">
        <dgm:presLayoutVars>
          <dgm:bulletEnabled val="1"/>
        </dgm:presLayoutVars>
      </dgm:prSet>
      <dgm:spPr/>
      <dgm:t>
        <a:bodyPr/>
        <a:lstStyle/>
        <a:p>
          <a:endParaRPr lang="en-US"/>
        </a:p>
      </dgm:t>
    </dgm:pt>
    <dgm:pt modelId="{778706A7-4174-1C41-8DEA-E12FC963B16A}" type="pres">
      <dgm:prSet presAssocID="{0419AADB-6434-E74B-9076-57C2A99B6D53}" presName="sibTrans" presStyleLbl="sibTrans2D1" presStyleIdx="1" presStyleCnt="4"/>
      <dgm:spPr/>
      <dgm:t>
        <a:bodyPr/>
        <a:lstStyle/>
        <a:p>
          <a:endParaRPr lang="en-US"/>
        </a:p>
      </dgm:t>
    </dgm:pt>
    <dgm:pt modelId="{A0D71A4F-4E1B-994E-A9DA-A8A87D217392}" type="pres">
      <dgm:prSet presAssocID="{0419AADB-6434-E74B-9076-57C2A99B6D53}" presName="connectorText" presStyleLbl="sibTrans2D1" presStyleIdx="1" presStyleCnt="4"/>
      <dgm:spPr/>
      <dgm:t>
        <a:bodyPr/>
        <a:lstStyle/>
        <a:p>
          <a:endParaRPr lang="en-US"/>
        </a:p>
      </dgm:t>
    </dgm:pt>
    <dgm:pt modelId="{5313DBD5-2CB2-804C-9210-ADB68DCDD629}" type="pres">
      <dgm:prSet presAssocID="{9BB33679-31E3-2F4E-BDE5-9050FEA99F8D}" presName="node" presStyleLbl="node1" presStyleIdx="2" presStyleCnt="5" custScaleY="129615" custLinFactNeighborX="-2259" custLinFactNeighborY="-29338">
        <dgm:presLayoutVars>
          <dgm:bulletEnabled val="1"/>
        </dgm:presLayoutVars>
      </dgm:prSet>
      <dgm:spPr/>
      <dgm:t>
        <a:bodyPr/>
        <a:lstStyle/>
        <a:p>
          <a:endParaRPr lang="en-US"/>
        </a:p>
      </dgm:t>
    </dgm:pt>
    <dgm:pt modelId="{F18AB56B-8119-4B45-8B80-77E108554CE8}" type="pres">
      <dgm:prSet presAssocID="{BB6DC535-1BF2-E547-8929-09A03E2A198C}" presName="sibTrans" presStyleLbl="sibTrans2D1" presStyleIdx="2" presStyleCnt="4"/>
      <dgm:spPr/>
      <dgm:t>
        <a:bodyPr/>
        <a:lstStyle/>
        <a:p>
          <a:endParaRPr lang="en-US"/>
        </a:p>
      </dgm:t>
    </dgm:pt>
    <dgm:pt modelId="{84AA69CB-4152-7946-83D4-4D6F7AC25DB6}" type="pres">
      <dgm:prSet presAssocID="{BB6DC535-1BF2-E547-8929-09A03E2A198C}" presName="connectorText" presStyleLbl="sibTrans2D1" presStyleIdx="2" presStyleCnt="4"/>
      <dgm:spPr/>
      <dgm:t>
        <a:bodyPr/>
        <a:lstStyle/>
        <a:p>
          <a:endParaRPr lang="en-US"/>
        </a:p>
      </dgm:t>
    </dgm:pt>
    <dgm:pt modelId="{824EB352-216C-0B42-8A4A-BBF33598F15D}" type="pres">
      <dgm:prSet presAssocID="{E3FC4916-4216-D747-B181-D35D42168FA8}" presName="node" presStyleLbl="node1" presStyleIdx="3" presStyleCnt="5" custScaleY="129615" custLinFactNeighborX="16153" custLinFactNeighborY="14808">
        <dgm:presLayoutVars>
          <dgm:bulletEnabled val="1"/>
        </dgm:presLayoutVars>
      </dgm:prSet>
      <dgm:spPr/>
      <dgm:t>
        <a:bodyPr/>
        <a:lstStyle/>
        <a:p>
          <a:endParaRPr lang="en-US"/>
        </a:p>
      </dgm:t>
    </dgm:pt>
    <dgm:pt modelId="{50A5BAF0-AFBD-4EC8-B49B-0B111E8E8C05}" type="pres">
      <dgm:prSet presAssocID="{6DFBBCDD-BB33-F74C-924A-2090DCF0805E}" presName="sibTrans" presStyleLbl="sibTrans2D1" presStyleIdx="3" presStyleCnt="4"/>
      <dgm:spPr/>
      <dgm:t>
        <a:bodyPr/>
        <a:lstStyle/>
        <a:p>
          <a:endParaRPr lang="en-US"/>
        </a:p>
      </dgm:t>
    </dgm:pt>
    <dgm:pt modelId="{64B1DE4C-2E64-4FFA-A38E-AE21AF8BF941}" type="pres">
      <dgm:prSet presAssocID="{6DFBBCDD-BB33-F74C-924A-2090DCF0805E}" presName="connectorText" presStyleLbl="sibTrans2D1" presStyleIdx="3" presStyleCnt="4"/>
      <dgm:spPr/>
      <dgm:t>
        <a:bodyPr/>
        <a:lstStyle/>
        <a:p>
          <a:endParaRPr lang="en-US"/>
        </a:p>
      </dgm:t>
    </dgm:pt>
    <dgm:pt modelId="{E979A7E9-0421-4A7F-9ACB-16A7EBCD5856}" type="pres">
      <dgm:prSet presAssocID="{BE6191F8-6AA0-4615-A185-8372AB35691C}" presName="node" presStyleLbl="node1" presStyleIdx="4" presStyleCnt="5" custScaleY="129615" custLinFactX="33728" custLinFactNeighborX="100000" custLinFactNeighborY="24279">
        <dgm:presLayoutVars>
          <dgm:bulletEnabled val="1"/>
        </dgm:presLayoutVars>
      </dgm:prSet>
      <dgm:spPr/>
      <dgm:t>
        <a:bodyPr/>
        <a:lstStyle/>
        <a:p>
          <a:endParaRPr lang="en-US"/>
        </a:p>
      </dgm:t>
    </dgm:pt>
  </dgm:ptLst>
  <dgm:cxnLst>
    <dgm:cxn modelId="{6F0CB685-2D48-41E9-A0AE-590D9E402B04}" type="presOf" srcId="{BB6DC535-1BF2-E547-8929-09A03E2A198C}" destId="{F18AB56B-8119-4B45-8B80-77E108554CE8}" srcOrd="0" destOrd="0" presId="urn:microsoft.com/office/officeart/2005/8/layout/process1"/>
    <dgm:cxn modelId="{F10274B4-6338-E941-91DC-C354531F356C}" srcId="{F0F1EBF0-6B48-8F41-8A27-20E31AC494EA}" destId="{9BB33679-31E3-2F4E-BDE5-9050FEA99F8D}" srcOrd="2" destOrd="0" parTransId="{4F0F6FB5-793E-E14E-A373-709B2779733B}" sibTransId="{BB6DC535-1BF2-E547-8929-09A03E2A198C}"/>
    <dgm:cxn modelId="{4745DC09-8090-489F-BBAE-E0E29566CAB8}" type="presOf" srcId="{6DFBBCDD-BB33-F74C-924A-2090DCF0805E}" destId="{50A5BAF0-AFBD-4EC8-B49B-0B111E8E8C05}" srcOrd="0" destOrd="0" presId="urn:microsoft.com/office/officeart/2005/8/layout/process1"/>
    <dgm:cxn modelId="{72770D55-DE4B-476B-B6D9-5A609C0E5957}" type="presOf" srcId="{E3FC4916-4216-D747-B181-D35D42168FA8}" destId="{824EB352-216C-0B42-8A4A-BBF33598F15D}" srcOrd="0" destOrd="0" presId="urn:microsoft.com/office/officeart/2005/8/layout/process1"/>
    <dgm:cxn modelId="{E1FB24C4-CBBA-43C2-BC1F-1F1EFD1652C9}" type="presOf" srcId="{BE6191F8-6AA0-4615-A185-8372AB35691C}" destId="{E979A7E9-0421-4A7F-9ACB-16A7EBCD5856}" srcOrd="0" destOrd="0" presId="urn:microsoft.com/office/officeart/2005/8/layout/process1"/>
    <dgm:cxn modelId="{C2BFA66A-64E6-3340-BFC6-F00670B170AF}" srcId="{F0F1EBF0-6B48-8F41-8A27-20E31AC494EA}" destId="{25B1333E-7650-7046-8695-B9C0D51EAA45}" srcOrd="1" destOrd="0" parTransId="{C426B5DB-99C0-C14F-B80B-E98E870D00BA}" sibTransId="{0419AADB-6434-E74B-9076-57C2A99B6D53}"/>
    <dgm:cxn modelId="{0C4FD205-7AD6-EB41-9636-198C77597826}" srcId="{F0F1EBF0-6B48-8F41-8A27-20E31AC494EA}" destId="{E02E35BF-CBB8-1A40-ACCF-5260350F177E}" srcOrd="0" destOrd="0" parTransId="{50E03571-3C49-FB4D-A852-52FD43AA6B13}" sibTransId="{31D81158-E4FD-E447-8B83-A81730303BF4}"/>
    <dgm:cxn modelId="{0A486004-8CAF-44B7-807E-D299C0CEF21F}" type="presOf" srcId="{31D81158-E4FD-E447-8B83-A81730303BF4}" destId="{7E689291-F811-9E4E-84E4-3CA9A57D5349}" srcOrd="0" destOrd="0" presId="urn:microsoft.com/office/officeart/2005/8/layout/process1"/>
    <dgm:cxn modelId="{11338860-692E-4605-8EA8-D6E13091D377}" type="presOf" srcId="{F0F1EBF0-6B48-8F41-8A27-20E31AC494EA}" destId="{FE5B47B4-2403-1944-8CE9-E4B9A0E6599B}" srcOrd="0" destOrd="0" presId="urn:microsoft.com/office/officeart/2005/8/layout/process1"/>
    <dgm:cxn modelId="{ECC3420F-10BB-435F-AE4F-50C1AE3494BC}" type="presOf" srcId="{0419AADB-6434-E74B-9076-57C2A99B6D53}" destId="{778706A7-4174-1C41-8DEA-E12FC963B16A}" srcOrd="0" destOrd="0" presId="urn:microsoft.com/office/officeart/2005/8/layout/process1"/>
    <dgm:cxn modelId="{447ACEF0-6217-457A-BD14-9E68ABED58EE}" type="presOf" srcId="{E02E35BF-CBB8-1A40-ACCF-5260350F177E}" destId="{CA16F42A-867E-BB4E-B252-5397C3337ACD}" srcOrd="0" destOrd="0" presId="urn:microsoft.com/office/officeart/2005/8/layout/process1"/>
    <dgm:cxn modelId="{E509D86D-D4FB-4260-9533-D31481EFCC25}" type="presOf" srcId="{9BB33679-31E3-2F4E-BDE5-9050FEA99F8D}" destId="{5313DBD5-2CB2-804C-9210-ADB68DCDD629}" srcOrd="0" destOrd="0" presId="urn:microsoft.com/office/officeart/2005/8/layout/process1"/>
    <dgm:cxn modelId="{067D8BCE-D7B2-471E-91E1-AB9C999659BC}" type="presOf" srcId="{6DFBBCDD-BB33-F74C-924A-2090DCF0805E}" destId="{64B1DE4C-2E64-4FFA-A38E-AE21AF8BF941}" srcOrd="1" destOrd="0" presId="urn:microsoft.com/office/officeart/2005/8/layout/process1"/>
    <dgm:cxn modelId="{0610B781-86FA-694F-BDE8-87FB144DB0E9}" srcId="{F0F1EBF0-6B48-8F41-8A27-20E31AC494EA}" destId="{E3FC4916-4216-D747-B181-D35D42168FA8}" srcOrd="3" destOrd="0" parTransId="{89DECB71-362C-7F43-8C57-3AC25E4CC158}" sibTransId="{6DFBBCDD-BB33-F74C-924A-2090DCF0805E}"/>
    <dgm:cxn modelId="{52F1B8B7-B75E-4A5F-9C6B-15A697703ECE}" type="presOf" srcId="{0419AADB-6434-E74B-9076-57C2A99B6D53}" destId="{A0D71A4F-4E1B-994E-A9DA-A8A87D217392}" srcOrd="1" destOrd="0" presId="urn:microsoft.com/office/officeart/2005/8/layout/process1"/>
    <dgm:cxn modelId="{A649CFF2-8BB3-42DC-8A70-6A8E5D471E42}" type="presOf" srcId="{31D81158-E4FD-E447-8B83-A81730303BF4}" destId="{CDF416AD-9AA9-444F-9090-641C3C482FAA}" srcOrd="1" destOrd="0" presId="urn:microsoft.com/office/officeart/2005/8/layout/process1"/>
    <dgm:cxn modelId="{0165D7CC-3FBD-4255-A0C5-7A8E2F6AE015}" type="presOf" srcId="{BB6DC535-1BF2-E547-8929-09A03E2A198C}" destId="{84AA69CB-4152-7946-83D4-4D6F7AC25DB6}" srcOrd="1" destOrd="0" presId="urn:microsoft.com/office/officeart/2005/8/layout/process1"/>
    <dgm:cxn modelId="{628CC83F-2C21-4501-8CAE-95E3AACA21D7}" type="presOf" srcId="{25B1333E-7650-7046-8695-B9C0D51EAA45}" destId="{8996EAF7-AFDE-5B46-9CEB-D81E9E6E0202}" srcOrd="0" destOrd="0" presId="urn:microsoft.com/office/officeart/2005/8/layout/process1"/>
    <dgm:cxn modelId="{4E7E7CC3-E434-4308-AB75-D8A160830444}" srcId="{F0F1EBF0-6B48-8F41-8A27-20E31AC494EA}" destId="{BE6191F8-6AA0-4615-A185-8372AB35691C}" srcOrd="4" destOrd="0" parTransId="{06CEB159-A41C-4F16-A29E-703B6A0B7498}" sibTransId="{30FC020E-FEA3-45CC-937E-9F3A9137A4DF}"/>
    <dgm:cxn modelId="{213B161B-F9CE-4350-9814-4E21E3AE0571}" type="presParOf" srcId="{FE5B47B4-2403-1944-8CE9-E4B9A0E6599B}" destId="{CA16F42A-867E-BB4E-B252-5397C3337ACD}" srcOrd="0" destOrd="0" presId="urn:microsoft.com/office/officeart/2005/8/layout/process1"/>
    <dgm:cxn modelId="{1496852B-40FD-4455-B66C-936FB48BCBC0}" type="presParOf" srcId="{FE5B47B4-2403-1944-8CE9-E4B9A0E6599B}" destId="{7E689291-F811-9E4E-84E4-3CA9A57D5349}" srcOrd="1" destOrd="0" presId="urn:microsoft.com/office/officeart/2005/8/layout/process1"/>
    <dgm:cxn modelId="{1D3E2EE4-286B-4691-B11B-586B7B6CD9E2}" type="presParOf" srcId="{7E689291-F811-9E4E-84E4-3CA9A57D5349}" destId="{CDF416AD-9AA9-444F-9090-641C3C482FAA}" srcOrd="0" destOrd="0" presId="urn:microsoft.com/office/officeart/2005/8/layout/process1"/>
    <dgm:cxn modelId="{2F4B932E-42A3-442A-8E9E-BAC20B1EBE21}" type="presParOf" srcId="{FE5B47B4-2403-1944-8CE9-E4B9A0E6599B}" destId="{8996EAF7-AFDE-5B46-9CEB-D81E9E6E0202}" srcOrd="2" destOrd="0" presId="urn:microsoft.com/office/officeart/2005/8/layout/process1"/>
    <dgm:cxn modelId="{4B2BBF3F-9178-495E-87AC-1DE11869FCF2}" type="presParOf" srcId="{FE5B47B4-2403-1944-8CE9-E4B9A0E6599B}" destId="{778706A7-4174-1C41-8DEA-E12FC963B16A}" srcOrd="3" destOrd="0" presId="urn:microsoft.com/office/officeart/2005/8/layout/process1"/>
    <dgm:cxn modelId="{54095AB6-688B-4A2B-9C40-F5E9C3D2CABA}" type="presParOf" srcId="{778706A7-4174-1C41-8DEA-E12FC963B16A}" destId="{A0D71A4F-4E1B-994E-A9DA-A8A87D217392}" srcOrd="0" destOrd="0" presId="urn:microsoft.com/office/officeart/2005/8/layout/process1"/>
    <dgm:cxn modelId="{087CD823-375D-4ECF-8481-CE82E0E88315}" type="presParOf" srcId="{FE5B47B4-2403-1944-8CE9-E4B9A0E6599B}" destId="{5313DBD5-2CB2-804C-9210-ADB68DCDD629}" srcOrd="4" destOrd="0" presId="urn:microsoft.com/office/officeart/2005/8/layout/process1"/>
    <dgm:cxn modelId="{203251E3-2447-4679-ABF9-61DF9F45B756}" type="presParOf" srcId="{FE5B47B4-2403-1944-8CE9-E4B9A0E6599B}" destId="{F18AB56B-8119-4B45-8B80-77E108554CE8}" srcOrd="5" destOrd="0" presId="urn:microsoft.com/office/officeart/2005/8/layout/process1"/>
    <dgm:cxn modelId="{DB0C9D3A-0CEF-4541-90F5-B94A27696DF6}" type="presParOf" srcId="{F18AB56B-8119-4B45-8B80-77E108554CE8}" destId="{84AA69CB-4152-7946-83D4-4D6F7AC25DB6}" srcOrd="0" destOrd="0" presId="urn:microsoft.com/office/officeart/2005/8/layout/process1"/>
    <dgm:cxn modelId="{EB51C2BD-522F-4B0A-A1BA-7F6FEADE9EFC}" type="presParOf" srcId="{FE5B47B4-2403-1944-8CE9-E4B9A0E6599B}" destId="{824EB352-216C-0B42-8A4A-BBF33598F15D}" srcOrd="6" destOrd="0" presId="urn:microsoft.com/office/officeart/2005/8/layout/process1"/>
    <dgm:cxn modelId="{06A65989-0006-4985-A497-0AB6E4BBFDF1}" type="presParOf" srcId="{FE5B47B4-2403-1944-8CE9-E4B9A0E6599B}" destId="{50A5BAF0-AFBD-4EC8-B49B-0B111E8E8C05}" srcOrd="7" destOrd="0" presId="urn:microsoft.com/office/officeart/2005/8/layout/process1"/>
    <dgm:cxn modelId="{DCBCBD3D-F3C0-401E-93C5-B67E72332962}" type="presParOf" srcId="{50A5BAF0-AFBD-4EC8-B49B-0B111E8E8C05}" destId="{64B1DE4C-2E64-4FFA-A38E-AE21AF8BF941}" srcOrd="0" destOrd="0" presId="urn:microsoft.com/office/officeart/2005/8/layout/process1"/>
    <dgm:cxn modelId="{DB09F62A-9AC3-453D-BC1C-B2F71578DEBF}" type="presParOf" srcId="{FE5B47B4-2403-1944-8CE9-E4B9A0E6599B}" destId="{E979A7E9-0421-4A7F-9ACB-16A7EBCD5856}" srcOrd="8"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FA5C4B-86DA-E24E-8EE3-5CD85C1745E4}" type="doc">
      <dgm:prSet loTypeId="urn:microsoft.com/office/officeart/2005/8/layout/process1" loCatId="" qsTypeId="urn:microsoft.com/office/officeart/2005/8/quickstyle/simple4" qsCatId="simple" csTypeId="urn:microsoft.com/office/officeart/2005/8/colors/accent1_2" csCatId="accent1" phldr="1"/>
      <dgm:spPr/>
      <dgm:t>
        <a:bodyPr/>
        <a:lstStyle/>
        <a:p>
          <a:endParaRPr lang="en-US"/>
        </a:p>
      </dgm:t>
    </dgm:pt>
    <dgm:pt modelId="{D2C9590F-4A6B-6347-BDF8-6FFD3286F15B}">
      <dgm:prSet phldrT="[Text]"/>
      <dgm:spPr/>
      <dgm:t>
        <a:bodyPr/>
        <a:lstStyle/>
        <a:p>
          <a:r>
            <a:rPr lang="en-US"/>
            <a:t>Overview</a:t>
          </a:r>
          <a:r>
            <a:rPr lang="en-US" baseline="0"/>
            <a:t> of  the problem...</a:t>
          </a:r>
          <a:endParaRPr lang="en-US"/>
        </a:p>
      </dgm:t>
    </dgm:pt>
    <dgm:pt modelId="{2EADBA71-E017-204B-8827-7B468DE443ED}" type="parTrans" cxnId="{64CBDFA5-04B1-AF4B-B320-93A78A78F612}">
      <dgm:prSet/>
      <dgm:spPr/>
      <dgm:t>
        <a:bodyPr/>
        <a:lstStyle/>
        <a:p>
          <a:endParaRPr lang="en-US"/>
        </a:p>
      </dgm:t>
    </dgm:pt>
    <dgm:pt modelId="{75B2CAFC-9599-A644-8F3A-39760C8AAF29}" type="sibTrans" cxnId="{64CBDFA5-04B1-AF4B-B320-93A78A78F612}">
      <dgm:prSet/>
      <dgm:spPr/>
      <dgm:t>
        <a:bodyPr/>
        <a:lstStyle/>
        <a:p>
          <a:endParaRPr lang="en-US"/>
        </a:p>
      </dgm:t>
    </dgm:pt>
    <dgm:pt modelId="{9C986F76-B081-3A4D-990F-D934C031EA8D}">
      <dgm:prSet/>
      <dgm:spPr/>
      <dgm:t>
        <a:bodyPr/>
        <a:lstStyle/>
        <a:p>
          <a:r>
            <a:rPr lang="en-US"/>
            <a:t>Some</a:t>
          </a:r>
          <a:r>
            <a:rPr lang="en-US" baseline="0"/>
            <a:t> people think...</a:t>
          </a:r>
          <a:endParaRPr lang="en-US"/>
        </a:p>
      </dgm:t>
    </dgm:pt>
    <dgm:pt modelId="{3FC4F493-82FE-544F-BB29-18FE8EAAD562}" type="parTrans" cxnId="{5C614B36-2D7F-9348-A936-72D032852068}">
      <dgm:prSet/>
      <dgm:spPr/>
      <dgm:t>
        <a:bodyPr/>
        <a:lstStyle/>
        <a:p>
          <a:endParaRPr lang="en-US"/>
        </a:p>
      </dgm:t>
    </dgm:pt>
    <dgm:pt modelId="{6AC84309-CED7-944B-A497-64B2D3560C7C}" type="sibTrans" cxnId="{5C614B36-2D7F-9348-A936-72D032852068}">
      <dgm:prSet/>
      <dgm:spPr/>
      <dgm:t>
        <a:bodyPr/>
        <a:lstStyle/>
        <a:p>
          <a:endParaRPr lang="en-US"/>
        </a:p>
      </dgm:t>
    </dgm:pt>
    <dgm:pt modelId="{1F8DF9F6-C22D-4464-AB11-633491D53A08}">
      <dgm:prSet/>
      <dgm:spPr/>
      <dgm:t>
        <a:bodyPr/>
        <a:lstStyle/>
        <a:p>
          <a:r>
            <a:rPr lang="en-US" dirty="0"/>
            <a:t>Here's what I'm</a:t>
          </a:r>
          <a:r>
            <a:rPr lang="en-US" baseline="0" dirty="0"/>
            <a:t> thinking...</a:t>
          </a:r>
          <a:endParaRPr lang="en-US" dirty="0"/>
        </a:p>
      </dgm:t>
    </dgm:pt>
    <dgm:pt modelId="{F5F46E69-3BC7-4AA0-8D8B-7038856F9CEB}" type="parTrans" cxnId="{3C4D7641-7C94-4205-8C13-887344898DC1}">
      <dgm:prSet/>
      <dgm:spPr/>
      <dgm:t>
        <a:bodyPr/>
        <a:lstStyle/>
        <a:p>
          <a:endParaRPr lang="en-US"/>
        </a:p>
      </dgm:t>
    </dgm:pt>
    <dgm:pt modelId="{6358A692-C55C-4E89-B267-BE75741E3BDF}" type="sibTrans" cxnId="{3C4D7641-7C94-4205-8C13-887344898DC1}">
      <dgm:prSet/>
      <dgm:spPr/>
      <dgm:t>
        <a:bodyPr/>
        <a:lstStyle/>
        <a:p>
          <a:endParaRPr lang="en-US"/>
        </a:p>
      </dgm:t>
    </dgm:pt>
    <dgm:pt modelId="{52C1E977-9EBA-4869-8AD0-7F2F044D9598}">
      <dgm:prSet/>
      <dgm:spPr/>
      <dgm:t>
        <a:bodyPr/>
        <a:lstStyle/>
        <a:p>
          <a:r>
            <a:rPr lang="en-US" dirty="0"/>
            <a:t>In</a:t>
          </a:r>
          <a:r>
            <a:rPr lang="en-US" baseline="0" dirty="0"/>
            <a:t> the end, I say...</a:t>
          </a:r>
          <a:endParaRPr lang="en-US" dirty="0"/>
        </a:p>
      </dgm:t>
    </dgm:pt>
    <dgm:pt modelId="{0C439055-DBA1-4550-BBAB-92031B8DD340}" type="parTrans" cxnId="{35FA10E4-B5C9-4407-A2B3-FBFADD265507}">
      <dgm:prSet/>
      <dgm:spPr/>
      <dgm:t>
        <a:bodyPr/>
        <a:lstStyle/>
        <a:p>
          <a:endParaRPr lang="en-US"/>
        </a:p>
      </dgm:t>
    </dgm:pt>
    <dgm:pt modelId="{BF2DAF5F-5D64-424B-BF41-F11450D25CB1}" type="sibTrans" cxnId="{35FA10E4-B5C9-4407-A2B3-FBFADD265507}">
      <dgm:prSet/>
      <dgm:spPr/>
      <dgm:t>
        <a:bodyPr/>
        <a:lstStyle/>
        <a:p>
          <a:endParaRPr lang="en-US"/>
        </a:p>
      </dgm:t>
    </dgm:pt>
    <dgm:pt modelId="{142F5902-8DA0-2947-9CFC-59196C94CB43}" type="pres">
      <dgm:prSet presAssocID="{A1FA5C4B-86DA-E24E-8EE3-5CD85C1745E4}" presName="Name0" presStyleCnt="0">
        <dgm:presLayoutVars>
          <dgm:dir/>
          <dgm:resizeHandles val="exact"/>
        </dgm:presLayoutVars>
      </dgm:prSet>
      <dgm:spPr/>
      <dgm:t>
        <a:bodyPr/>
        <a:lstStyle/>
        <a:p>
          <a:endParaRPr lang="en-US"/>
        </a:p>
      </dgm:t>
    </dgm:pt>
    <dgm:pt modelId="{491EA927-3DA3-F648-855D-71AD1F58F2B7}" type="pres">
      <dgm:prSet presAssocID="{D2C9590F-4A6B-6347-BDF8-6FFD3286F15B}" presName="node" presStyleLbl="node1" presStyleIdx="0" presStyleCnt="4" custScaleY="179995" custLinFactNeighborX="-7453" custLinFactNeighborY="29176">
        <dgm:presLayoutVars>
          <dgm:bulletEnabled val="1"/>
        </dgm:presLayoutVars>
      </dgm:prSet>
      <dgm:spPr/>
      <dgm:t>
        <a:bodyPr/>
        <a:lstStyle/>
        <a:p>
          <a:endParaRPr lang="en-US"/>
        </a:p>
      </dgm:t>
    </dgm:pt>
    <dgm:pt modelId="{CC3A8486-5999-E540-94E3-9DAEC93AB41B}" type="pres">
      <dgm:prSet presAssocID="{75B2CAFC-9599-A644-8F3A-39760C8AAF29}" presName="sibTrans" presStyleLbl="sibTrans2D1" presStyleIdx="0" presStyleCnt="3"/>
      <dgm:spPr/>
      <dgm:t>
        <a:bodyPr/>
        <a:lstStyle/>
        <a:p>
          <a:endParaRPr lang="en-US"/>
        </a:p>
      </dgm:t>
    </dgm:pt>
    <dgm:pt modelId="{78191340-A779-1D49-B6D8-60D510B2E168}" type="pres">
      <dgm:prSet presAssocID="{75B2CAFC-9599-A644-8F3A-39760C8AAF29}" presName="connectorText" presStyleLbl="sibTrans2D1" presStyleIdx="0" presStyleCnt="3"/>
      <dgm:spPr/>
      <dgm:t>
        <a:bodyPr/>
        <a:lstStyle/>
        <a:p>
          <a:endParaRPr lang="en-US"/>
        </a:p>
      </dgm:t>
    </dgm:pt>
    <dgm:pt modelId="{B00B2739-A38A-794B-ABDE-D6DD1F2FA0CC}" type="pres">
      <dgm:prSet presAssocID="{9C986F76-B081-3A4D-990F-D934C031EA8D}" presName="node" presStyleLbl="node1" presStyleIdx="1" presStyleCnt="4" custScaleY="179995" custLinFactNeighborX="5487" custLinFactNeighborY="24636">
        <dgm:presLayoutVars>
          <dgm:bulletEnabled val="1"/>
        </dgm:presLayoutVars>
      </dgm:prSet>
      <dgm:spPr/>
      <dgm:t>
        <a:bodyPr/>
        <a:lstStyle/>
        <a:p>
          <a:endParaRPr lang="en-US"/>
        </a:p>
      </dgm:t>
    </dgm:pt>
    <dgm:pt modelId="{858D7D2F-4DD5-4E5E-A297-1EA656865E8B}" type="pres">
      <dgm:prSet presAssocID="{6AC84309-CED7-944B-A497-64B2D3560C7C}" presName="sibTrans" presStyleLbl="sibTrans2D1" presStyleIdx="1" presStyleCnt="3"/>
      <dgm:spPr/>
      <dgm:t>
        <a:bodyPr/>
        <a:lstStyle/>
        <a:p>
          <a:endParaRPr lang="en-US"/>
        </a:p>
      </dgm:t>
    </dgm:pt>
    <dgm:pt modelId="{20675B6E-EFCC-4025-8F27-60CBEEC38B59}" type="pres">
      <dgm:prSet presAssocID="{6AC84309-CED7-944B-A497-64B2D3560C7C}" presName="connectorText" presStyleLbl="sibTrans2D1" presStyleIdx="1" presStyleCnt="3"/>
      <dgm:spPr/>
      <dgm:t>
        <a:bodyPr/>
        <a:lstStyle/>
        <a:p>
          <a:endParaRPr lang="en-US"/>
        </a:p>
      </dgm:t>
    </dgm:pt>
    <dgm:pt modelId="{85699752-6925-41FE-B20F-1DC976140488}" type="pres">
      <dgm:prSet presAssocID="{1F8DF9F6-C22D-4464-AB11-633491D53A08}" presName="node" presStyleLbl="node1" presStyleIdx="2" presStyleCnt="4" custScaleY="179995" custLinFactNeighborX="11812" custLinFactNeighborY="26627">
        <dgm:presLayoutVars>
          <dgm:bulletEnabled val="1"/>
        </dgm:presLayoutVars>
      </dgm:prSet>
      <dgm:spPr/>
      <dgm:t>
        <a:bodyPr/>
        <a:lstStyle/>
        <a:p>
          <a:endParaRPr lang="en-US"/>
        </a:p>
      </dgm:t>
    </dgm:pt>
    <dgm:pt modelId="{2DC4C04F-330A-4A9E-84DB-25E3BBFCA858}" type="pres">
      <dgm:prSet presAssocID="{6358A692-C55C-4E89-B267-BE75741E3BDF}" presName="sibTrans" presStyleLbl="sibTrans2D1" presStyleIdx="2" presStyleCnt="3"/>
      <dgm:spPr/>
      <dgm:t>
        <a:bodyPr/>
        <a:lstStyle/>
        <a:p>
          <a:endParaRPr lang="en-US"/>
        </a:p>
      </dgm:t>
    </dgm:pt>
    <dgm:pt modelId="{7EB55E95-4BF8-437C-AA87-E7FA546874F8}" type="pres">
      <dgm:prSet presAssocID="{6358A692-C55C-4E89-B267-BE75741E3BDF}" presName="connectorText" presStyleLbl="sibTrans2D1" presStyleIdx="2" presStyleCnt="3"/>
      <dgm:spPr/>
      <dgm:t>
        <a:bodyPr/>
        <a:lstStyle/>
        <a:p>
          <a:endParaRPr lang="en-US"/>
        </a:p>
      </dgm:t>
    </dgm:pt>
    <dgm:pt modelId="{1B834A41-56F9-4428-9994-E542939FE1F4}" type="pres">
      <dgm:prSet presAssocID="{52C1E977-9EBA-4869-8AD0-7F2F044D9598}" presName="node" presStyleLbl="node1" presStyleIdx="3" presStyleCnt="4" custScaleX="79697" custScaleY="186660" custLinFactNeighborX="379" custLinFactNeighborY="-21616">
        <dgm:presLayoutVars>
          <dgm:bulletEnabled val="1"/>
        </dgm:presLayoutVars>
      </dgm:prSet>
      <dgm:spPr/>
      <dgm:t>
        <a:bodyPr/>
        <a:lstStyle/>
        <a:p>
          <a:endParaRPr lang="en-US"/>
        </a:p>
      </dgm:t>
    </dgm:pt>
  </dgm:ptLst>
  <dgm:cxnLst>
    <dgm:cxn modelId="{DC8EE0DD-4A86-491D-A00D-BD61F2ED078E}" type="presOf" srcId="{6AC84309-CED7-944B-A497-64B2D3560C7C}" destId="{858D7D2F-4DD5-4E5E-A297-1EA656865E8B}" srcOrd="0" destOrd="0" presId="urn:microsoft.com/office/officeart/2005/8/layout/process1"/>
    <dgm:cxn modelId="{3C4D7641-7C94-4205-8C13-887344898DC1}" srcId="{A1FA5C4B-86DA-E24E-8EE3-5CD85C1745E4}" destId="{1F8DF9F6-C22D-4464-AB11-633491D53A08}" srcOrd="2" destOrd="0" parTransId="{F5F46E69-3BC7-4AA0-8D8B-7038856F9CEB}" sibTransId="{6358A692-C55C-4E89-B267-BE75741E3BDF}"/>
    <dgm:cxn modelId="{6D683EC8-77B8-4578-BCC4-695A18F88DFD}" type="presOf" srcId="{1F8DF9F6-C22D-4464-AB11-633491D53A08}" destId="{85699752-6925-41FE-B20F-1DC976140488}" srcOrd="0" destOrd="0" presId="urn:microsoft.com/office/officeart/2005/8/layout/process1"/>
    <dgm:cxn modelId="{AF8455C0-4F4C-4AFA-8E50-B4C6A6C2C819}" type="presOf" srcId="{A1FA5C4B-86DA-E24E-8EE3-5CD85C1745E4}" destId="{142F5902-8DA0-2947-9CFC-59196C94CB43}" srcOrd="0" destOrd="0" presId="urn:microsoft.com/office/officeart/2005/8/layout/process1"/>
    <dgm:cxn modelId="{71A7A844-E1F1-4342-9D1D-0914BB2BA638}" type="presOf" srcId="{6358A692-C55C-4E89-B267-BE75741E3BDF}" destId="{7EB55E95-4BF8-437C-AA87-E7FA546874F8}" srcOrd="1" destOrd="0" presId="urn:microsoft.com/office/officeart/2005/8/layout/process1"/>
    <dgm:cxn modelId="{7F4C042C-130E-44A0-BC43-BE6175777EFF}" type="presOf" srcId="{D2C9590F-4A6B-6347-BDF8-6FFD3286F15B}" destId="{491EA927-3DA3-F648-855D-71AD1F58F2B7}" srcOrd="0" destOrd="0" presId="urn:microsoft.com/office/officeart/2005/8/layout/process1"/>
    <dgm:cxn modelId="{34E15DBE-EF85-481B-9F98-C66A0D4D718A}" type="presOf" srcId="{6AC84309-CED7-944B-A497-64B2D3560C7C}" destId="{20675B6E-EFCC-4025-8F27-60CBEEC38B59}" srcOrd="1" destOrd="0" presId="urn:microsoft.com/office/officeart/2005/8/layout/process1"/>
    <dgm:cxn modelId="{C1D3F131-89CF-4309-9544-F2680B583CD4}" type="presOf" srcId="{6358A692-C55C-4E89-B267-BE75741E3BDF}" destId="{2DC4C04F-330A-4A9E-84DB-25E3BBFCA858}" srcOrd="0" destOrd="0" presId="urn:microsoft.com/office/officeart/2005/8/layout/process1"/>
    <dgm:cxn modelId="{5C614B36-2D7F-9348-A936-72D032852068}" srcId="{A1FA5C4B-86DA-E24E-8EE3-5CD85C1745E4}" destId="{9C986F76-B081-3A4D-990F-D934C031EA8D}" srcOrd="1" destOrd="0" parTransId="{3FC4F493-82FE-544F-BB29-18FE8EAAD562}" sibTransId="{6AC84309-CED7-944B-A497-64B2D3560C7C}"/>
    <dgm:cxn modelId="{9DAAE5F6-8299-4C4C-9E1E-B58B34D0835A}" type="presOf" srcId="{9C986F76-B081-3A4D-990F-D934C031EA8D}" destId="{B00B2739-A38A-794B-ABDE-D6DD1F2FA0CC}" srcOrd="0" destOrd="0" presId="urn:microsoft.com/office/officeart/2005/8/layout/process1"/>
    <dgm:cxn modelId="{64CBDFA5-04B1-AF4B-B320-93A78A78F612}" srcId="{A1FA5C4B-86DA-E24E-8EE3-5CD85C1745E4}" destId="{D2C9590F-4A6B-6347-BDF8-6FFD3286F15B}" srcOrd="0" destOrd="0" parTransId="{2EADBA71-E017-204B-8827-7B468DE443ED}" sibTransId="{75B2CAFC-9599-A644-8F3A-39760C8AAF29}"/>
    <dgm:cxn modelId="{EFD1ACA9-D8ED-44C7-A5A6-3CD5947EC848}" type="presOf" srcId="{75B2CAFC-9599-A644-8F3A-39760C8AAF29}" destId="{78191340-A779-1D49-B6D8-60D510B2E168}" srcOrd="1" destOrd="0" presId="urn:microsoft.com/office/officeart/2005/8/layout/process1"/>
    <dgm:cxn modelId="{9D2205B4-0A52-4C0A-BA86-38F295C30AE4}" type="presOf" srcId="{75B2CAFC-9599-A644-8F3A-39760C8AAF29}" destId="{CC3A8486-5999-E540-94E3-9DAEC93AB41B}" srcOrd="0" destOrd="0" presId="urn:microsoft.com/office/officeart/2005/8/layout/process1"/>
    <dgm:cxn modelId="{35FA10E4-B5C9-4407-A2B3-FBFADD265507}" srcId="{A1FA5C4B-86DA-E24E-8EE3-5CD85C1745E4}" destId="{52C1E977-9EBA-4869-8AD0-7F2F044D9598}" srcOrd="3" destOrd="0" parTransId="{0C439055-DBA1-4550-BBAB-92031B8DD340}" sibTransId="{BF2DAF5F-5D64-424B-BF41-F11450D25CB1}"/>
    <dgm:cxn modelId="{99023C82-4AE6-4229-B48C-7BA05ADBEAD0}" type="presOf" srcId="{52C1E977-9EBA-4869-8AD0-7F2F044D9598}" destId="{1B834A41-56F9-4428-9994-E542939FE1F4}" srcOrd="0" destOrd="0" presId="urn:microsoft.com/office/officeart/2005/8/layout/process1"/>
    <dgm:cxn modelId="{B42B4D56-192D-4C8E-B9A9-B7588EE54E9A}" type="presParOf" srcId="{142F5902-8DA0-2947-9CFC-59196C94CB43}" destId="{491EA927-3DA3-F648-855D-71AD1F58F2B7}" srcOrd="0" destOrd="0" presId="urn:microsoft.com/office/officeart/2005/8/layout/process1"/>
    <dgm:cxn modelId="{5EFF7337-0E7D-412D-BDEC-383E82C9A1A4}" type="presParOf" srcId="{142F5902-8DA0-2947-9CFC-59196C94CB43}" destId="{CC3A8486-5999-E540-94E3-9DAEC93AB41B}" srcOrd="1" destOrd="0" presId="urn:microsoft.com/office/officeart/2005/8/layout/process1"/>
    <dgm:cxn modelId="{2DAD84FB-FC30-45CE-80E7-14EDEE1C38C8}" type="presParOf" srcId="{CC3A8486-5999-E540-94E3-9DAEC93AB41B}" destId="{78191340-A779-1D49-B6D8-60D510B2E168}" srcOrd="0" destOrd="0" presId="urn:microsoft.com/office/officeart/2005/8/layout/process1"/>
    <dgm:cxn modelId="{C272BAD3-C3E4-4765-818D-E661A45C1AD7}" type="presParOf" srcId="{142F5902-8DA0-2947-9CFC-59196C94CB43}" destId="{B00B2739-A38A-794B-ABDE-D6DD1F2FA0CC}" srcOrd="2" destOrd="0" presId="urn:microsoft.com/office/officeart/2005/8/layout/process1"/>
    <dgm:cxn modelId="{F50B07E4-46A0-45E5-A66F-5D6154CF62F5}" type="presParOf" srcId="{142F5902-8DA0-2947-9CFC-59196C94CB43}" destId="{858D7D2F-4DD5-4E5E-A297-1EA656865E8B}" srcOrd="3" destOrd="0" presId="urn:microsoft.com/office/officeart/2005/8/layout/process1"/>
    <dgm:cxn modelId="{30B02518-BE0B-4FEE-91E9-07FA79418B7D}" type="presParOf" srcId="{858D7D2F-4DD5-4E5E-A297-1EA656865E8B}" destId="{20675B6E-EFCC-4025-8F27-60CBEEC38B59}" srcOrd="0" destOrd="0" presId="urn:microsoft.com/office/officeart/2005/8/layout/process1"/>
    <dgm:cxn modelId="{CE5F4B03-008A-43D6-91F9-95EEAAD89998}" type="presParOf" srcId="{142F5902-8DA0-2947-9CFC-59196C94CB43}" destId="{85699752-6925-41FE-B20F-1DC976140488}" srcOrd="4" destOrd="0" presId="urn:microsoft.com/office/officeart/2005/8/layout/process1"/>
    <dgm:cxn modelId="{6EA28411-2FF4-4B32-8688-0EF7B69B090E}" type="presParOf" srcId="{142F5902-8DA0-2947-9CFC-59196C94CB43}" destId="{2DC4C04F-330A-4A9E-84DB-25E3BBFCA858}" srcOrd="5" destOrd="0" presId="urn:microsoft.com/office/officeart/2005/8/layout/process1"/>
    <dgm:cxn modelId="{C818312E-1CB3-4953-A283-078D7E50B9B4}" type="presParOf" srcId="{2DC4C04F-330A-4A9E-84DB-25E3BBFCA858}" destId="{7EB55E95-4BF8-437C-AA87-E7FA546874F8}" srcOrd="0" destOrd="0" presId="urn:microsoft.com/office/officeart/2005/8/layout/process1"/>
    <dgm:cxn modelId="{A9780826-3CFF-40D1-A6C4-6E265AB876D6}" type="presParOf" srcId="{142F5902-8DA0-2947-9CFC-59196C94CB43}" destId="{1B834A41-56F9-4428-9994-E542939FE1F4}" srcOrd="6"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FA5C4B-86DA-E24E-8EE3-5CD85C1745E4}" type="doc">
      <dgm:prSet loTypeId="urn:microsoft.com/office/officeart/2005/8/layout/process1" loCatId="" qsTypeId="urn:microsoft.com/office/officeart/2005/8/quickstyle/simple4" qsCatId="simple" csTypeId="urn:microsoft.com/office/officeart/2005/8/colors/accent1_2" csCatId="accent1" phldr="1"/>
      <dgm:spPr/>
      <dgm:t>
        <a:bodyPr/>
        <a:lstStyle/>
        <a:p>
          <a:endParaRPr lang="en-US"/>
        </a:p>
      </dgm:t>
    </dgm:pt>
    <dgm:pt modelId="{C6902B9F-680E-9B43-AB9E-C9AA1840B243}">
      <dgm:prSet phldrT="[Text]"/>
      <dgm:spPr/>
      <dgm:t>
        <a:bodyPr/>
        <a:lstStyle/>
        <a:p>
          <a:r>
            <a:rPr lang="en-US" dirty="0"/>
            <a:t>Something</a:t>
          </a:r>
          <a:r>
            <a:rPr lang="en-US" baseline="0" dirty="0"/>
            <a:t> Happened </a:t>
          </a:r>
          <a:endParaRPr lang="en-US" dirty="0"/>
        </a:p>
      </dgm:t>
    </dgm:pt>
    <dgm:pt modelId="{533C7297-7B2A-0C45-941E-BEA4AD833F57}" type="parTrans" cxnId="{933D79F0-C289-8C40-BD71-55CCDDA01499}">
      <dgm:prSet/>
      <dgm:spPr/>
      <dgm:t>
        <a:bodyPr/>
        <a:lstStyle/>
        <a:p>
          <a:endParaRPr lang="en-US"/>
        </a:p>
      </dgm:t>
    </dgm:pt>
    <dgm:pt modelId="{51C3B8E5-BF16-E94D-9608-076AFAE4FE4D}" type="sibTrans" cxnId="{933D79F0-C289-8C40-BD71-55CCDDA01499}">
      <dgm:prSet/>
      <dgm:spPr/>
      <dgm:t>
        <a:bodyPr/>
        <a:lstStyle/>
        <a:p>
          <a:endParaRPr lang="en-US"/>
        </a:p>
      </dgm:t>
    </dgm:pt>
    <dgm:pt modelId="{D2C9590F-4A6B-6347-BDF8-6FFD3286F15B}">
      <dgm:prSet phldrT="[Text]"/>
      <dgm:spPr/>
      <dgm:t>
        <a:bodyPr/>
        <a:lstStyle/>
        <a:p>
          <a:r>
            <a:rPr lang="en-US"/>
            <a:t>Here's</a:t>
          </a:r>
          <a:r>
            <a:rPr lang="en-US" baseline="0"/>
            <a:t> what I'm thinking...</a:t>
          </a:r>
          <a:endParaRPr lang="en-US"/>
        </a:p>
      </dgm:t>
    </dgm:pt>
    <dgm:pt modelId="{2EADBA71-E017-204B-8827-7B468DE443ED}" type="parTrans" cxnId="{64CBDFA5-04B1-AF4B-B320-93A78A78F612}">
      <dgm:prSet/>
      <dgm:spPr/>
      <dgm:t>
        <a:bodyPr/>
        <a:lstStyle/>
        <a:p>
          <a:endParaRPr lang="en-US"/>
        </a:p>
      </dgm:t>
    </dgm:pt>
    <dgm:pt modelId="{75B2CAFC-9599-A644-8F3A-39760C8AAF29}" type="sibTrans" cxnId="{64CBDFA5-04B1-AF4B-B320-93A78A78F612}">
      <dgm:prSet/>
      <dgm:spPr/>
      <dgm:t>
        <a:bodyPr/>
        <a:lstStyle/>
        <a:p>
          <a:endParaRPr lang="en-US"/>
        </a:p>
      </dgm:t>
    </dgm:pt>
    <dgm:pt modelId="{9C986F76-B081-3A4D-990F-D934C031EA8D}">
      <dgm:prSet/>
      <dgm:spPr/>
      <dgm:t>
        <a:bodyPr/>
        <a:lstStyle/>
        <a:p>
          <a:r>
            <a:rPr lang="en-US"/>
            <a:t>Someone</a:t>
          </a:r>
          <a:r>
            <a:rPr lang="en-US" baseline="0"/>
            <a:t> thinks...</a:t>
          </a:r>
          <a:endParaRPr lang="en-US"/>
        </a:p>
      </dgm:t>
    </dgm:pt>
    <dgm:pt modelId="{3FC4F493-82FE-544F-BB29-18FE8EAAD562}" type="parTrans" cxnId="{5C614B36-2D7F-9348-A936-72D032852068}">
      <dgm:prSet/>
      <dgm:spPr/>
      <dgm:t>
        <a:bodyPr/>
        <a:lstStyle/>
        <a:p>
          <a:endParaRPr lang="en-US"/>
        </a:p>
      </dgm:t>
    </dgm:pt>
    <dgm:pt modelId="{6AC84309-CED7-944B-A497-64B2D3560C7C}" type="sibTrans" cxnId="{5C614B36-2D7F-9348-A936-72D032852068}">
      <dgm:prSet/>
      <dgm:spPr/>
      <dgm:t>
        <a:bodyPr/>
        <a:lstStyle/>
        <a:p>
          <a:endParaRPr lang="en-US"/>
        </a:p>
      </dgm:t>
    </dgm:pt>
    <dgm:pt modelId="{1F8DF9F6-C22D-4464-AB11-633491D53A08}">
      <dgm:prSet/>
      <dgm:spPr/>
      <dgm:t>
        <a:bodyPr/>
        <a:lstStyle/>
        <a:p>
          <a:r>
            <a:rPr lang="en-US"/>
            <a:t>Someone else thinks...</a:t>
          </a:r>
        </a:p>
      </dgm:t>
    </dgm:pt>
    <dgm:pt modelId="{F5F46E69-3BC7-4AA0-8D8B-7038856F9CEB}" type="parTrans" cxnId="{3C4D7641-7C94-4205-8C13-887344898DC1}">
      <dgm:prSet/>
      <dgm:spPr/>
      <dgm:t>
        <a:bodyPr/>
        <a:lstStyle/>
        <a:p>
          <a:endParaRPr lang="en-US"/>
        </a:p>
      </dgm:t>
    </dgm:pt>
    <dgm:pt modelId="{6358A692-C55C-4E89-B267-BE75741E3BDF}" type="sibTrans" cxnId="{3C4D7641-7C94-4205-8C13-887344898DC1}">
      <dgm:prSet/>
      <dgm:spPr/>
      <dgm:t>
        <a:bodyPr/>
        <a:lstStyle/>
        <a:p>
          <a:endParaRPr lang="en-US"/>
        </a:p>
      </dgm:t>
    </dgm:pt>
    <dgm:pt modelId="{52C1E977-9EBA-4869-8AD0-7F2F044D9598}">
      <dgm:prSet/>
      <dgm:spPr/>
      <dgm:t>
        <a:bodyPr/>
        <a:lstStyle/>
        <a:p>
          <a:r>
            <a:rPr lang="en-US"/>
            <a:t>In</a:t>
          </a:r>
          <a:r>
            <a:rPr lang="en-US" baseline="0"/>
            <a:t> the end,</a:t>
          </a:r>
        </a:p>
        <a:p>
          <a:r>
            <a:rPr lang="en-US" baseline="0"/>
            <a:t>I say...</a:t>
          </a:r>
          <a:endParaRPr lang="en-US"/>
        </a:p>
      </dgm:t>
    </dgm:pt>
    <dgm:pt modelId="{0C439055-DBA1-4550-BBAB-92031B8DD340}" type="parTrans" cxnId="{35FA10E4-B5C9-4407-A2B3-FBFADD265507}">
      <dgm:prSet/>
      <dgm:spPr/>
      <dgm:t>
        <a:bodyPr/>
        <a:lstStyle/>
        <a:p>
          <a:endParaRPr lang="en-US"/>
        </a:p>
      </dgm:t>
    </dgm:pt>
    <dgm:pt modelId="{BF2DAF5F-5D64-424B-BF41-F11450D25CB1}" type="sibTrans" cxnId="{35FA10E4-B5C9-4407-A2B3-FBFADD265507}">
      <dgm:prSet/>
      <dgm:spPr/>
      <dgm:t>
        <a:bodyPr/>
        <a:lstStyle/>
        <a:p>
          <a:endParaRPr lang="en-US"/>
        </a:p>
      </dgm:t>
    </dgm:pt>
    <dgm:pt modelId="{142F5902-8DA0-2947-9CFC-59196C94CB43}" type="pres">
      <dgm:prSet presAssocID="{A1FA5C4B-86DA-E24E-8EE3-5CD85C1745E4}" presName="Name0" presStyleCnt="0">
        <dgm:presLayoutVars>
          <dgm:dir/>
          <dgm:resizeHandles val="exact"/>
        </dgm:presLayoutVars>
      </dgm:prSet>
      <dgm:spPr/>
      <dgm:t>
        <a:bodyPr/>
        <a:lstStyle/>
        <a:p>
          <a:endParaRPr lang="en-US"/>
        </a:p>
      </dgm:t>
    </dgm:pt>
    <dgm:pt modelId="{8FE38398-0DC0-764E-940E-6FB7F460D420}" type="pres">
      <dgm:prSet presAssocID="{C6902B9F-680E-9B43-AB9E-C9AA1840B243}" presName="node" presStyleLbl="node1" presStyleIdx="0" presStyleCnt="5" custScaleY="179995" custLinFactNeighborX="27531" custLinFactNeighborY="0">
        <dgm:presLayoutVars>
          <dgm:bulletEnabled val="1"/>
        </dgm:presLayoutVars>
      </dgm:prSet>
      <dgm:spPr/>
      <dgm:t>
        <a:bodyPr/>
        <a:lstStyle/>
        <a:p>
          <a:endParaRPr lang="en-US"/>
        </a:p>
      </dgm:t>
    </dgm:pt>
    <dgm:pt modelId="{1185DEDC-99FE-5141-BD30-225580DDA293}" type="pres">
      <dgm:prSet presAssocID="{51C3B8E5-BF16-E94D-9608-076AFAE4FE4D}" presName="sibTrans" presStyleLbl="sibTrans2D1" presStyleIdx="0" presStyleCnt="4"/>
      <dgm:spPr/>
      <dgm:t>
        <a:bodyPr/>
        <a:lstStyle/>
        <a:p>
          <a:endParaRPr lang="en-US"/>
        </a:p>
      </dgm:t>
    </dgm:pt>
    <dgm:pt modelId="{5667890F-EF9C-F142-8E28-9F4279086174}" type="pres">
      <dgm:prSet presAssocID="{51C3B8E5-BF16-E94D-9608-076AFAE4FE4D}" presName="connectorText" presStyleLbl="sibTrans2D1" presStyleIdx="0" presStyleCnt="4"/>
      <dgm:spPr/>
      <dgm:t>
        <a:bodyPr/>
        <a:lstStyle/>
        <a:p>
          <a:endParaRPr lang="en-US"/>
        </a:p>
      </dgm:t>
    </dgm:pt>
    <dgm:pt modelId="{491EA927-3DA3-F648-855D-71AD1F58F2B7}" type="pres">
      <dgm:prSet presAssocID="{D2C9590F-4A6B-6347-BDF8-6FFD3286F15B}" presName="node" presStyleLbl="node1" presStyleIdx="1" presStyleCnt="5" custScaleY="179995" custLinFactNeighborX="-19948" custLinFactNeighborY="0">
        <dgm:presLayoutVars>
          <dgm:bulletEnabled val="1"/>
        </dgm:presLayoutVars>
      </dgm:prSet>
      <dgm:spPr/>
      <dgm:t>
        <a:bodyPr/>
        <a:lstStyle/>
        <a:p>
          <a:endParaRPr lang="en-US"/>
        </a:p>
      </dgm:t>
    </dgm:pt>
    <dgm:pt modelId="{CC3A8486-5999-E540-94E3-9DAEC93AB41B}" type="pres">
      <dgm:prSet presAssocID="{75B2CAFC-9599-A644-8F3A-39760C8AAF29}" presName="sibTrans" presStyleLbl="sibTrans2D1" presStyleIdx="1" presStyleCnt="4"/>
      <dgm:spPr/>
      <dgm:t>
        <a:bodyPr/>
        <a:lstStyle/>
        <a:p>
          <a:endParaRPr lang="en-US"/>
        </a:p>
      </dgm:t>
    </dgm:pt>
    <dgm:pt modelId="{78191340-A779-1D49-B6D8-60D510B2E168}" type="pres">
      <dgm:prSet presAssocID="{75B2CAFC-9599-A644-8F3A-39760C8AAF29}" presName="connectorText" presStyleLbl="sibTrans2D1" presStyleIdx="1" presStyleCnt="4"/>
      <dgm:spPr/>
      <dgm:t>
        <a:bodyPr/>
        <a:lstStyle/>
        <a:p>
          <a:endParaRPr lang="en-US"/>
        </a:p>
      </dgm:t>
    </dgm:pt>
    <dgm:pt modelId="{B00B2739-A38A-794B-ABDE-D6DD1F2FA0CC}" type="pres">
      <dgm:prSet presAssocID="{9C986F76-B081-3A4D-990F-D934C031EA8D}" presName="node" presStyleLbl="node1" presStyleIdx="2" presStyleCnt="5" custScaleY="179995" custLinFactNeighborX="2769" custLinFactNeighborY="-57965">
        <dgm:presLayoutVars>
          <dgm:bulletEnabled val="1"/>
        </dgm:presLayoutVars>
      </dgm:prSet>
      <dgm:spPr/>
      <dgm:t>
        <a:bodyPr/>
        <a:lstStyle/>
        <a:p>
          <a:endParaRPr lang="en-US"/>
        </a:p>
      </dgm:t>
    </dgm:pt>
    <dgm:pt modelId="{858D7D2F-4DD5-4E5E-A297-1EA656865E8B}" type="pres">
      <dgm:prSet presAssocID="{6AC84309-CED7-944B-A497-64B2D3560C7C}" presName="sibTrans" presStyleLbl="sibTrans2D1" presStyleIdx="2" presStyleCnt="4"/>
      <dgm:spPr/>
      <dgm:t>
        <a:bodyPr/>
        <a:lstStyle/>
        <a:p>
          <a:endParaRPr lang="en-US"/>
        </a:p>
      </dgm:t>
    </dgm:pt>
    <dgm:pt modelId="{20675B6E-EFCC-4025-8F27-60CBEEC38B59}" type="pres">
      <dgm:prSet presAssocID="{6AC84309-CED7-944B-A497-64B2D3560C7C}" presName="connectorText" presStyleLbl="sibTrans2D1" presStyleIdx="2" presStyleCnt="4"/>
      <dgm:spPr/>
      <dgm:t>
        <a:bodyPr/>
        <a:lstStyle/>
        <a:p>
          <a:endParaRPr lang="en-US"/>
        </a:p>
      </dgm:t>
    </dgm:pt>
    <dgm:pt modelId="{85699752-6925-41FE-B20F-1DC976140488}" type="pres">
      <dgm:prSet presAssocID="{1F8DF9F6-C22D-4464-AB11-633491D53A08}" presName="node" presStyleLbl="node1" presStyleIdx="3" presStyleCnt="5" custScaleY="179995" custLinFactNeighborX="2769" custLinFactNeighborY="-57965">
        <dgm:presLayoutVars>
          <dgm:bulletEnabled val="1"/>
        </dgm:presLayoutVars>
      </dgm:prSet>
      <dgm:spPr/>
      <dgm:t>
        <a:bodyPr/>
        <a:lstStyle/>
        <a:p>
          <a:endParaRPr lang="en-US"/>
        </a:p>
      </dgm:t>
    </dgm:pt>
    <dgm:pt modelId="{2DC4C04F-330A-4A9E-84DB-25E3BBFCA858}" type="pres">
      <dgm:prSet presAssocID="{6358A692-C55C-4E89-B267-BE75741E3BDF}" presName="sibTrans" presStyleLbl="sibTrans2D1" presStyleIdx="3" presStyleCnt="4"/>
      <dgm:spPr/>
      <dgm:t>
        <a:bodyPr/>
        <a:lstStyle/>
        <a:p>
          <a:endParaRPr lang="en-US"/>
        </a:p>
      </dgm:t>
    </dgm:pt>
    <dgm:pt modelId="{7EB55E95-4BF8-437C-AA87-E7FA546874F8}" type="pres">
      <dgm:prSet presAssocID="{6358A692-C55C-4E89-B267-BE75741E3BDF}" presName="connectorText" presStyleLbl="sibTrans2D1" presStyleIdx="3" presStyleCnt="4"/>
      <dgm:spPr/>
      <dgm:t>
        <a:bodyPr/>
        <a:lstStyle/>
        <a:p>
          <a:endParaRPr lang="en-US"/>
        </a:p>
      </dgm:t>
    </dgm:pt>
    <dgm:pt modelId="{1B834A41-56F9-4428-9994-E542939FE1F4}" type="pres">
      <dgm:prSet presAssocID="{52C1E977-9EBA-4869-8AD0-7F2F044D9598}" presName="node" presStyleLbl="node1" presStyleIdx="4" presStyleCnt="5" custScaleY="179995" custLinFactNeighborX="2769" custLinFactNeighborY="-57965">
        <dgm:presLayoutVars>
          <dgm:bulletEnabled val="1"/>
        </dgm:presLayoutVars>
      </dgm:prSet>
      <dgm:spPr/>
      <dgm:t>
        <a:bodyPr/>
        <a:lstStyle/>
        <a:p>
          <a:endParaRPr lang="en-US"/>
        </a:p>
      </dgm:t>
    </dgm:pt>
  </dgm:ptLst>
  <dgm:cxnLst>
    <dgm:cxn modelId="{64CBDFA5-04B1-AF4B-B320-93A78A78F612}" srcId="{A1FA5C4B-86DA-E24E-8EE3-5CD85C1745E4}" destId="{D2C9590F-4A6B-6347-BDF8-6FFD3286F15B}" srcOrd="1" destOrd="0" parTransId="{2EADBA71-E017-204B-8827-7B468DE443ED}" sibTransId="{75B2CAFC-9599-A644-8F3A-39760C8AAF29}"/>
    <dgm:cxn modelId="{9B7D6435-3EE4-4FD8-92DA-8EABFC7F7BF5}" type="presOf" srcId="{51C3B8E5-BF16-E94D-9608-076AFAE4FE4D}" destId="{1185DEDC-99FE-5141-BD30-225580DDA293}" srcOrd="0" destOrd="0" presId="urn:microsoft.com/office/officeart/2005/8/layout/process1"/>
    <dgm:cxn modelId="{5C614B36-2D7F-9348-A936-72D032852068}" srcId="{A1FA5C4B-86DA-E24E-8EE3-5CD85C1745E4}" destId="{9C986F76-B081-3A4D-990F-D934C031EA8D}" srcOrd="2" destOrd="0" parTransId="{3FC4F493-82FE-544F-BB29-18FE8EAAD562}" sibTransId="{6AC84309-CED7-944B-A497-64B2D3560C7C}"/>
    <dgm:cxn modelId="{46504761-F182-4160-B9ED-13F8E01307ED}" type="presOf" srcId="{9C986F76-B081-3A4D-990F-D934C031EA8D}" destId="{B00B2739-A38A-794B-ABDE-D6DD1F2FA0CC}" srcOrd="0" destOrd="0" presId="urn:microsoft.com/office/officeart/2005/8/layout/process1"/>
    <dgm:cxn modelId="{9A10D28D-EB09-42BE-8EB4-38A864B61E9D}" type="presOf" srcId="{1F8DF9F6-C22D-4464-AB11-633491D53A08}" destId="{85699752-6925-41FE-B20F-1DC976140488}" srcOrd="0" destOrd="0" presId="urn:microsoft.com/office/officeart/2005/8/layout/process1"/>
    <dgm:cxn modelId="{15FE83DC-0068-4110-B4A1-CC1FA27C044A}" type="presOf" srcId="{52C1E977-9EBA-4869-8AD0-7F2F044D9598}" destId="{1B834A41-56F9-4428-9994-E542939FE1F4}" srcOrd="0" destOrd="0" presId="urn:microsoft.com/office/officeart/2005/8/layout/process1"/>
    <dgm:cxn modelId="{933D79F0-C289-8C40-BD71-55CCDDA01499}" srcId="{A1FA5C4B-86DA-E24E-8EE3-5CD85C1745E4}" destId="{C6902B9F-680E-9B43-AB9E-C9AA1840B243}" srcOrd="0" destOrd="0" parTransId="{533C7297-7B2A-0C45-941E-BEA4AD833F57}" sibTransId="{51C3B8E5-BF16-E94D-9608-076AFAE4FE4D}"/>
    <dgm:cxn modelId="{9812D346-E1BD-4A00-9994-227874F60034}" type="presOf" srcId="{D2C9590F-4A6B-6347-BDF8-6FFD3286F15B}" destId="{491EA927-3DA3-F648-855D-71AD1F58F2B7}" srcOrd="0" destOrd="0" presId="urn:microsoft.com/office/officeart/2005/8/layout/process1"/>
    <dgm:cxn modelId="{CF4A8929-C8B0-4C7A-ACA9-86199094396F}" type="presOf" srcId="{A1FA5C4B-86DA-E24E-8EE3-5CD85C1745E4}" destId="{142F5902-8DA0-2947-9CFC-59196C94CB43}" srcOrd="0" destOrd="0" presId="urn:microsoft.com/office/officeart/2005/8/layout/process1"/>
    <dgm:cxn modelId="{A6EBD3B1-CDFF-41C4-AB99-40377E01B443}" type="presOf" srcId="{6358A692-C55C-4E89-B267-BE75741E3BDF}" destId="{7EB55E95-4BF8-437C-AA87-E7FA546874F8}" srcOrd="1" destOrd="0" presId="urn:microsoft.com/office/officeart/2005/8/layout/process1"/>
    <dgm:cxn modelId="{89D6FBE8-83A5-446F-9493-31C893F0D2BC}" type="presOf" srcId="{6AC84309-CED7-944B-A497-64B2D3560C7C}" destId="{20675B6E-EFCC-4025-8F27-60CBEEC38B59}" srcOrd="1" destOrd="0" presId="urn:microsoft.com/office/officeart/2005/8/layout/process1"/>
    <dgm:cxn modelId="{108BC83B-3913-4C0B-9318-9C472D1F040E}" type="presOf" srcId="{C6902B9F-680E-9B43-AB9E-C9AA1840B243}" destId="{8FE38398-0DC0-764E-940E-6FB7F460D420}" srcOrd="0" destOrd="0" presId="urn:microsoft.com/office/officeart/2005/8/layout/process1"/>
    <dgm:cxn modelId="{E48EF0B0-19D4-410D-BF64-3FA00DBA8DE7}" type="presOf" srcId="{6358A692-C55C-4E89-B267-BE75741E3BDF}" destId="{2DC4C04F-330A-4A9E-84DB-25E3BBFCA858}" srcOrd="0" destOrd="0" presId="urn:microsoft.com/office/officeart/2005/8/layout/process1"/>
    <dgm:cxn modelId="{82B12DFD-F536-4BA9-BDB6-782989A70B32}" type="presOf" srcId="{51C3B8E5-BF16-E94D-9608-076AFAE4FE4D}" destId="{5667890F-EF9C-F142-8E28-9F4279086174}" srcOrd="1" destOrd="0" presId="urn:microsoft.com/office/officeart/2005/8/layout/process1"/>
    <dgm:cxn modelId="{3C4D7641-7C94-4205-8C13-887344898DC1}" srcId="{A1FA5C4B-86DA-E24E-8EE3-5CD85C1745E4}" destId="{1F8DF9F6-C22D-4464-AB11-633491D53A08}" srcOrd="3" destOrd="0" parTransId="{F5F46E69-3BC7-4AA0-8D8B-7038856F9CEB}" sibTransId="{6358A692-C55C-4E89-B267-BE75741E3BDF}"/>
    <dgm:cxn modelId="{2DF3968F-00FE-4DA7-A2C4-FDDB1D3921BA}" type="presOf" srcId="{75B2CAFC-9599-A644-8F3A-39760C8AAF29}" destId="{CC3A8486-5999-E540-94E3-9DAEC93AB41B}" srcOrd="0" destOrd="0" presId="urn:microsoft.com/office/officeart/2005/8/layout/process1"/>
    <dgm:cxn modelId="{35FA10E4-B5C9-4407-A2B3-FBFADD265507}" srcId="{A1FA5C4B-86DA-E24E-8EE3-5CD85C1745E4}" destId="{52C1E977-9EBA-4869-8AD0-7F2F044D9598}" srcOrd="4" destOrd="0" parTransId="{0C439055-DBA1-4550-BBAB-92031B8DD340}" sibTransId="{BF2DAF5F-5D64-424B-BF41-F11450D25CB1}"/>
    <dgm:cxn modelId="{79EC5771-841E-43D0-88D8-01D0BCDFDA8B}" type="presOf" srcId="{6AC84309-CED7-944B-A497-64B2D3560C7C}" destId="{858D7D2F-4DD5-4E5E-A297-1EA656865E8B}" srcOrd="0" destOrd="0" presId="urn:microsoft.com/office/officeart/2005/8/layout/process1"/>
    <dgm:cxn modelId="{D5531B13-AE26-4D8D-A83A-15C05CB63238}" type="presOf" srcId="{75B2CAFC-9599-A644-8F3A-39760C8AAF29}" destId="{78191340-A779-1D49-B6D8-60D510B2E168}" srcOrd="1" destOrd="0" presId="urn:microsoft.com/office/officeart/2005/8/layout/process1"/>
    <dgm:cxn modelId="{75DC882E-D45B-4405-B81A-A105B802E8B2}" type="presParOf" srcId="{142F5902-8DA0-2947-9CFC-59196C94CB43}" destId="{8FE38398-0DC0-764E-940E-6FB7F460D420}" srcOrd="0" destOrd="0" presId="urn:microsoft.com/office/officeart/2005/8/layout/process1"/>
    <dgm:cxn modelId="{C2755013-E113-46DA-8393-990E6461BD98}" type="presParOf" srcId="{142F5902-8DA0-2947-9CFC-59196C94CB43}" destId="{1185DEDC-99FE-5141-BD30-225580DDA293}" srcOrd="1" destOrd="0" presId="urn:microsoft.com/office/officeart/2005/8/layout/process1"/>
    <dgm:cxn modelId="{9C419E0B-6907-4B98-AF48-C23FF43D91B0}" type="presParOf" srcId="{1185DEDC-99FE-5141-BD30-225580DDA293}" destId="{5667890F-EF9C-F142-8E28-9F4279086174}" srcOrd="0" destOrd="0" presId="urn:microsoft.com/office/officeart/2005/8/layout/process1"/>
    <dgm:cxn modelId="{010C6900-6BFD-4769-B1CA-2CB5726FF5C8}" type="presParOf" srcId="{142F5902-8DA0-2947-9CFC-59196C94CB43}" destId="{491EA927-3DA3-F648-855D-71AD1F58F2B7}" srcOrd="2" destOrd="0" presId="urn:microsoft.com/office/officeart/2005/8/layout/process1"/>
    <dgm:cxn modelId="{C896A8C6-3E79-4875-B84E-DA7CC424C42B}" type="presParOf" srcId="{142F5902-8DA0-2947-9CFC-59196C94CB43}" destId="{CC3A8486-5999-E540-94E3-9DAEC93AB41B}" srcOrd="3" destOrd="0" presId="urn:microsoft.com/office/officeart/2005/8/layout/process1"/>
    <dgm:cxn modelId="{4BDAB35F-8886-4D7A-ADB9-C83456E48EC2}" type="presParOf" srcId="{CC3A8486-5999-E540-94E3-9DAEC93AB41B}" destId="{78191340-A779-1D49-B6D8-60D510B2E168}" srcOrd="0" destOrd="0" presId="urn:microsoft.com/office/officeart/2005/8/layout/process1"/>
    <dgm:cxn modelId="{480BC218-632B-4C0A-B231-E02CD0892C02}" type="presParOf" srcId="{142F5902-8DA0-2947-9CFC-59196C94CB43}" destId="{B00B2739-A38A-794B-ABDE-D6DD1F2FA0CC}" srcOrd="4" destOrd="0" presId="urn:microsoft.com/office/officeart/2005/8/layout/process1"/>
    <dgm:cxn modelId="{6A174FE7-5E58-46B0-949D-C1B761FAF0AD}" type="presParOf" srcId="{142F5902-8DA0-2947-9CFC-59196C94CB43}" destId="{858D7D2F-4DD5-4E5E-A297-1EA656865E8B}" srcOrd="5" destOrd="0" presId="urn:microsoft.com/office/officeart/2005/8/layout/process1"/>
    <dgm:cxn modelId="{3631BDE4-C515-45FF-B48B-31089884C45B}" type="presParOf" srcId="{858D7D2F-4DD5-4E5E-A297-1EA656865E8B}" destId="{20675B6E-EFCC-4025-8F27-60CBEEC38B59}" srcOrd="0" destOrd="0" presId="urn:microsoft.com/office/officeart/2005/8/layout/process1"/>
    <dgm:cxn modelId="{145DC0E0-15A1-4407-8853-364CC7C07FE4}" type="presParOf" srcId="{142F5902-8DA0-2947-9CFC-59196C94CB43}" destId="{85699752-6925-41FE-B20F-1DC976140488}" srcOrd="6" destOrd="0" presId="urn:microsoft.com/office/officeart/2005/8/layout/process1"/>
    <dgm:cxn modelId="{A6C5B4A3-16E5-45FC-9E1D-B5DFD705407C}" type="presParOf" srcId="{142F5902-8DA0-2947-9CFC-59196C94CB43}" destId="{2DC4C04F-330A-4A9E-84DB-25E3BBFCA858}" srcOrd="7" destOrd="0" presId="urn:microsoft.com/office/officeart/2005/8/layout/process1"/>
    <dgm:cxn modelId="{DDFE9A43-AA37-4516-B974-73DE7FE2617A}" type="presParOf" srcId="{2DC4C04F-330A-4A9E-84DB-25E3BBFCA858}" destId="{7EB55E95-4BF8-437C-AA87-E7FA546874F8}" srcOrd="0" destOrd="0" presId="urn:microsoft.com/office/officeart/2005/8/layout/process1"/>
    <dgm:cxn modelId="{9AFAF35E-C29B-48D8-A3C3-AB04A8E12798}" type="presParOf" srcId="{142F5902-8DA0-2947-9CFC-59196C94CB43}" destId="{1B834A41-56F9-4428-9994-E542939FE1F4}" srcOrd="8" destOrd="0" presId="urn:microsoft.com/office/officeart/2005/8/layout/process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E8777-4722-1E45-A552-0D6EDC4E4D45}">
      <dsp:nvSpPr>
        <dsp:cNvPr id="0" name=""/>
        <dsp:cNvSpPr/>
      </dsp:nvSpPr>
      <dsp:spPr>
        <a:xfrm>
          <a:off x="1" y="0"/>
          <a:ext cx="829115" cy="864094"/>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Something</a:t>
          </a:r>
          <a:r>
            <a:rPr lang="en-US" sz="1000" kern="1200" baseline="0" dirty="0"/>
            <a:t> Happened</a:t>
          </a:r>
          <a:endParaRPr lang="en-US" sz="1000" kern="1200" dirty="0"/>
        </a:p>
      </dsp:txBody>
      <dsp:txXfrm>
        <a:off x="24285" y="24284"/>
        <a:ext cx="780547" cy="815526"/>
      </dsp:txXfrm>
    </dsp:sp>
    <dsp:sp modelId="{1EF4DE7C-6F0C-FB40-A2A2-5F055C8D3A45}">
      <dsp:nvSpPr>
        <dsp:cNvPr id="0" name=""/>
        <dsp:cNvSpPr/>
      </dsp:nvSpPr>
      <dsp:spPr>
        <a:xfrm>
          <a:off x="910319" y="329236"/>
          <a:ext cx="172149" cy="205620"/>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910319" y="370360"/>
        <a:ext cx="120504" cy="123372"/>
      </dsp:txXfrm>
    </dsp:sp>
    <dsp:sp modelId="{EBAAB56F-1D5F-2C4B-BE25-22258785E516}">
      <dsp:nvSpPr>
        <dsp:cNvPr id="0" name=""/>
        <dsp:cNvSpPr/>
      </dsp:nvSpPr>
      <dsp:spPr>
        <a:xfrm>
          <a:off x="1153927" y="0"/>
          <a:ext cx="829115" cy="864094"/>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a:t>Here's what I am thinking...</a:t>
          </a:r>
        </a:p>
      </dsp:txBody>
      <dsp:txXfrm>
        <a:off x="1178211" y="24284"/>
        <a:ext cx="780547" cy="815526"/>
      </dsp:txXfrm>
    </dsp:sp>
    <dsp:sp modelId="{34624061-5C57-7A4A-BA51-B7222237C91D}">
      <dsp:nvSpPr>
        <dsp:cNvPr id="0" name=""/>
        <dsp:cNvSpPr/>
      </dsp:nvSpPr>
      <dsp:spPr>
        <a:xfrm>
          <a:off x="2070709" y="329236"/>
          <a:ext cx="185852" cy="205620"/>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2070709" y="370360"/>
        <a:ext cx="130096" cy="123372"/>
      </dsp:txXfrm>
    </dsp:sp>
    <dsp:sp modelId="{CEB949B6-9F9E-614F-AC72-A2C0EFC753E5}">
      <dsp:nvSpPr>
        <dsp:cNvPr id="0" name=""/>
        <dsp:cNvSpPr/>
      </dsp:nvSpPr>
      <dsp:spPr>
        <a:xfrm>
          <a:off x="2333708" y="0"/>
          <a:ext cx="829115" cy="864094"/>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A</a:t>
          </a:r>
          <a:r>
            <a:rPr lang="en-US" sz="1000" kern="1200" baseline="0" dirty="0"/>
            <a:t> question other people have ...</a:t>
          </a:r>
          <a:endParaRPr lang="en-US" sz="1000" kern="1200" dirty="0"/>
        </a:p>
      </dsp:txBody>
      <dsp:txXfrm>
        <a:off x="2357992" y="24284"/>
        <a:ext cx="780547" cy="815526"/>
      </dsp:txXfrm>
    </dsp:sp>
    <dsp:sp modelId="{83A1FE03-17B0-544C-A098-6EA308DA2E41}">
      <dsp:nvSpPr>
        <dsp:cNvPr id="0" name=""/>
        <dsp:cNvSpPr/>
      </dsp:nvSpPr>
      <dsp:spPr>
        <a:xfrm>
          <a:off x="3240980" y="329236"/>
          <a:ext cx="165691" cy="205620"/>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240980" y="370360"/>
        <a:ext cx="115984" cy="123372"/>
      </dsp:txXfrm>
    </dsp:sp>
    <dsp:sp modelId="{0A4357DF-52A2-B14F-A06C-C29616C48428}">
      <dsp:nvSpPr>
        <dsp:cNvPr id="0" name=""/>
        <dsp:cNvSpPr/>
      </dsp:nvSpPr>
      <dsp:spPr>
        <a:xfrm>
          <a:off x="3475450" y="0"/>
          <a:ext cx="829115" cy="864094"/>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a:t>My answer to that question</a:t>
          </a:r>
        </a:p>
      </dsp:txBody>
      <dsp:txXfrm>
        <a:off x="3499734" y="24284"/>
        <a:ext cx="780547" cy="815526"/>
      </dsp:txXfrm>
    </dsp:sp>
    <dsp:sp modelId="{5A915071-2515-9448-A735-19E5DB3656EA}">
      <dsp:nvSpPr>
        <dsp:cNvPr id="0" name=""/>
        <dsp:cNvSpPr/>
      </dsp:nvSpPr>
      <dsp:spPr>
        <a:xfrm>
          <a:off x="4390522" y="329236"/>
          <a:ext cx="182229" cy="205620"/>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390522" y="370360"/>
        <a:ext cx="127560" cy="123372"/>
      </dsp:txXfrm>
    </dsp:sp>
    <dsp:sp modelId="{4731E7DE-34B1-4B4F-B7A0-633B6A8D1470}">
      <dsp:nvSpPr>
        <dsp:cNvPr id="0" name=""/>
        <dsp:cNvSpPr/>
      </dsp:nvSpPr>
      <dsp:spPr>
        <a:xfrm>
          <a:off x="4648394" y="0"/>
          <a:ext cx="829115" cy="864094"/>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a:t>In the end, I say...</a:t>
          </a:r>
        </a:p>
      </dsp:txBody>
      <dsp:txXfrm>
        <a:off x="4672678" y="24284"/>
        <a:ext cx="780547" cy="8155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16F42A-867E-BB4E-B252-5397C3337ACD}">
      <dsp:nvSpPr>
        <dsp:cNvPr id="0" name=""/>
        <dsp:cNvSpPr/>
      </dsp:nvSpPr>
      <dsp:spPr>
        <a:xfrm>
          <a:off x="47703" y="0"/>
          <a:ext cx="830460" cy="952363"/>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baseline="0"/>
            <a:t>Overview of the problem...</a:t>
          </a:r>
          <a:endParaRPr lang="en-US" sz="1100" kern="1200"/>
        </a:p>
      </dsp:txBody>
      <dsp:txXfrm>
        <a:off x="72026" y="24323"/>
        <a:ext cx="781814" cy="903717"/>
      </dsp:txXfrm>
    </dsp:sp>
    <dsp:sp modelId="{7E689291-F811-9E4E-84E4-3CA9A57D5349}">
      <dsp:nvSpPr>
        <dsp:cNvPr id="0" name=""/>
        <dsp:cNvSpPr/>
      </dsp:nvSpPr>
      <dsp:spPr>
        <a:xfrm>
          <a:off x="949954" y="373204"/>
          <a:ext cx="152194" cy="205954"/>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949954" y="414395"/>
        <a:ext cx="106536" cy="123572"/>
      </dsp:txXfrm>
    </dsp:sp>
    <dsp:sp modelId="{8996EAF7-AFDE-5B46-9CEB-D81E9E6E0202}">
      <dsp:nvSpPr>
        <dsp:cNvPr id="0" name=""/>
        <dsp:cNvSpPr/>
      </dsp:nvSpPr>
      <dsp:spPr>
        <a:xfrm>
          <a:off x="1165324" y="0"/>
          <a:ext cx="830460" cy="952363"/>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a:t>My</a:t>
          </a:r>
          <a:r>
            <a:rPr lang="en-US" sz="1100" kern="1200" baseline="0"/>
            <a:t> view on the problem...</a:t>
          </a:r>
          <a:endParaRPr lang="en-US" sz="1100" kern="1200"/>
        </a:p>
      </dsp:txBody>
      <dsp:txXfrm>
        <a:off x="1189647" y="24323"/>
        <a:ext cx="781814" cy="903717"/>
      </dsp:txXfrm>
    </dsp:sp>
    <dsp:sp modelId="{778706A7-4174-1C41-8DEA-E12FC963B16A}">
      <dsp:nvSpPr>
        <dsp:cNvPr id="0" name=""/>
        <dsp:cNvSpPr/>
      </dsp:nvSpPr>
      <dsp:spPr>
        <a:xfrm>
          <a:off x="2076955" y="373204"/>
          <a:ext cx="172080" cy="205954"/>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2076955" y="414395"/>
        <a:ext cx="120456" cy="123572"/>
      </dsp:txXfrm>
    </dsp:sp>
    <dsp:sp modelId="{5313DBD5-2CB2-804C-9210-ADB68DCDD629}">
      <dsp:nvSpPr>
        <dsp:cNvPr id="0" name=""/>
        <dsp:cNvSpPr/>
      </dsp:nvSpPr>
      <dsp:spPr>
        <a:xfrm>
          <a:off x="2320465" y="0"/>
          <a:ext cx="830460" cy="952363"/>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a:t>One</a:t>
          </a:r>
          <a:r>
            <a:rPr lang="en-US" sz="1100" kern="1200" baseline="0"/>
            <a:t> response to the problem...</a:t>
          </a:r>
          <a:endParaRPr lang="en-US" sz="1100" kern="1200"/>
        </a:p>
      </dsp:txBody>
      <dsp:txXfrm>
        <a:off x="2344788" y="24323"/>
        <a:ext cx="781814" cy="903717"/>
      </dsp:txXfrm>
    </dsp:sp>
    <dsp:sp modelId="{F18AB56B-8119-4B45-8B80-77E108554CE8}">
      <dsp:nvSpPr>
        <dsp:cNvPr id="0" name=""/>
        <dsp:cNvSpPr/>
      </dsp:nvSpPr>
      <dsp:spPr>
        <a:xfrm rot="327599">
          <a:off x="3248787" y="432256"/>
          <a:ext cx="209423" cy="205954"/>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248927" y="470508"/>
        <a:ext cx="147637" cy="123572"/>
      </dsp:txXfrm>
    </dsp:sp>
    <dsp:sp modelId="{824EB352-216C-0B42-8A4A-BBF33598F15D}">
      <dsp:nvSpPr>
        <dsp:cNvPr id="0" name=""/>
        <dsp:cNvSpPr/>
      </dsp:nvSpPr>
      <dsp:spPr>
        <a:xfrm>
          <a:off x="3544272" y="116976"/>
          <a:ext cx="830460" cy="952363"/>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a:t>A</a:t>
          </a:r>
          <a:r>
            <a:rPr lang="en-US" sz="1100" kern="1200" baseline="0"/>
            <a:t> question that arises...</a:t>
          </a:r>
          <a:endParaRPr lang="en-US" sz="1100" kern="1200"/>
        </a:p>
      </dsp:txBody>
      <dsp:txXfrm>
        <a:off x="3568595" y="141299"/>
        <a:ext cx="781814" cy="903717"/>
      </dsp:txXfrm>
    </dsp:sp>
    <dsp:sp modelId="{50A5BAF0-AFBD-4EC8-B49B-0B111E8E8C05}">
      <dsp:nvSpPr>
        <dsp:cNvPr id="0" name=""/>
        <dsp:cNvSpPr/>
      </dsp:nvSpPr>
      <dsp:spPr>
        <a:xfrm>
          <a:off x="4445034" y="490181"/>
          <a:ext cx="149038" cy="205954"/>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445034" y="531372"/>
        <a:ext cx="104327" cy="123572"/>
      </dsp:txXfrm>
    </dsp:sp>
    <dsp:sp modelId="{E979A7E9-0421-4A7F-9ACB-16A7EBCD5856}">
      <dsp:nvSpPr>
        <dsp:cNvPr id="0" name=""/>
        <dsp:cNvSpPr/>
      </dsp:nvSpPr>
      <dsp:spPr>
        <a:xfrm>
          <a:off x="4655939" y="116976"/>
          <a:ext cx="830460" cy="952363"/>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a:t>In</a:t>
          </a:r>
          <a:r>
            <a:rPr lang="en-US" sz="1100" kern="1200" baseline="0"/>
            <a:t> the end, I say...</a:t>
          </a:r>
          <a:endParaRPr lang="en-US" sz="1100" kern="1200"/>
        </a:p>
      </dsp:txBody>
      <dsp:txXfrm>
        <a:off x="4680262" y="141299"/>
        <a:ext cx="781814" cy="9037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EA927-3DA3-F648-855D-71AD1F58F2B7}">
      <dsp:nvSpPr>
        <dsp:cNvPr id="0" name=""/>
        <dsp:cNvSpPr/>
      </dsp:nvSpPr>
      <dsp:spPr>
        <a:xfrm>
          <a:off x="0" y="40948"/>
          <a:ext cx="1094164" cy="110586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t>Overview</a:t>
          </a:r>
          <a:r>
            <a:rPr lang="en-US" sz="1400" kern="1200" baseline="0"/>
            <a:t> of  the problem...</a:t>
          </a:r>
          <a:endParaRPr lang="en-US" sz="1400" kern="1200"/>
        </a:p>
      </dsp:txBody>
      <dsp:txXfrm>
        <a:off x="32047" y="72995"/>
        <a:ext cx="1030070" cy="1041767"/>
      </dsp:txXfrm>
    </dsp:sp>
    <dsp:sp modelId="{CC3A8486-5999-E540-94E3-9DAEC93AB41B}">
      <dsp:nvSpPr>
        <dsp:cNvPr id="0" name=""/>
        <dsp:cNvSpPr/>
      </dsp:nvSpPr>
      <dsp:spPr>
        <a:xfrm>
          <a:off x="1210835" y="458202"/>
          <a:ext cx="247340" cy="271352"/>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210835" y="512472"/>
        <a:ext cx="173138" cy="162812"/>
      </dsp:txXfrm>
    </dsp:sp>
    <dsp:sp modelId="{B00B2739-A38A-794B-ABDE-D6DD1F2FA0CC}">
      <dsp:nvSpPr>
        <dsp:cNvPr id="0" name=""/>
        <dsp:cNvSpPr/>
      </dsp:nvSpPr>
      <dsp:spPr>
        <a:xfrm>
          <a:off x="1560845" y="40948"/>
          <a:ext cx="1094164" cy="110586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t>Some</a:t>
          </a:r>
          <a:r>
            <a:rPr lang="en-US" sz="1400" kern="1200" baseline="0"/>
            <a:t> people think...</a:t>
          </a:r>
          <a:endParaRPr lang="en-US" sz="1400" kern="1200"/>
        </a:p>
      </dsp:txBody>
      <dsp:txXfrm>
        <a:off x="1592892" y="72995"/>
        <a:ext cx="1030070" cy="1041767"/>
      </dsp:txXfrm>
    </dsp:sp>
    <dsp:sp modelId="{858D7D2F-4DD5-4E5E-A297-1EA656865E8B}">
      <dsp:nvSpPr>
        <dsp:cNvPr id="0" name=""/>
        <dsp:cNvSpPr/>
      </dsp:nvSpPr>
      <dsp:spPr>
        <a:xfrm>
          <a:off x="2771347" y="458202"/>
          <a:ext cx="246634" cy="271352"/>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771347" y="512472"/>
        <a:ext cx="172644" cy="162812"/>
      </dsp:txXfrm>
    </dsp:sp>
    <dsp:sp modelId="{85699752-6925-41FE-B20F-1DC976140488}">
      <dsp:nvSpPr>
        <dsp:cNvPr id="0" name=""/>
        <dsp:cNvSpPr/>
      </dsp:nvSpPr>
      <dsp:spPr>
        <a:xfrm>
          <a:off x="3120359" y="40948"/>
          <a:ext cx="1094164" cy="110586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Here's what I'm</a:t>
          </a:r>
          <a:r>
            <a:rPr lang="en-US" sz="1400" kern="1200" baseline="0" dirty="0"/>
            <a:t> thinking...</a:t>
          </a:r>
          <a:endParaRPr lang="en-US" sz="1400" kern="1200" dirty="0"/>
        </a:p>
      </dsp:txBody>
      <dsp:txXfrm>
        <a:off x="3152406" y="72995"/>
        <a:ext cx="1030070" cy="1041767"/>
      </dsp:txXfrm>
    </dsp:sp>
    <dsp:sp modelId="{2DC4C04F-330A-4A9E-84DB-25E3BBFCA858}">
      <dsp:nvSpPr>
        <dsp:cNvPr id="0" name=""/>
        <dsp:cNvSpPr/>
      </dsp:nvSpPr>
      <dsp:spPr>
        <a:xfrm rot="21548654">
          <a:off x="4311419" y="447049"/>
          <a:ext cx="205465" cy="271352"/>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311422" y="501779"/>
        <a:ext cx="143826" cy="162812"/>
      </dsp:txXfrm>
    </dsp:sp>
    <dsp:sp modelId="{1B834A41-56F9-4428-9994-E542939FE1F4}">
      <dsp:nvSpPr>
        <dsp:cNvPr id="0" name=""/>
        <dsp:cNvSpPr/>
      </dsp:nvSpPr>
      <dsp:spPr>
        <a:xfrm>
          <a:off x="4602151" y="0"/>
          <a:ext cx="872016" cy="1146810"/>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In</a:t>
          </a:r>
          <a:r>
            <a:rPr lang="en-US" sz="1400" kern="1200" baseline="0" dirty="0"/>
            <a:t> the end, I say...</a:t>
          </a:r>
          <a:endParaRPr lang="en-US" sz="1400" kern="1200" dirty="0"/>
        </a:p>
      </dsp:txBody>
      <dsp:txXfrm>
        <a:off x="4627691" y="25540"/>
        <a:ext cx="820936" cy="10957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E38398-0DC0-764E-940E-6FB7F460D420}">
      <dsp:nvSpPr>
        <dsp:cNvPr id="0" name=""/>
        <dsp:cNvSpPr/>
      </dsp:nvSpPr>
      <dsp:spPr>
        <a:xfrm>
          <a:off x="93980" y="104708"/>
          <a:ext cx="829115" cy="937392"/>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Something</a:t>
          </a:r>
          <a:r>
            <a:rPr lang="en-US" sz="1000" kern="1200" baseline="0" dirty="0"/>
            <a:t> Happened </a:t>
          </a:r>
          <a:endParaRPr lang="en-US" sz="1000" kern="1200" dirty="0"/>
        </a:p>
      </dsp:txBody>
      <dsp:txXfrm>
        <a:off x="118264" y="128992"/>
        <a:ext cx="780547" cy="888824"/>
      </dsp:txXfrm>
    </dsp:sp>
    <dsp:sp modelId="{1185DEDC-99FE-5141-BD30-225580DDA293}">
      <dsp:nvSpPr>
        <dsp:cNvPr id="0" name=""/>
        <dsp:cNvSpPr/>
      </dsp:nvSpPr>
      <dsp:spPr>
        <a:xfrm>
          <a:off x="966641" y="470594"/>
          <a:ext cx="92317" cy="205620"/>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966641" y="511718"/>
        <a:ext cx="64622" cy="123372"/>
      </dsp:txXfrm>
    </dsp:sp>
    <dsp:sp modelId="{491EA927-3DA3-F648-855D-71AD1F58F2B7}">
      <dsp:nvSpPr>
        <dsp:cNvPr id="0" name=""/>
        <dsp:cNvSpPr/>
      </dsp:nvSpPr>
      <dsp:spPr>
        <a:xfrm>
          <a:off x="1097279" y="104708"/>
          <a:ext cx="829115" cy="937392"/>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a:t>Here's</a:t>
          </a:r>
          <a:r>
            <a:rPr lang="en-US" sz="1000" kern="1200" baseline="0"/>
            <a:t> what I'm thinking...</a:t>
          </a:r>
          <a:endParaRPr lang="en-US" sz="1000" kern="1200"/>
        </a:p>
      </dsp:txBody>
      <dsp:txXfrm>
        <a:off x="1121563" y="128992"/>
        <a:ext cx="780547" cy="888824"/>
      </dsp:txXfrm>
    </dsp:sp>
    <dsp:sp modelId="{CC3A8486-5999-E540-94E3-9DAEC93AB41B}">
      <dsp:nvSpPr>
        <dsp:cNvPr id="0" name=""/>
        <dsp:cNvSpPr/>
      </dsp:nvSpPr>
      <dsp:spPr>
        <a:xfrm rot="21309486">
          <a:off x="2027754" y="417723"/>
          <a:ext cx="216475" cy="205620"/>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2027864" y="461450"/>
        <a:ext cx="154789" cy="123372"/>
      </dsp:txXfrm>
    </dsp:sp>
    <dsp:sp modelId="{B00B2739-A38A-794B-ABDE-D6DD1F2FA0CC}">
      <dsp:nvSpPr>
        <dsp:cNvPr id="0" name=""/>
        <dsp:cNvSpPr/>
      </dsp:nvSpPr>
      <dsp:spPr>
        <a:xfrm>
          <a:off x="2333380" y="0"/>
          <a:ext cx="829115" cy="937392"/>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a:t>Someone</a:t>
          </a:r>
          <a:r>
            <a:rPr lang="en-US" sz="1000" kern="1200" baseline="0"/>
            <a:t> thinks...</a:t>
          </a:r>
          <a:endParaRPr lang="en-US" sz="1000" kern="1200"/>
        </a:p>
      </dsp:txBody>
      <dsp:txXfrm>
        <a:off x="2357664" y="24284"/>
        <a:ext cx="780547" cy="888824"/>
      </dsp:txXfrm>
    </dsp:sp>
    <dsp:sp modelId="{858D7D2F-4DD5-4E5E-A297-1EA656865E8B}">
      <dsp:nvSpPr>
        <dsp:cNvPr id="0" name=""/>
        <dsp:cNvSpPr/>
      </dsp:nvSpPr>
      <dsp:spPr>
        <a:xfrm>
          <a:off x="3245407" y="365885"/>
          <a:ext cx="175772" cy="205620"/>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245407" y="407009"/>
        <a:ext cx="123040" cy="123372"/>
      </dsp:txXfrm>
    </dsp:sp>
    <dsp:sp modelId="{85699752-6925-41FE-B20F-1DC976140488}">
      <dsp:nvSpPr>
        <dsp:cNvPr id="0" name=""/>
        <dsp:cNvSpPr/>
      </dsp:nvSpPr>
      <dsp:spPr>
        <a:xfrm>
          <a:off x="3494142" y="0"/>
          <a:ext cx="829115" cy="937392"/>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a:t>Someone else thinks...</a:t>
          </a:r>
        </a:p>
      </dsp:txBody>
      <dsp:txXfrm>
        <a:off x="3518426" y="24284"/>
        <a:ext cx="780547" cy="888824"/>
      </dsp:txXfrm>
    </dsp:sp>
    <dsp:sp modelId="{2DC4C04F-330A-4A9E-84DB-25E3BBFCA858}">
      <dsp:nvSpPr>
        <dsp:cNvPr id="0" name=""/>
        <dsp:cNvSpPr/>
      </dsp:nvSpPr>
      <dsp:spPr>
        <a:xfrm>
          <a:off x="4404541" y="365885"/>
          <a:ext cx="172322" cy="205620"/>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404541" y="407009"/>
        <a:ext cx="120625" cy="123372"/>
      </dsp:txXfrm>
    </dsp:sp>
    <dsp:sp modelId="{1B834A41-56F9-4428-9994-E542939FE1F4}">
      <dsp:nvSpPr>
        <dsp:cNvPr id="0" name=""/>
        <dsp:cNvSpPr/>
      </dsp:nvSpPr>
      <dsp:spPr>
        <a:xfrm>
          <a:off x="4648394" y="0"/>
          <a:ext cx="829115" cy="937392"/>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a:t>In</a:t>
          </a:r>
          <a:r>
            <a:rPr lang="en-US" sz="1000" kern="1200" baseline="0"/>
            <a:t> the end,</a:t>
          </a:r>
        </a:p>
        <a:p>
          <a:pPr lvl="0" algn="ctr" defTabSz="444500">
            <a:lnSpc>
              <a:spcPct val="90000"/>
            </a:lnSpc>
            <a:spcBef>
              <a:spcPct val="0"/>
            </a:spcBef>
            <a:spcAft>
              <a:spcPct val="35000"/>
            </a:spcAft>
          </a:pPr>
          <a:r>
            <a:rPr lang="en-US" sz="1000" kern="1200" baseline="0"/>
            <a:t>I say...</a:t>
          </a:r>
          <a:endParaRPr lang="en-US" sz="1000" kern="1200"/>
        </a:p>
      </dsp:txBody>
      <dsp:txXfrm>
        <a:off x="4672678" y="24284"/>
        <a:ext cx="780547" cy="88882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95DFBC-A7CF-4EE7-82B2-FDD9F7441DEA}" type="datetimeFigureOut">
              <a:rPr lang="en-US" smtClean="0"/>
              <a:t>11/21/14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D9F6416-320E-4B5D-B63C-D308F7C282A8}" type="slidenum">
              <a:rPr lang="en-US" smtClean="0"/>
              <a:t>‹#›</a:t>
            </a:fld>
            <a:endParaRPr lang="en-US"/>
          </a:p>
        </p:txBody>
      </p:sp>
    </p:spTree>
    <p:extLst>
      <p:ext uri="{BB962C8B-B14F-4D97-AF65-F5344CB8AC3E}">
        <p14:creationId xmlns:p14="http://schemas.microsoft.com/office/powerpoint/2010/main" val="3860562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95DFBC-A7CF-4EE7-82B2-FDD9F7441DEA}" type="datetimeFigureOut">
              <a:rPr lang="en-US" smtClean="0"/>
              <a:t>11/21/14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9F6416-320E-4B5D-B63C-D308F7C282A8}" type="slidenum">
              <a:rPr lang="en-US" smtClean="0"/>
              <a:t>‹#›</a:t>
            </a:fld>
            <a:endParaRPr lang="en-US"/>
          </a:p>
        </p:txBody>
      </p:sp>
    </p:spTree>
    <p:extLst>
      <p:ext uri="{BB962C8B-B14F-4D97-AF65-F5344CB8AC3E}">
        <p14:creationId xmlns:p14="http://schemas.microsoft.com/office/powerpoint/2010/main" val="1141062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95DFBC-A7CF-4EE7-82B2-FDD9F7441DEA}" type="datetimeFigureOut">
              <a:rPr lang="en-US" smtClean="0"/>
              <a:t>11/21/14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9F6416-320E-4B5D-B63C-D308F7C282A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7708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A95DFBC-A7CF-4EE7-82B2-FDD9F7441DEA}" type="datetimeFigureOut">
              <a:rPr lang="en-US" smtClean="0"/>
              <a:t>11/21/14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9F6416-320E-4B5D-B63C-D308F7C282A8}" type="slidenum">
              <a:rPr lang="en-US" smtClean="0"/>
              <a:t>‹#›</a:t>
            </a:fld>
            <a:endParaRPr lang="en-US"/>
          </a:p>
        </p:txBody>
      </p:sp>
    </p:spTree>
    <p:extLst>
      <p:ext uri="{BB962C8B-B14F-4D97-AF65-F5344CB8AC3E}">
        <p14:creationId xmlns:p14="http://schemas.microsoft.com/office/powerpoint/2010/main" val="2167519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A95DFBC-A7CF-4EE7-82B2-FDD9F7441DEA}" type="datetimeFigureOut">
              <a:rPr lang="en-US" smtClean="0"/>
              <a:t>11/21/14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9F6416-320E-4B5D-B63C-D308F7C282A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80610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A95DFBC-A7CF-4EE7-82B2-FDD9F7441DEA}" type="datetimeFigureOut">
              <a:rPr lang="en-US" smtClean="0"/>
              <a:t>11/21/14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9F6416-320E-4B5D-B63C-D308F7C282A8}" type="slidenum">
              <a:rPr lang="en-US" smtClean="0"/>
              <a:t>‹#›</a:t>
            </a:fld>
            <a:endParaRPr lang="en-US"/>
          </a:p>
        </p:txBody>
      </p:sp>
    </p:spTree>
    <p:extLst>
      <p:ext uri="{BB962C8B-B14F-4D97-AF65-F5344CB8AC3E}">
        <p14:creationId xmlns:p14="http://schemas.microsoft.com/office/powerpoint/2010/main" val="517183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5DFBC-A7CF-4EE7-82B2-FDD9F7441DEA}" type="datetimeFigureOut">
              <a:rPr lang="en-US" smtClean="0"/>
              <a:t>11/21/14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9F6416-320E-4B5D-B63C-D308F7C282A8}" type="slidenum">
              <a:rPr lang="en-US" smtClean="0"/>
              <a:t>‹#›</a:t>
            </a:fld>
            <a:endParaRPr lang="en-US"/>
          </a:p>
        </p:txBody>
      </p:sp>
    </p:spTree>
    <p:extLst>
      <p:ext uri="{BB962C8B-B14F-4D97-AF65-F5344CB8AC3E}">
        <p14:creationId xmlns:p14="http://schemas.microsoft.com/office/powerpoint/2010/main" val="1488162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5DFBC-A7CF-4EE7-82B2-FDD9F7441DEA}" type="datetimeFigureOut">
              <a:rPr lang="en-US" smtClean="0"/>
              <a:t>11/21/14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9F6416-320E-4B5D-B63C-D308F7C282A8}" type="slidenum">
              <a:rPr lang="en-US" smtClean="0"/>
              <a:t>‹#›</a:t>
            </a:fld>
            <a:endParaRPr lang="en-US"/>
          </a:p>
        </p:txBody>
      </p:sp>
    </p:spTree>
    <p:extLst>
      <p:ext uri="{BB962C8B-B14F-4D97-AF65-F5344CB8AC3E}">
        <p14:creationId xmlns:p14="http://schemas.microsoft.com/office/powerpoint/2010/main" val="422104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5DFBC-A7CF-4EE7-82B2-FDD9F7441DEA}" type="datetimeFigureOut">
              <a:rPr lang="en-US" smtClean="0"/>
              <a:t>11/21/14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9F6416-320E-4B5D-B63C-D308F7C282A8}" type="slidenum">
              <a:rPr lang="en-US" smtClean="0"/>
              <a:t>‹#›</a:t>
            </a:fld>
            <a:endParaRPr lang="en-US"/>
          </a:p>
        </p:txBody>
      </p:sp>
    </p:spTree>
    <p:extLst>
      <p:ext uri="{BB962C8B-B14F-4D97-AF65-F5344CB8AC3E}">
        <p14:creationId xmlns:p14="http://schemas.microsoft.com/office/powerpoint/2010/main" val="1895701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95DFBC-A7CF-4EE7-82B2-FDD9F7441DEA}" type="datetimeFigureOut">
              <a:rPr lang="en-US" smtClean="0"/>
              <a:t>11/21/14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9F6416-320E-4B5D-B63C-D308F7C282A8}" type="slidenum">
              <a:rPr lang="en-US" smtClean="0"/>
              <a:t>‹#›</a:t>
            </a:fld>
            <a:endParaRPr lang="en-US"/>
          </a:p>
        </p:txBody>
      </p:sp>
    </p:spTree>
    <p:extLst>
      <p:ext uri="{BB962C8B-B14F-4D97-AF65-F5344CB8AC3E}">
        <p14:creationId xmlns:p14="http://schemas.microsoft.com/office/powerpoint/2010/main" val="293036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95DFBC-A7CF-4EE7-82B2-FDD9F7441DEA}" type="datetimeFigureOut">
              <a:rPr lang="en-US" smtClean="0"/>
              <a:t>11/21/14</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D9F6416-320E-4B5D-B63C-D308F7C282A8}" type="slidenum">
              <a:rPr lang="en-US" smtClean="0"/>
              <a:t>‹#›</a:t>
            </a:fld>
            <a:endParaRPr lang="en-US"/>
          </a:p>
        </p:txBody>
      </p:sp>
    </p:spTree>
    <p:extLst>
      <p:ext uri="{BB962C8B-B14F-4D97-AF65-F5344CB8AC3E}">
        <p14:creationId xmlns:p14="http://schemas.microsoft.com/office/powerpoint/2010/main" val="3817152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95DFBC-A7CF-4EE7-82B2-FDD9F7441DEA}" type="datetimeFigureOut">
              <a:rPr lang="en-US" smtClean="0"/>
              <a:t>11/21/14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D9F6416-320E-4B5D-B63C-D308F7C282A8}" type="slidenum">
              <a:rPr lang="en-US" smtClean="0"/>
              <a:t>‹#›</a:t>
            </a:fld>
            <a:endParaRPr lang="en-US"/>
          </a:p>
        </p:txBody>
      </p:sp>
    </p:spTree>
    <p:extLst>
      <p:ext uri="{BB962C8B-B14F-4D97-AF65-F5344CB8AC3E}">
        <p14:creationId xmlns:p14="http://schemas.microsoft.com/office/powerpoint/2010/main" val="2612575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95DFBC-A7CF-4EE7-82B2-FDD9F7441DEA}" type="datetimeFigureOut">
              <a:rPr lang="en-US" smtClean="0"/>
              <a:t>11/21/14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D9F6416-320E-4B5D-B63C-D308F7C282A8}" type="slidenum">
              <a:rPr lang="en-US" smtClean="0"/>
              <a:t>‹#›</a:t>
            </a:fld>
            <a:endParaRPr lang="en-US"/>
          </a:p>
        </p:txBody>
      </p:sp>
    </p:spTree>
    <p:extLst>
      <p:ext uri="{BB962C8B-B14F-4D97-AF65-F5344CB8AC3E}">
        <p14:creationId xmlns:p14="http://schemas.microsoft.com/office/powerpoint/2010/main" val="3766753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5DFBC-A7CF-4EE7-82B2-FDD9F7441DEA}" type="datetimeFigureOut">
              <a:rPr lang="en-US" smtClean="0"/>
              <a:t>11/21/14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D9F6416-320E-4B5D-B63C-D308F7C282A8}" type="slidenum">
              <a:rPr lang="en-US" smtClean="0"/>
              <a:t>‹#›</a:t>
            </a:fld>
            <a:endParaRPr lang="en-US"/>
          </a:p>
        </p:txBody>
      </p:sp>
    </p:spTree>
    <p:extLst>
      <p:ext uri="{BB962C8B-B14F-4D97-AF65-F5344CB8AC3E}">
        <p14:creationId xmlns:p14="http://schemas.microsoft.com/office/powerpoint/2010/main" val="3318501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95DFBC-A7CF-4EE7-82B2-FDD9F7441DEA}" type="datetimeFigureOut">
              <a:rPr lang="en-US" smtClean="0"/>
              <a:t>11/21/14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D9F6416-320E-4B5D-B63C-D308F7C282A8}" type="slidenum">
              <a:rPr lang="en-US" smtClean="0"/>
              <a:t>‹#›</a:t>
            </a:fld>
            <a:endParaRPr lang="en-US"/>
          </a:p>
        </p:txBody>
      </p:sp>
    </p:spTree>
    <p:extLst>
      <p:ext uri="{BB962C8B-B14F-4D97-AF65-F5344CB8AC3E}">
        <p14:creationId xmlns:p14="http://schemas.microsoft.com/office/powerpoint/2010/main" val="210774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95DFBC-A7CF-4EE7-82B2-FDD9F7441DEA}" type="datetimeFigureOut">
              <a:rPr lang="en-US" smtClean="0"/>
              <a:t>11/21/14</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9F6416-320E-4B5D-B63C-D308F7C282A8}" type="slidenum">
              <a:rPr lang="en-US" smtClean="0"/>
              <a:t>‹#›</a:t>
            </a:fld>
            <a:endParaRPr lang="en-US"/>
          </a:p>
        </p:txBody>
      </p:sp>
    </p:spTree>
    <p:extLst>
      <p:ext uri="{BB962C8B-B14F-4D97-AF65-F5344CB8AC3E}">
        <p14:creationId xmlns:p14="http://schemas.microsoft.com/office/powerpoint/2010/main" val="14077206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A95DFBC-A7CF-4EE7-82B2-FDD9F7441DEA}" type="datetimeFigureOut">
              <a:rPr lang="en-US" smtClean="0"/>
              <a:t>11/21/14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D9F6416-320E-4B5D-B63C-D308F7C282A8}" type="slidenum">
              <a:rPr lang="en-US" smtClean="0"/>
              <a:t>‹#›</a:t>
            </a:fld>
            <a:endParaRPr lang="en-US"/>
          </a:p>
        </p:txBody>
      </p:sp>
    </p:spTree>
    <p:extLst>
      <p:ext uri="{BB962C8B-B14F-4D97-AF65-F5344CB8AC3E}">
        <p14:creationId xmlns:p14="http://schemas.microsoft.com/office/powerpoint/2010/main" val="3223691158"/>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 id="2147484021" r:id="rId12"/>
    <p:sldLayoutId id="2147484022" r:id="rId13"/>
    <p:sldLayoutId id="2147484023" r:id="rId14"/>
    <p:sldLayoutId id="2147484024" r:id="rId15"/>
    <p:sldLayoutId id="214748402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tbowlin/Dropbox/KentuckyWritingProject14-15/The%20Teenage%20Brain.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9" Type="http://schemas.openxmlformats.org/officeDocument/2006/relationships/diagramQuickStyle" Target="../diagrams/quickStyle2.xml"/><Relationship Id="rId20" Type="http://schemas.openxmlformats.org/officeDocument/2006/relationships/diagramColors" Target="../diagrams/colors4.xml"/><Relationship Id="rId21" Type="http://schemas.microsoft.com/office/2007/relationships/diagramDrawing" Target="../diagrams/drawing4.xml"/><Relationship Id="rId10" Type="http://schemas.openxmlformats.org/officeDocument/2006/relationships/diagramColors" Target="../diagrams/colors2.xml"/><Relationship Id="rId11" Type="http://schemas.microsoft.com/office/2007/relationships/diagramDrawing" Target="../diagrams/drawing2.xml"/><Relationship Id="rId12" Type="http://schemas.openxmlformats.org/officeDocument/2006/relationships/diagramData" Target="../diagrams/data3.xml"/><Relationship Id="rId13" Type="http://schemas.openxmlformats.org/officeDocument/2006/relationships/diagramLayout" Target="../diagrams/layout3.xml"/><Relationship Id="rId14" Type="http://schemas.openxmlformats.org/officeDocument/2006/relationships/diagramQuickStyle" Target="../diagrams/quickStyle3.xml"/><Relationship Id="rId15" Type="http://schemas.openxmlformats.org/officeDocument/2006/relationships/diagramColors" Target="../diagrams/colors3.xml"/><Relationship Id="rId16" Type="http://schemas.microsoft.com/office/2007/relationships/diagramDrawing" Target="../diagrams/drawing3.xml"/><Relationship Id="rId17" Type="http://schemas.openxmlformats.org/officeDocument/2006/relationships/diagramData" Target="../diagrams/data4.xml"/><Relationship Id="rId18" Type="http://schemas.openxmlformats.org/officeDocument/2006/relationships/diagramLayout" Target="../diagrams/layout4.xml"/><Relationship Id="rId19" Type="http://schemas.openxmlformats.org/officeDocument/2006/relationships/diagramQuickStyle" Target="../diagrams/quickStyle4.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ience.howstuffworks.com/life/29323-tlc-a-study-of-the-teenage-brain-video.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Non-Traditional Instruction Days</a:t>
            </a:r>
          </a:p>
        </p:txBody>
      </p:sp>
      <p:sp>
        <p:nvSpPr>
          <p:cNvPr id="3" name="Content Placeholder 2"/>
          <p:cNvSpPr>
            <a:spLocks noGrp="1"/>
          </p:cNvSpPr>
          <p:nvPr>
            <p:ph idx="1"/>
          </p:nvPr>
        </p:nvSpPr>
        <p:spPr/>
        <p:txBody>
          <a:bodyPr/>
          <a:lstStyle/>
          <a:p>
            <a:pPr marL="0" indent="0" algn="ctr">
              <a:buNone/>
            </a:pPr>
            <a:r>
              <a:rPr lang="en-US" sz="2400" dirty="0"/>
              <a:t>Mrs. Bowlin</a:t>
            </a:r>
          </a:p>
          <a:p>
            <a:pPr marL="0" indent="0" algn="ctr">
              <a:buNone/>
            </a:pPr>
            <a:r>
              <a:rPr lang="en-US" sz="2400" dirty="0"/>
              <a:t>English</a:t>
            </a:r>
          </a:p>
          <a:p>
            <a:pPr marL="0" indent="0" algn="ctr">
              <a:buNone/>
            </a:pPr>
            <a:endParaRPr lang="en-US" sz="2400" dirty="0"/>
          </a:p>
          <a:p>
            <a:pPr marL="0" indent="0">
              <a:buNone/>
            </a:pPr>
            <a:r>
              <a:rPr lang="en-US" sz="2400" dirty="0"/>
              <a:t>    During each day Jessamine County Schools are closed due to inclement weather, you must complete one day of study from this argumentative writing practice unit.  Each day’s assignment will build on the previous day’s work, so be sure to save everything not only to submit to me for required attendance, but also to continue writing…</a:t>
            </a:r>
          </a:p>
          <a:p>
            <a:endParaRPr lang="en-US" dirty="0"/>
          </a:p>
        </p:txBody>
      </p:sp>
    </p:spTree>
    <p:extLst>
      <p:ext uri="{BB962C8B-B14F-4D97-AF65-F5344CB8AC3E}">
        <p14:creationId xmlns:p14="http://schemas.microsoft.com/office/powerpoint/2010/main" val="1117686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4985" y="361158"/>
            <a:ext cx="9835376" cy="1280890"/>
          </a:xfrm>
        </p:spPr>
        <p:txBody>
          <a:bodyPr>
            <a:normAutofit fontScale="90000"/>
          </a:bodyPr>
          <a:lstStyle/>
          <a:p>
            <a:r>
              <a:rPr lang="en-US" b="1" dirty="0" smtClean="0"/>
              <a:t>Journal 3:  </a:t>
            </a:r>
            <a:r>
              <a:rPr lang="en-US" dirty="0" smtClean="0"/>
              <a:t>Add to your journal writing . . .use your “They Say / I Say” Chart to add a paragraph or more to your writing about the Teen Brain.  Use sentence starters like these:   </a:t>
            </a:r>
            <a:endParaRPr lang="en-US" dirty="0"/>
          </a:p>
        </p:txBody>
      </p:sp>
      <p:sp>
        <p:nvSpPr>
          <p:cNvPr id="3" name="Content Placeholder 2"/>
          <p:cNvSpPr>
            <a:spLocks noGrp="1"/>
          </p:cNvSpPr>
          <p:nvPr>
            <p:ph idx="1"/>
          </p:nvPr>
        </p:nvSpPr>
        <p:spPr>
          <a:xfrm>
            <a:off x="2874025" y="2898097"/>
            <a:ext cx="8915400" cy="3777622"/>
          </a:xfrm>
        </p:spPr>
        <p:txBody>
          <a:bodyPr>
            <a:normAutofit/>
          </a:bodyPr>
          <a:lstStyle/>
          <a:p>
            <a:r>
              <a:rPr lang="en-US" sz="2400" dirty="0"/>
              <a:t>“As _____ says, “</a:t>
            </a:r>
          </a:p>
          <a:p>
            <a:r>
              <a:rPr lang="en-US" sz="2400" dirty="0"/>
              <a:t>“The video text explains …”</a:t>
            </a:r>
          </a:p>
          <a:p>
            <a:r>
              <a:rPr lang="en-US" sz="2400" dirty="0"/>
              <a:t>“ According to …”</a:t>
            </a:r>
          </a:p>
          <a:p>
            <a:r>
              <a:rPr lang="en-US" sz="2400" dirty="0"/>
              <a:t>“Supporting my example, …”</a:t>
            </a:r>
          </a:p>
          <a:p>
            <a:r>
              <a:rPr lang="en-US" sz="2400" dirty="0"/>
              <a:t>“Just as the video …”</a:t>
            </a:r>
          </a:p>
          <a:p>
            <a:r>
              <a:rPr lang="en-US" sz="2400" dirty="0"/>
              <a:t>“Although the video says …”</a:t>
            </a:r>
          </a:p>
          <a:p>
            <a:r>
              <a:rPr lang="en-US" sz="2400" dirty="0"/>
              <a:t>“While the video text explains </a:t>
            </a:r>
            <a:r>
              <a:rPr lang="en-US" sz="2400" dirty="0" smtClean="0"/>
              <a:t>…”</a:t>
            </a:r>
          </a:p>
          <a:p>
            <a:pPr marL="0" indent="0">
              <a:buNone/>
            </a:pPr>
            <a:endParaRPr lang="en-US" sz="2400" dirty="0"/>
          </a:p>
          <a:p>
            <a:pPr marL="0" indent="0">
              <a:buNone/>
            </a:pPr>
            <a:endParaRPr lang="en-US" sz="2400" dirty="0"/>
          </a:p>
        </p:txBody>
      </p:sp>
      <p:sp>
        <p:nvSpPr>
          <p:cNvPr id="4" name="TextBox 3"/>
          <p:cNvSpPr txBox="1"/>
          <p:nvPr/>
        </p:nvSpPr>
        <p:spPr>
          <a:xfrm>
            <a:off x="7947722" y="2641600"/>
            <a:ext cx="4244278" cy="2031325"/>
          </a:xfrm>
          <a:prstGeom prst="rect">
            <a:avLst/>
          </a:prstGeom>
          <a:noFill/>
        </p:spPr>
        <p:txBody>
          <a:bodyPr wrap="square" rtlCol="0">
            <a:spAutoFit/>
          </a:bodyPr>
          <a:lstStyle/>
          <a:p>
            <a:pPr algn="ctr"/>
            <a:r>
              <a:rPr lang="en-US" dirty="0">
                <a:solidFill>
                  <a:srgbClr val="0000FF"/>
                </a:solidFill>
              </a:rPr>
              <a:t>Integrate information into the text selectively to maintain the flow of ideas, avoiding plagiarism and following a standard format for citation.  </a:t>
            </a:r>
          </a:p>
          <a:p>
            <a:pPr algn="ctr"/>
            <a:r>
              <a:rPr lang="en-US" dirty="0">
                <a:solidFill>
                  <a:srgbClr val="0000FF"/>
                </a:solidFill>
              </a:rPr>
              <a:t>(</a:t>
            </a:r>
            <a:r>
              <a:rPr lang="en-US" i="1" dirty="0">
                <a:solidFill>
                  <a:srgbClr val="0000FF"/>
                </a:solidFill>
              </a:rPr>
              <a:t>Writing Standards 8)</a:t>
            </a:r>
            <a:endParaRPr lang="en-US" dirty="0">
              <a:solidFill>
                <a:srgbClr val="0000FF"/>
              </a:solidFill>
            </a:endParaRPr>
          </a:p>
          <a:p>
            <a:endParaRPr lang="en-US" dirty="0"/>
          </a:p>
        </p:txBody>
      </p:sp>
      <p:sp>
        <p:nvSpPr>
          <p:cNvPr id="5" name="TextBox 4"/>
          <p:cNvSpPr txBox="1"/>
          <p:nvPr/>
        </p:nvSpPr>
        <p:spPr>
          <a:xfrm>
            <a:off x="8813800" y="4826675"/>
            <a:ext cx="3378200" cy="2031325"/>
          </a:xfrm>
          <a:prstGeom prst="rect">
            <a:avLst/>
          </a:prstGeom>
          <a:noFill/>
        </p:spPr>
        <p:txBody>
          <a:bodyPr wrap="square" rtlCol="0">
            <a:spAutoFit/>
          </a:bodyPr>
          <a:lstStyle/>
          <a:p>
            <a:pPr algn="ctr"/>
            <a:r>
              <a:rPr lang="en-US" dirty="0">
                <a:solidFill>
                  <a:srgbClr val="0000FF"/>
                </a:solidFill>
              </a:rPr>
              <a:t>Write and edit work so that it conforms to the guidelines in the MLA style manual) appropriate for the discipline and writing type.  </a:t>
            </a:r>
            <a:r>
              <a:rPr lang="en-US" i="1" dirty="0">
                <a:solidFill>
                  <a:srgbClr val="0000FF"/>
                </a:solidFill>
              </a:rPr>
              <a:t>(LS 3-a)</a:t>
            </a:r>
            <a:endParaRPr lang="en-US" dirty="0">
              <a:solidFill>
                <a:srgbClr val="0000FF"/>
              </a:solidFill>
            </a:endParaRPr>
          </a:p>
          <a:p>
            <a:endParaRPr lang="en-US" dirty="0"/>
          </a:p>
        </p:txBody>
      </p:sp>
    </p:spTree>
    <p:extLst>
      <p:ext uri="{BB962C8B-B14F-4D97-AF65-F5344CB8AC3E}">
        <p14:creationId xmlns:p14="http://schemas.microsoft.com/office/powerpoint/2010/main" val="437015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Student Response</a:t>
            </a:r>
            <a:endParaRPr lang="en-US" dirty="0"/>
          </a:p>
        </p:txBody>
      </p:sp>
      <p:sp>
        <p:nvSpPr>
          <p:cNvPr id="3" name="Content Placeholder 2"/>
          <p:cNvSpPr>
            <a:spLocks noGrp="1"/>
          </p:cNvSpPr>
          <p:nvPr>
            <p:ph idx="1"/>
          </p:nvPr>
        </p:nvSpPr>
        <p:spPr/>
        <p:txBody>
          <a:bodyPr>
            <a:normAutofit/>
          </a:bodyPr>
          <a:lstStyle/>
          <a:p>
            <a:r>
              <a:rPr lang="en-US" sz="2400" b="1" dirty="0" smtClean="0"/>
              <a:t>According </a:t>
            </a:r>
            <a:r>
              <a:rPr lang="en-US" sz="2400" b="1" dirty="0"/>
              <a:t>to the </a:t>
            </a:r>
            <a:r>
              <a:rPr lang="en-US" sz="2400" b="1" dirty="0" smtClean="0"/>
              <a:t>diagram of the teen brain</a:t>
            </a:r>
            <a:r>
              <a:rPr lang="en-US" sz="2400" dirty="0" smtClean="0"/>
              <a:t>, </a:t>
            </a:r>
            <a:r>
              <a:rPr lang="en-US" sz="2400" dirty="0"/>
              <a:t>most of the decisions teens make are impulsive ones. I agree with this, but I don't necessarily think that's because of their age. </a:t>
            </a:r>
            <a:r>
              <a:rPr lang="en-US" sz="2400" b="1" dirty="0"/>
              <a:t>Although the video says</a:t>
            </a:r>
            <a:r>
              <a:rPr lang="en-US" sz="2400" dirty="0"/>
              <a:t> most teens use their amygdala to make decisions while adults use the frontal cortex, I don't agree with this. What about the adults that still haven't matured and act like they are teenagers?</a:t>
            </a:r>
          </a:p>
        </p:txBody>
      </p:sp>
    </p:spTree>
    <p:extLst>
      <p:ext uri="{BB962C8B-B14F-4D97-AF65-F5344CB8AC3E}">
        <p14:creationId xmlns:p14="http://schemas.microsoft.com/office/powerpoint/2010/main" val="87218282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999" y="365124"/>
            <a:ext cx="10057151" cy="4315517"/>
          </a:xfrm>
        </p:spPr>
        <p:txBody>
          <a:bodyPr>
            <a:normAutofit/>
          </a:bodyPr>
          <a:lstStyle/>
          <a:p>
            <a:r>
              <a:rPr lang="en-US" b="1" dirty="0" smtClean="0"/>
              <a:t>Journal 4:</a:t>
            </a:r>
            <a:r>
              <a:rPr lang="en-US" dirty="0" smtClean="0"/>
              <a:t> </a:t>
            </a:r>
            <a:br>
              <a:rPr lang="en-US" dirty="0" smtClean="0"/>
            </a:br>
            <a:r>
              <a:rPr lang="en-US" dirty="0" smtClean="0"/>
              <a:t/>
            </a:r>
            <a:br>
              <a:rPr lang="en-US" dirty="0" smtClean="0"/>
            </a:br>
            <a:r>
              <a:rPr lang="en-US" dirty="0" smtClean="0"/>
              <a:t>Read what you have written so far.  Then write what you are now thinking/wondering about teen brains . . .</a:t>
            </a:r>
            <a:br>
              <a:rPr lang="en-US" dirty="0" smtClean="0"/>
            </a:br>
            <a:endParaRPr lang="en-US" sz="2700" dirty="0"/>
          </a:p>
        </p:txBody>
      </p:sp>
      <p:sp>
        <p:nvSpPr>
          <p:cNvPr id="3" name="TextBox 2"/>
          <p:cNvSpPr txBox="1"/>
          <p:nvPr/>
        </p:nvSpPr>
        <p:spPr>
          <a:xfrm>
            <a:off x="1994734" y="4267200"/>
            <a:ext cx="3694866" cy="2031325"/>
          </a:xfrm>
          <a:prstGeom prst="rect">
            <a:avLst/>
          </a:prstGeom>
          <a:noFill/>
        </p:spPr>
        <p:txBody>
          <a:bodyPr wrap="square" rtlCol="0">
            <a:spAutoFit/>
          </a:bodyPr>
          <a:lstStyle/>
          <a:p>
            <a:pPr algn="ctr"/>
            <a:r>
              <a:rPr lang="en-US" dirty="0">
                <a:solidFill>
                  <a:srgbClr val="0000FF"/>
                </a:solidFill>
              </a:rPr>
              <a:t>Write arguments to support claims in an analysis of substantive topics or texts, using  valid reasoning and relevant and sufficient evidence. </a:t>
            </a:r>
          </a:p>
          <a:p>
            <a:pPr algn="ctr"/>
            <a:r>
              <a:rPr lang="en-US" dirty="0">
                <a:solidFill>
                  <a:srgbClr val="0000FF"/>
                </a:solidFill>
              </a:rPr>
              <a:t> (</a:t>
            </a:r>
            <a:r>
              <a:rPr lang="en-US" i="1" dirty="0">
                <a:solidFill>
                  <a:srgbClr val="0000FF"/>
                </a:solidFill>
              </a:rPr>
              <a:t>Writing Standard 1</a:t>
            </a:r>
            <a:r>
              <a:rPr lang="en-US" dirty="0">
                <a:solidFill>
                  <a:srgbClr val="0000FF"/>
                </a:solidFill>
              </a:rPr>
              <a:t>)</a:t>
            </a:r>
          </a:p>
          <a:p>
            <a:endParaRPr lang="en-US" dirty="0"/>
          </a:p>
        </p:txBody>
      </p:sp>
      <p:sp>
        <p:nvSpPr>
          <p:cNvPr id="4" name="TextBox 3"/>
          <p:cNvSpPr txBox="1"/>
          <p:nvPr/>
        </p:nvSpPr>
        <p:spPr>
          <a:xfrm>
            <a:off x="6680200" y="4241800"/>
            <a:ext cx="4765833" cy="2031325"/>
          </a:xfrm>
          <a:prstGeom prst="rect">
            <a:avLst/>
          </a:prstGeom>
          <a:noFill/>
        </p:spPr>
        <p:txBody>
          <a:bodyPr wrap="square" rtlCol="0">
            <a:spAutoFit/>
          </a:bodyPr>
          <a:lstStyle/>
          <a:p>
            <a:pPr algn="ctr"/>
            <a:r>
              <a:rPr lang="en-US" dirty="0">
                <a:solidFill>
                  <a:srgbClr val="0000FF"/>
                </a:solidFill>
              </a:rPr>
              <a:t>Analyze various accounts of a subject told in different mediums (e.g., both print and multimedia), determining which details are emphasized in each  account.  </a:t>
            </a:r>
            <a:endParaRPr lang="en-US" dirty="0" smtClean="0">
              <a:solidFill>
                <a:srgbClr val="0000FF"/>
              </a:solidFill>
            </a:endParaRPr>
          </a:p>
          <a:p>
            <a:pPr algn="ctr"/>
            <a:r>
              <a:rPr lang="en-US" dirty="0" smtClean="0">
                <a:solidFill>
                  <a:srgbClr val="0000FF"/>
                </a:solidFill>
              </a:rPr>
              <a:t>(</a:t>
            </a:r>
            <a:r>
              <a:rPr lang="en-US" i="1" dirty="0" smtClean="0">
                <a:solidFill>
                  <a:srgbClr val="0000FF"/>
                </a:solidFill>
              </a:rPr>
              <a:t>Reading Standard: </a:t>
            </a:r>
            <a:r>
              <a:rPr lang="en-US" i="1" dirty="0">
                <a:solidFill>
                  <a:srgbClr val="0000FF"/>
                </a:solidFill>
              </a:rPr>
              <a:t>Informational Text 7</a:t>
            </a:r>
            <a:r>
              <a:rPr lang="en-US" i="1" dirty="0"/>
              <a:t>)</a:t>
            </a:r>
            <a:endParaRPr lang="en-US" dirty="0"/>
          </a:p>
          <a:p>
            <a:endParaRPr lang="en-US" dirty="0"/>
          </a:p>
        </p:txBody>
      </p:sp>
    </p:spTree>
    <p:extLst>
      <p:ext uri="{BB962C8B-B14F-4D97-AF65-F5344CB8AC3E}">
        <p14:creationId xmlns:p14="http://schemas.microsoft.com/office/powerpoint/2010/main" val="71815171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822" y="552261"/>
            <a:ext cx="10348111" cy="1379727"/>
          </a:xfrm>
        </p:spPr>
        <p:txBody>
          <a:bodyPr/>
          <a:lstStyle/>
          <a:p>
            <a:r>
              <a:rPr lang="en-US" b="1" dirty="0" smtClean="0"/>
              <a:t>Journal 5</a:t>
            </a:r>
            <a:r>
              <a:rPr lang="en-US" dirty="0" smtClean="0"/>
              <a:t/>
            </a:r>
            <a:br>
              <a:rPr lang="en-US" dirty="0" smtClean="0"/>
            </a:br>
            <a:r>
              <a:rPr lang="en-US" dirty="0" smtClean="0"/>
              <a:t>Marking the Text with Sticky Notes </a:t>
            </a:r>
            <a:r>
              <a:rPr lang="en-US" sz="1400" dirty="0" smtClean="0"/>
              <a:t>(paper ones or HD app)</a:t>
            </a:r>
            <a:endParaRPr lang="en-US" dirty="0"/>
          </a:p>
        </p:txBody>
      </p:sp>
      <p:sp>
        <p:nvSpPr>
          <p:cNvPr id="3" name="Content Placeholder 2"/>
          <p:cNvSpPr>
            <a:spLocks noGrp="1"/>
          </p:cNvSpPr>
          <p:nvPr>
            <p:ph idx="1"/>
          </p:nvPr>
        </p:nvSpPr>
        <p:spPr>
          <a:xfrm>
            <a:off x="2324100" y="1931987"/>
            <a:ext cx="9386888" cy="4488822"/>
          </a:xfrm>
        </p:spPr>
        <p:txBody>
          <a:bodyPr>
            <a:noAutofit/>
          </a:bodyPr>
          <a:lstStyle/>
          <a:p>
            <a:pPr marL="0" indent="0">
              <a:buNone/>
            </a:pPr>
            <a:r>
              <a:rPr lang="en-US" dirty="0" smtClean="0"/>
              <a:t>READ “The </a:t>
            </a:r>
            <a:r>
              <a:rPr lang="en-US" dirty="0"/>
              <a:t>T</a:t>
            </a:r>
            <a:r>
              <a:rPr lang="en-US" dirty="0" smtClean="0"/>
              <a:t>eenage Brain”</a:t>
            </a:r>
            <a:r>
              <a:rPr lang="en-US" dirty="0"/>
              <a:t> </a:t>
            </a:r>
            <a:r>
              <a:rPr lang="en-US" dirty="0" smtClean="0"/>
              <a:t>by </a:t>
            </a:r>
            <a:r>
              <a:rPr lang="en-US" dirty="0"/>
              <a:t>Amanda Leigh </a:t>
            </a:r>
            <a:r>
              <a:rPr lang="en-US" dirty="0" err="1"/>
              <a:t>Mascarelli</a:t>
            </a:r>
            <a:r>
              <a:rPr lang="en-US" dirty="0"/>
              <a:t> </a:t>
            </a:r>
            <a:r>
              <a:rPr lang="en-US" dirty="0" smtClean="0"/>
              <a:t>/ </a:t>
            </a:r>
            <a:r>
              <a:rPr lang="en-US" dirty="0"/>
              <a:t>October 17, </a:t>
            </a:r>
            <a:r>
              <a:rPr lang="en-US" dirty="0" smtClean="0"/>
              <a:t>2012.   Click </a:t>
            </a:r>
            <a:r>
              <a:rPr lang="en-US" dirty="0" smtClean="0">
                <a:hlinkClick r:id="rId2" action="ppaction://hlinkfile"/>
              </a:rPr>
              <a:t>HERE </a:t>
            </a:r>
            <a:r>
              <a:rPr lang="en-US" dirty="0" smtClean="0"/>
              <a:t>for a hyperlink to this document; open it as a PDF in Notability to complete the following directions:</a:t>
            </a:r>
            <a:endParaRPr lang="en-US" sz="2400" dirty="0"/>
          </a:p>
          <a:p>
            <a:r>
              <a:rPr lang="en-US" dirty="0" smtClean="0"/>
              <a:t>Using the highlighting function in Notability, annotate information new information and your reactions.</a:t>
            </a:r>
            <a:endParaRPr lang="en-US" dirty="0" smtClean="0">
              <a:solidFill>
                <a:schemeClr val="accent4"/>
              </a:solidFill>
            </a:endParaRPr>
          </a:p>
          <a:p>
            <a:pPr marL="0" indent="0">
              <a:buNone/>
            </a:pPr>
            <a:r>
              <a:rPr lang="en-US" dirty="0" smtClean="0">
                <a:solidFill>
                  <a:schemeClr val="accent3"/>
                </a:solidFill>
              </a:rPr>
              <a:t>NEW Information: Yellow Highlighter</a:t>
            </a:r>
          </a:p>
          <a:p>
            <a:pPr marL="0" indent="0">
              <a:buNone/>
            </a:pPr>
            <a:r>
              <a:rPr lang="en-US" dirty="0" smtClean="0">
                <a:solidFill>
                  <a:schemeClr val="accent3"/>
                </a:solidFill>
              </a:rPr>
              <a:t>words</a:t>
            </a:r>
            <a:r>
              <a:rPr lang="en-US" dirty="0">
                <a:solidFill>
                  <a:schemeClr val="accent3"/>
                </a:solidFill>
              </a:rPr>
              <a:t>, lines, phrases, sentences or sections that provide more information for understanding how a teen brain </a:t>
            </a:r>
            <a:r>
              <a:rPr lang="en-US" dirty="0" smtClean="0">
                <a:solidFill>
                  <a:schemeClr val="accent3"/>
                </a:solidFill>
              </a:rPr>
              <a:t>works</a:t>
            </a:r>
            <a:endParaRPr lang="en-US" dirty="0" smtClean="0"/>
          </a:p>
          <a:p>
            <a:pPr marL="0" indent="0">
              <a:buNone/>
            </a:pPr>
            <a:r>
              <a:rPr lang="en-US" dirty="0" smtClean="0">
                <a:solidFill>
                  <a:srgbClr val="008000"/>
                </a:solidFill>
              </a:rPr>
              <a:t>REACTIONS: Green Highlighter</a:t>
            </a:r>
          </a:p>
          <a:p>
            <a:pPr marL="0" indent="0">
              <a:buNone/>
            </a:pPr>
            <a:r>
              <a:rPr lang="en-US" dirty="0">
                <a:solidFill>
                  <a:srgbClr val="008000"/>
                </a:solidFill>
              </a:rPr>
              <a:t>words, lines, phrases, sentences or sections that strike you in some way because you have something to say – it extends, challenges, supports or questions what you already think about teen brains.</a:t>
            </a:r>
          </a:p>
          <a:p>
            <a:pPr marL="0" indent="0">
              <a:buNone/>
            </a:pPr>
            <a:endParaRPr lang="en-US" sz="2400" dirty="0" smtClean="0"/>
          </a:p>
        </p:txBody>
      </p:sp>
      <p:sp>
        <p:nvSpPr>
          <p:cNvPr id="4" name="TextBox 3"/>
          <p:cNvSpPr txBox="1"/>
          <p:nvPr/>
        </p:nvSpPr>
        <p:spPr>
          <a:xfrm>
            <a:off x="525101" y="2532152"/>
            <a:ext cx="1937442" cy="830997"/>
          </a:xfrm>
          <a:prstGeom prst="rect">
            <a:avLst/>
          </a:prstGeom>
          <a:noFill/>
        </p:spPr>
        <p:txBody>
          <a:bodyPr wrap="square" rtlCol="0">
            <a:spAutoFit/>
          </a:bodyPr>
          <a:lstStyle/>
          <a:p>
            <a:r>
              <a:rPr lang="en-US" sz="2400" u="sng" dirty="0" smtClean="0">
                <a:solidFill>
                  <a:srgbClr val="FF0000"/>
                </a:solidFill>
                <a:latin typeface="Comic Sans MS" panose="030F0702030302020204" pitchFamily="66" charset="0"/>
              </a:rPr>
              <a:t>Quote</a:t>
            </a:r>
            <a:r>
              <a:rPr lang="en-US" sz="2400" dirty="0" smtClean="0">
                <a:solidFill>
                  <a:srgbClr val="FF0000"/>
                </a:solidFill>
                <a:latin typeface="Comic Sans MS" panose="030F0702030302020204" pitchFamily="66" charset="0"/>
              </a:rPr>
              <a:t> the text!</a:t>
            </a:r>
            <a:endParaRPr lang="en-US" sz="2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12076304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1075" y="243863"/>
            <a:ext cx="8911687" cy="1520779"/>
          </a:xfrm>
        </p:spPr>
        <p:txBody>
          <a:bodyPr>
            <a:normAutofit/>
          </a:bodyPr>
          <a:lstStyle/>
          <a:p>
            <a:r>
              <a:rPr lang="en-US" dirty="0" smtClean="0"/>
              <a:t>Sample Student Responses:</a:t>
            </a:r>
            <a:br>
              <a:rPr lang="en-US" dirty="0" smtClean="0"/>
            </a:br>
            <a:r>
              <a:rPr lang="en-US" dirty="0" smtClean="0"/>
              <a:t>Annotations of the article</a:t>
            </a:r>
            <a:endParaRPr lang="en-US" dirty="0"/>
          </a:p>
        </p:txBody>
      </p:sp>
      <p:sp>
        <p:nvSpPr>
          <p:cNvPr id="3" name="Content Placeholder 2"/>
          <p:cNvSpPr>
            <a:spLocks noGrp="1"/>
          </p:cNvSpPr>
          <p:nvPr>
            <p:ph idx="1"/>
          </p:nvPr>
        </p:nvSpPr>
        <p:spPr>
          <a:xfrm>
            <a:off x="1869374" y="1796720"/>
            <a:ext cx="5757333" cy="4025978"/>
          </a:xfrm>
        </p:spPr>
        <p:txBody>
          <a:bodyPr>
            <a:noAutofit/>
          </a:bodyPr>
          <a:lstStyle/>
          <a:p>
            <a:pPr marL="0" indent="0">
              <a:buNone/>
            </a:pPr>
            <a:r>
              <a:rPr lang="en-US" b="1" dirty="0" smtClean="0"/>
              <a:t>NEW INFORMATION (yellow notes)</a:t>
            </a:r>
          </a:p>
          <a:p>
            <a:pPr marL="0" indent="0">
              <a:buNone/>
            </a:pPr>
            <a:r>
              <a:rPr lang="en-US" dirty="0" smtClean="0"/>
              <a:t>One </a:t>
            </a:r>
            <a:r>
              <a:rPr lang="en-US" dirty="0"/>
              <a:t>region deep inside the brain shows more</a:t>
            </a:r>
          </a:p>
          <a:p>
            <a:pPr marL="0" indent="0">
              <a:buNone/>
            </a:pPr>
            <a:r>
              <a:rPr lang="en-US" dirty="0"/>
              <a:t>activity in adolescents then is does in children or</a:t>
            </a:r>
          </a:p>
          <a:p>
            <a:pPr marL="0" indent="0">
              <a:buNone/>
            </a:pPr>
            <a:r>
              <a:rPr lang="en-US" dirty="0" smtClean="0"/>
              <a:t>Adults.</a:t>
            </a:r>
          </a:p>
          <a:p>
            <a:pPr marL="0" indent="0">
              <a:buNone/>
            </a:pPr>
            <a:endParaRPr lang="en-US" dirty="0"/>
          </a:p>
          <a:p>
            <a:pPr marL="0" indent="0">
              <a:buNone/>
            </a:pPr>
            <a:r>
              <a:rPr lang="en-US" dirty="0"/>
              <a:t>The prefrontal cortex is important because it</a:t>
            </a:r>
          </a:p>
          <a:p>
            <a:pPr marL="0" indent="0">
              <a:buNone/>
            </a:pPr>
            <a:r>
              <a:rPr lang="en-US" dirty="0"/>
              <a:t>teaches the rest of the brain the rules about</a:t>
            </a:r>
          </a:p>
          <a:p>
            <a:pPr marL="0" indent="0">
              <a:buNone/>
            </a:pPr>
            <a:r>
              <a:rPr lang="en-US" dirty="0"/>
              <a:t>how the world </a:t>
            </a:r>
            <a:r>
              <a:rPr lang="en-US" dirty="0" smtClean="0"/>
              <a:t>works.</a:t>
            </a:r>
          </a:p>
          <a:p>
            <a:pPr marL="0" indent="0">
              <a:buNone/>
            </a:pPr>
            <a:endParaRPr lang="en-US" dirty="0"/>
          </a:p>
          <a:p>
            <a:pPr marL="0" indent="0">
              <a:buNone/>
            </a:pPr>
            <a:r>
              <a:rPr lang="en-US" dirty="0"/>
              <a:t>In axons, the </a:t>
            </a:r>
            <a:r>
              <a:rPr lang="en-US" dirty="0" smtClean="0"/>
              <a:t>insulating </a:t>
            </a:r>
            <a:r>
              <a:rPr lang="en-US" dirty="0"/>
              <a:t>tissue allows information</a:t>
            </a:r>
          </a:p>
          <a:p>
            <a:pPr marL="0" indent="0">
              <a:buNone/>
            </a:pPr>
            <a:r>
              <a:rPr lang="en-US" dirty="0"/>
              <a:t>to zip back and forth between brain cells much</a:t>
            </a:r>
          </a:p>
          <a:p>
            <a:pPr marL="0" indent="0">
              <a:buNone/>
            </a:pPr>
            <a:r>
              <a:rPr lang="en-US" dirty="0"/>
              <a:t>more quickly. </a:t>
            </a:r>
            <a:r>
              <a:rPr lang="en-US" dirty="0" smtClean="0"/>
              <a:t>☺</a:t>
            </a:r>
          </a:p>
        </p:txBody>
      </p:sp>
      <p:sp>
        <p:nvSpPr>
          <p:cNvPr id="5" name="TextBox 4"/>
          <p:cNvSpPr txBox="1"/>
          <p:nvPr/>
        </p:nvSpPr>
        <p:spPr>
          <a:xfrm>
            <a:off x="8026398" y="1796720"/>
            <a:ext cx="3736623" cy="4955203"/>
          </a:xfrm>
          <a:prstGeom prst="rect">
            <a:avLst/>
          </a:prstGeom>
          <a:noFill/>
        </p:spPr>
        <p:txBody>
          <a:bodyPr wrap="square" rtlCol="0">
            <a:spAutoFit/>
          </a:bodyPr>
          <a:lstStyle/>
          <a:p>
            <a:r>
              <a:rPr lang="en-US" b="1" dirty="0" smtClean="0"/>
              <a:t>REACTIONS (Green notes)</a:t>
            </a:r>
          </a:p>
          <a:p>
            <a:endParaRPr lang="en-US" b="1" dirty="0"/>
          </a:p>
          <a:p>
            <a:r>
              <a:rPr lang="en-US" dirty="0" smtClean="0"/>
              <a:t>They </a:t>
            </a:r>
            <a:r>
              <a:rPr lang="en-US" dirty="0"/>
              <a:t>actually use mice for</a:t>
            </a:r>
          </a:p>
          <a:p>
            <a:r>
              <a:rPr lang="en-US" dirty="0"/>
              <a:t>experimenting this. </a:t>
            </a:r>
            <a:r>
              <a:rPr lang="en-US" sz="2800" dirty="0"/>
              <a:t>☹</a:t>
            </a:r>
          </a:p>
          <a:p>
            <a:endParaRPr lang="en-US" dirty="0" smtClean="0"/>
          </a:p>
          <a:p>
            <a:r>
              <a:rPr lang="en-US" dirty="0" err="1" smtClean="0"/>
              <a:t>Ms</a:t>
            </a:r>
            <a:r>
              <a:rPr lang="en-US" dirty="0"/>
              <a:t> </a:t>
            </a:r>
            <a:r>
              <a:rPr lang="en-US" dirty="0" err="1"/>
              <a:t>Mascarelli</a:t>
            </a:r>
            <a:r>
              <a:rPr lang="en-US" dirty="0"/>
              <a:t> </a:t>
            </a:r>
            <a:r>
              <a:rPr lang="en-US" dirty="0" smtClean="0"/>
              <a:t> supports what I’ve noticed about my little cousin. She says that in </a:t>
            </a:r>
            <a:r>
              <a:rPr lang="en-US" dirty="0"/>
              <a:t>their first three years of their </a:t>
            </a:r>
            <a:r>
              <a:rPr lang="en-US" dirty="0" smtClean="0"/>
              <a:t>lives, children develop </a:t>
            </a:r>
            <a:r>
              <a:rPr lang="en-US" dirty="0"/>
              <a:t>seemingly endless connections in their</a:t>
            </a:r>
          </a:p>
          <a:p>
            <a:r>
              <a:rPr lang="en-US" dirty="0"/>
              <a:t>brain circuitry</a:t>
            </a:r>
            <a:r>
              <a:rPr lang="en-US" dirty="0" smtClean="0"/>
              <a:t>.  My cousin seems to learn everything so quickly. Now I wish I had learned more math as a little kid, so maybe it wouldn’t be so hard now.</a:t>
            </a:r>
            <a:endParaRPr lang="en-US" dirty="0"/>
          </a:p>
          <a:p>
            <a:endParaRPr lang="en-US" dirty="0"/>
          </a:p>
        </p:txBody>
      </p:sp>
    </p:spTree>
    <p:extLst>
      <p:ext uri="{BB962C8B-B14F-4D97-AF65-F5344CB8AC3E}">
        <p14:creationId xmlns:p14="http://schemas.microsoft.com/office/powerpoint/2010/main" val="38910712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 your annotations to the journal writing you have completed so far.</a:t>
            </a:r>
            <a:endParaRPr lang="en-US" dirty="0"/>
          </a:p>
        </p:txBody>
      </p:sp>
      <p:sp>
        <p:nvSpPr>
          <p:cNvPr id="3" name="Content Placeholder 2"/>
          <p:cNvSpPr>
            <a:spLocks noGrp="1"/>
          </p:cNvSpPr>
          <p:nvPr>
            <p:ph idx="1"/>
          </p:nvPr>
        </p:nvSpPr>
        <p:spPr/>
        <p:txBody>
          <a:bodyPr>
            <a:normAutofit/>
          </a:bodyPr>
          <a:lstStyle/>
          <a:p>
            <a:r>
              <a:rPr lang="en-US" sz="2800" dirty="0" smtClean="0"/>
              <a:t>Try to find places that this information “fits” and stick your notes there.</a:t>
            </a:r>
          </a:p>
          <a:p>
            <a:pPr marL="0" indent="0">
              <a:buNone/>
            </a:pPr>
            <a:r>
              <a:rPr lang="en-US" sz="2800" dirty="0" smtClean="0"/>
              <a:t>						OR</a:t>
            </a:r>
          </a:p>
          <a:p>
            <a:r>
              <a:rPr lang="en-US" sz="2800" dirty="0" smtClean="0"/>
              <a:t>Add it to the end of your journal writing  if your sticky note is something you haven’t talked about yet.</a:t>
            </a:r>
            <a:endParaRPr lang="en-US" sz="2800" dirty="0"/>
          </a:p>
        </p:txBody>
      </p:sp>
      <p:sp>
        <p:nvSpPr>
          <p:cNvPr id="4" name="TextBox 3"/>
          <p:cNvSpPr txBox="1"/>
          <p:nvPr/>
        </p:nvSpPr>
        <p:spPr>
          <a:xfrm>
            <a:off x="1107247" y="5281473"/>
            <a:ext cx="5090353" cy="1754327"/>
          </a:xfrm>
          <a:prstGeom prst="rect">
            <a:avLst/>
          </a:prstGeom>
          <a:noFill/>
        </p:spPr>
        <p:txBody>
          <a:bodyPr wrap="square" rtlCol="0">
            <a:spAutoFit/>
          </a:bodyPr>
          <a:lstStyle/>
          <a:p>
            <a:pPr algn="ctr"/>
            <a:r>
              <a:rPr lang="en-US" dirty="0">
                <a:solidFill>
                  <a:srgbClr val="0000FF"/>
                </a:solidFill>
              </a:rPr>
              <a:t>Cite strong and thorough textual evidence to support analysis of what the text says explicitly as well as inferences drawn from the text.  </a:t>
            </a:r>
            <a:endParaRPr lang="en-US" dirty="0" smtClean="0">
              <a:solidFill>
                <a:srgbClr val="0000FF"/>
              </a:solidFill>
            </a:endParaRPr>
          </a:p>
          <a:p>
            <a:pPr algn="ctr"/>
            <a:r>
              <a:rPr lang="en-US" i="1" dirty="0" smtClean="0">
                <a:solidFill>
                  <a:srgbClr val="0000FF"/>
                </a:solidFill>
              </a:rPr>
              <a:t>(</a:t>
            </a:r>
            <a:r>
              <a:rPr lang="en-US" i="1" dirty="0">
                <a:solidFill>
                  <a:srgbClr val="0000FF"/>
                </a:solidFill>
              </a:rPr>
              <a:t>Reading Standards: </a:t>
            </a:r>
            <a:r>
              <a:rPr lang="en-US" i="1" dirty="0" smtClean="0">
                <a:solidFill>
                  <a:srgbClr val="0000FF"/>
                </a:solidFill>
              </a:rPr>
              <a:t>Informational </a:t>
            </a:r>
            <a:r>
              <a:rPr lang="en-US" i="1" dirty="0">
                <a:solidFill>
                  <a:srgbClr val="0000FF"/>
                </a:solidFill>
              </a:rPr>
              <a:t>Text 1)</a:t>
            </a:r>
            <a:endParaRPr lang="en-US" dirty="0">
              <a:solidFill>
                <a:srgbClr val="0000FF"/>
              </a:solidFill>
            </a:endParaRPr>
          </a:p>
          <a:p>
            <a:endParaRPr lang="en-US" dirty="0"/>
          </a:p>
        </p:txBody>
      </p:sp>
      <p:sp>
        <p:nvSpPr>
          <p:cNvPr id="5" name="TextBox 4"/>
          <p:cNvSpPr txBox="1"/>
          <p:nvPr/>
        </p:nvSpPr>
        <p:spPr>
          <a:xfrm>
            <a:off x="7195581" y="5004475"/>
            <a:ext cx="4996419" cy="2031325"/>
          </a:xfrm>
          <a:prstGeom prst="rect">
            <a:avLst/>
          </a:prstGeom>
          <a:noFill/>
        </p:spPr>
        <p:txBody>
          <a:bodyPr wrap="square" rtlCol="0">
            <a:spAutoFit/>
          </a:bodyPr>
          <a:lstStyle/>
          <a:p>
            <a:pPr algn="ctr"/>
            <a:r>
              <a:rPr lang="en-US" dirty="0">
                <a:solidFill>
                  <a:srgbClr val="0000FF"/>
                </a:solidFill>
              </a:rPr>
              <a:t>Delineate and evaluate the argument and specific claims in a text, assessing whether the reasoning is valid and the evidence is relevant and sufficient; identify false statements and fallacious reasoning </a:t>
            </a:r>
            <a:r>
              <a:rPr lang="en-US" i="1" dirty="0">
                <a:solidFill>
                  <a:srgbClr val="0000FF"/>
                </a:solidFill>
              </a:rPr>
              <a:t>(Reading Standards: Informational Text 3)</a:t>
            </a:r>
            <a:endParaRPr lang="en-US" dirty="0">
              <a:solidFill>
                <a:srgbClr val="0000FF"/>
              </a:solidFill>
            </a:endParaRPr>
          </a:p>
          <a:p>
            <a:endParaRPr lang="en-US" dirty="0"/>
          </a:p>
        </p:txBody>
      </p:sp>
    </p:spTree>
    <p:extLst>
      <p:ext uri="{BB962C8B-B14F-4D97-AF65-F5344CB8AC3E}">
        <p14:creationId xmlns:p14="http://schemas.microsoft.com/office/powerpoint/2010/main" val="363652300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Day 3</a:t>
            </a:r>
            <a:endParaRPr lang="en-US" sz="4400" dirty="0"/>
          </a:p>
        </p:txBody>
      </p:sp>
      <p:sp>
        <p:nvSpPr>
          <p:cNvPr id="3" name="Content Placeholder 2"/>
          <p:cNvSpPr>
            <a:spLocks noGrp="1"/>
          </p:cNvSpPr>
          <p:nvPr>
            <p:ph idx="1"/>
          </p:nvPr>
        </p:nvSpPr>
        <p:spPr/>
        <p:txBody>
          <a:bodyPr/>
          <a:lstStyle/>
          <a:p>
            <a:pPr marL="0" indent="0">
              <a:buNone/>
            </a:pPr>
            <a:r>
              <a:rPr lang="en-US" sz="4000" dirty="0" smtClean="0"/>
              <a:t>	Read </a:t>
            </a:r>
            <a:r>
              <a:rPr lang="en-US" sz="4000" dirty="0"/>
              <a:t>and take notes on the following slides until you reach Day </a:t>
            </a:r>
            <a:r>
              <a:rPr lang="en-US" sz="4000" dirty="0" smtClean="0"/>
              <a:t>4, </a:t>
            </a:r>
            <a:r>
              <a:rPr lang="en-US" sz="4000" dirty="0"/>
              <a:t>being sure to follow and complete all directions.</a:t>
            </a:r>
          </a:p>
          <a:p>
            <a:endParaRPr lang="en-US" dirty="0"/>
          </a:p>
        </p:txBody>
      </p:sp>
    </p:spTree>
    <p:extLst>
      <p:ext uri="{BB962C8B-B14F-4D97-AF65-F5344CB8AC3E}">
        <p14:creationId xmlns:p14="http://schemas.microsoft.com/office/powerpoint/2010/main" val="3506116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9025" y="636810"/>
            <a:ext cx="8911687" cy="1280890"/>
          </a:xfrm>
        </p:spPr>
        <p:txBody>
          <a:bodyPr/>
          <a:lstStyle/>
          <a:p>
            <a:r>
              <a:rPr lang="en-US" b="1" dirty="0" smtClean="0"/>
              <a:t>Journal 6:  </a:t>
            </a:r>
            <a:r>
              <a:rPr lang="en-US" dirty="0" smtClean="0"/>
              <a:t>What’s your claim?</a:t>
            </a:r>
            <a:endParaRPr lang="en-US" dirty="0"/>
          </a:p>
        </p:txBody>
      </p:sp>
      <p:sp>
        <p:nvSpPr>
          <p:cNvPr id="3" name="Content Placeholder 2"/>
          <p:cNvSpPr>
            <a:spLocks noGrp="1"/>
          </p:cNvSpPr>
          <p:nvPr>
            <p:ph idx="1"/>
          </p:nvPr>
        </p:nvSpPr>
        <p:spPr>
          <a:xfrm>
            <a:off x="2068643" y="1693889"/>
            <a:ext cx="9562969" cy="4631959"/>
          </a:xfrm>
        </p:spPr>
        <p:txBody>
          <a:bodyPr>
            <a:normAutofit fontScale="92500" lnSpcReduction="20000"/>
          </a:bodyPr>
          <a:lstStyle/>
          <a:p>
            <a:pPr marL="0" indent="0">
              <a:buNone/>
            </a:pPr>
            <a:r>
              <a:rPr lang="en-US" sz="2400" dirty="0"/>
              <a:t>M</a:t>
            </a:r>
            <a:r>
              <a:rPr lang="en-US" sz="2400" dirty="0" smtClean="0"/>
              <a:t>ake </a:t>
            </a:r>
            <a:r>
              <a:rPr lang="en-US" sz="2400" dirty="0"/>
              <a:t>a claim about teenage brains and the connection between the brain and </a:t>
            </a:r>
            <a:r>
              <a:rPr lang="en-US" sz="2400" dirty="0" smtClean="0"/>
              <a:t>behavior or choices.</a:t>
            </a:r>
          </a:p>
          <a:p>
            <a:pPr marL="0" indent="0">
              <a:buNone/>
            </a:pPr>
            <a:endParaRPr lang="en-US" sz="2400" dirty="0"/>
          </a:p>
          <a:p>
            <a:pPr marL="0" indent="0">
              <a:buNone/>
            </a:pPr>
            <a:r>
              <a:rPr lang="en-US" sz="2400" b="1" u="sng" dirty="0" smtClean="0"/>
              <a:t>Good claims</a:t>
            </a:r>
          </a:p>
          <a:p>
            <a:r>
              <a:rPr lang="en-US" sz="2400" dirty="0" smtClean="0"/>
              <a:t>Show the writer’s </a:t>
            </a:r>
            <a:r>
              <a:rPr lang="en-US" sz="2400" b="1" dirty="0" smtClean="0"/>
              <a:t>position</a:t>
            </a:r>
            <a:r>
              <a:rPr lang="en-US" sz="2400" dirty="0" smtClean="0"/>
              <a:t> on the issue</a:t>
            </a:r>
          </a:p>
          <a:p>
            <a:pPr lvl="1"/>
            <a:r>
              <a:rPr lang="en-US" sz="2200" dirty="0" smtClean="0"/>
              <a:t>We should or we should not …</a:t>
            </a:r>
          </a:p>
          <a:p>
            <a:pPr lvl="1"/>
            <a:r>
              <a:rPr lang="en-US" sz="2200" dirty="0" smtClean="0"/>
              <a:t>It would be better/worse to …. </a:t>
            </a:r>
          </a:p>
          <a:p>
            <a:r>
              <a:rPr lang="en-US" sz="2400" b="1" dirty="0" smtClean="0"/>
              <a:t>Narrow </a:t>
            </a:r>
            <a:r>
              <a:rPr lang="en-US" sz="2400" dirty="0" smtClean="0"/>
              <a:t>the topic (for example, applying the research to one area of teen life or one recommendation)</a:t>
            </a:r>
          </a:p>
          <a:p>
            <a:r>
              <a:rPr lang="en-US" sz="2400" b="1" dirty="0" smtClean="0"/>
              <a:t>Try a claim starter:</a:t>
            </a:r>
          </a:p>
          <a:p>
            <a:pPr lvl="1"/>
            <a:r>
              <a:rPr lang="en-US" sz="2200" dirty="0" smtClean="0"/>
              <a:t>Because the research says _____, we should or should not _____.</a:t>
            </a:r>
          </a:p>
          <a:p>
            <a:pPr lvl="1"/>
            <a:r>
              <a:rPr lang="en-US" sz="2200" dirty="0" smtClean="0"/>
              <a:t>Although the research says _____, we should or should not _____.</a:t>
            </a:r>
            <a:endParaRPr lang="en-US" sz="2200" dirty="0"/>
          </a:p>
        </p:txBody>
      </p:sp>
    </p:spTree>
    <p:extLst>
      <p:ext uri="{BB962C8B-B14F-4D97-AF65-F5344CB8AC3E}">
        <p14:creationId xmlns:p14="http://schemas.microsoft.com/office/powerpoint/2010/main" val="196997414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CLAIM:  A position that can be </a:t>
            </a:r>
            <a:r>
              <a:rPr lang="en-US" b="1" dirty="0" smtClean="0"/>
              <a:t>argued</a:t>
            </a:r>
            <a:endParaRPr lang="en-US" dirty="0"/>
          </a:p>
        </p:txBody>
      </p:sp>
      <p:sp>
        <p:nvSpPr>
          <p:cNvPr id="4" name="Text Box 2"/>
          <p:cNvSpPr txBox="1">
            <a:spLocks noChangeArrowheads="1"/>
          </p:cNvSpPr>
          <p:nvPr/>
        </p:nvSpPr>
        <p:spPr bwMode="auto">
          <a:xfrm rot="-875795">
            <a:off x="9470820" y="1468449"/>
            <a:ext cx="2149945" cy="1547037"/>
          </a:xfrm>
          <a:prstGeom prst="rect">
            <a:avLst/>
          </a:prstGeom>
          <a:solidFill>
            <a:srgbClr val="D6E3B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does a claim differ from a fact?</a:t>
            </a:r>
            <a:endParaRPr kumimoji="0" lang="en-US" alt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914400" y="1981200"/>
            <a:ext cx="10363200" cy="4801314"/>
          </a:xfrm>
          <a:prstGeom prst="rect">
            <a:avLst/>
          </a:prstGeom>
          <a:noFill/>
        </p:spPr>
        <p:txBody>
          <a:bodyPr wrap="square" rtlCol="0">
            <a:spAutoFit/>
          </a:bodyPr>
          <a:lstStyle/>
          <a:p>
            <a:r>
              <a:rPr lang="en-US" sz="3200" b="1" u="sng" dirty="0"/>
              <a:t>Key Characteristics</a:t>
            </a:r>
            <a:endParaRPr lang="en-US" sz="3200" dirty="0"/>
          </a:p>
          <a:p>
            <a:pPr lvl="0"/>
            <a:endParaRPr lang="en-US" sz="3200" b="1" dirty="0" smtClean="0"/>
          </a:p>
          <a:p>
            <a:pPr marL="457200" lvl="0" indent="-457200">
              <a:buFont typeface="Arial" panose="020B0604020202020204" pitchFamily="34" charset="0"/>
              <a:buChar char="•"/>
            </a:pPr>
            <a:r>
              <a:rPr lang="en-US" sz="3200" b="1" dirty="0" smtClean="0"/>
              <a:t>Identifies </a:t>
            </a:r>
            <a:r>
              <a:rPr lang="en-US" sz="3200" b="1" dirty="0"/>
              <a:t>the writer’s </a:t>
            </a:r>
            <a:r>
              <a:rPr lang="en-US" sz="3200" b="1" u="sng" dirty="0"/>
              <a:t>stance</a:t>
            </a:r>
            <a:endParaRPr lang="en-US" sz="3200" u="sng" dirty="0"/>
          </a:p>
          <a:p>
            <a:pPr marL="457200" lvl="0" indent="-457200">
              <a:buFont typeface="Arial" panose="020B0604020202020204" pitchFamily="34" charset="0"/>
              <a:buChar char="•"/>
            </a:pPr>
            <a:r>
              <a:rPr lang="en-US" sz="3200" b="1" dirty="0"/>
              <a:t>Is </a:t>
            </a:r>
            <a:r>
              <a:rPr lang="en-US" sz="3200" b="1" u="sng" dirty="0"/>
              <a:t>specific</a:t>
            </a:r>
            <a:endParaRPr lang="en-US" sz="3200" u="sng" dirty="0"/>
          </a:p>
          <a:p>
            <a:pPr marL="457200" lvl="0" indent="-457200">
              <a:buFont typeface="Arial" panose="020B0604020202020204" pitchFamily="34" charset="0"/>
              <a:buChar char="•"/>
            </a:pPr>
            <a:r>
              <a:rPr lang="en-US" sz="3200" b="1" dirty="0"/>
              <a:t>Shows the direction of your thinking</a:t>
            </a:r>
            <a:endParaRPr lang="en-US" sz="3200" dirty="0"/>
          </a:p>
          <a:p>
            <a:pPr marL="457200" lvl="0" indent="-457200">
              <a:buFont typeface="Arial" panose="020B0604020202020204" pitchFamily="34" charset="0"/>
              <a:buChar char="•"/>
            </a:pPr>
            <a:r>
              <a:rPr lang="en-US" sz="3200" b="1" dirty="0"/>
              <a:t>May use an “umbrella” term that relates to the major points you’ll make</a:t>
            </a:r>
            <a:endParaRPr lang="en-US" sz="3200" dirty="0"/>
          </a:p>
          <a:p>
            <a:pPr marL="457200" lvl="0" indent="-457200">
              <a:buFont typeface="Arial" panose="020B0604020202020204" pitchFamily="34" charset="0"/>
              <a:buChar char="•"/>
            </a:pPr>
            <a:r>
              <a:rPr lang="en-US" sz="3200" b="1" dirty="0"/>
              <a:t>Doesn’t “give away” all of your </a:t>
            </a:r>
            <a:r>
              <a:rPr lang="en-US" sz="3200" b="1" dirty="0" smtClean="0"/>
              <a:t>evidence</a:t>
            </a:r>
          </a:p>
          <a:p>
            <a:pPr marL="457200" lvl="0" indent="-457200">
              <a:buFont typeface="Arial" panose="020B0604020202020204" pitchFamily="34" charset="0"/>
              <a:buChar char="•"/>
            </a:pPr>
            <a:r>
              <a:rPr lang="en-US" sz="3200" b="1" dirty="0" smtClean="0"/>
              <a:t>Avoids terms such as “I think” or “I feel”</a:t>
            </a:r>
            <a:endParaRPr lang="en-US" sz="3200" dirty="0"/>
          </a:p>
          <a:p>
            <a:endParaRPr lang="en-US" dirty="0"/>
          </a:p>
        </p:txBody>
      </p:sp>
    </p:spTree>
    <p:extLst>
      <p:ext uri="{BB962C8B-B14F-4D97-AF65-F5344CB8AC3E}">
        <p14:creationId xmlns:p14="http://schemas.microsoft.com/office/powerpoint/2010/main" val="36693823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additive="base">
                                        <p:cTn id="2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additive="base">
                                        <p:cTn id="3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563812" y="1524000"/>
            <a:ext cx="8915400" cy="3777622"/>
          </a:xfrm>
        </p:spPr>
        <p:txBody>
          <a:bodyPr>
            <a:noAutofit/>
          </a:bodyPr>
          <a:lstStyle/>
          <a:p>
            <a:pPr marL="0" indent="0">
              <a:buNone/>
            </a:pPr>
            <a:r>
              <a:rPr lang="en-US" sz="3200" dirty="0" smtClean="0"/>
              <a:t>	</a:t>
            </a:r>
            <a:r>
              <a:rPr lang="en-US" sz="3200" b="1" dirty="0" smtClean="0"/>
              <a:t>Note</a:t>
            </a:r>
            <a:r>
              <a:rPr lang="en-US" sz="3200" dirty="0" smtClean="0"/>
              <a:t>:  The following are types of claims which will be thesis statements for the arguments we will begin writing in late January and early February.  All of these argumentative compositions will enhance your written arguments for the End of Course assessment to be administered in May.</a:t>
            </a:r>
            <a:endParaRPr lang="en-US" sz="3200" dirty="0"/>
          </a:p>
        </p:txBody>
      </p:sp>
    </p:spTree>
    <p:extLst>
      <p:ext uri="{BB962C8B-B14F-4D97-AF65-F5344CB8AC3E}">
        <p14:creationId xmlns:p14="http://schemas.microsoft.com/office/powerpoint/2010/main" val="1121358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Day 1</a:t>
            </a:r>
          </a:p>
        </p:txBody>
      </p:sp>
      <p:sp>
        <p:nvSpPr>
          <p:cNvPr id="3" name="Content Placeholder 2"/>
          <p:cNvSpPr>
            <a:spLocks noGrp="1"/>
          </p:cNvSpPr>
          <p:nvPr>
            <p:ph idx="1"/>
          </p:nvPr>
        </p:nvSpPr>
        <p:spPr/>
        <p:txBody>
          <a:bodyPr/>
          <a:lstStyle/>
          <a:p>
            <a:pPr marL="0" indent="0">
              <a:buNone/>
            </a:pPr>
            <a:r>
              <a:rPr lang="en-US" sz="3600" dirty="0" smtClean="0"/>
              <a:t>	Read </a:t>
            </a:r>
            <a:r>
              <a:rPr lang="en-US" sz="3600" dirty="0"/>
              <a:t>and take notes on the following slides until you reach Day 2, being sure to follow and complete all </a:t>
            </a:r>
            <a:r>
              <a:rPr lang="en-US" sz="3600" dirty="0" smtClean="0"/>
              <a:t>directions.</a:t>
            </a:r>
            <a:endParaRPr lang="en-US" sz="3600" dirty="0"/>
          </a:p>
          <a:p>
            <a:pPr marL="0" indent="0">
              <a:buNone/>
            </a:pPr>
            <a:endParaRPr lang="en-US" dirty="0"/>
          </a:p>
        </p:txBody>
      </p:sp>
    </p:spTree>
    <p:extLst>
      <p:ext uri="{BB962C8B-B14F-4D97-AF65-F5344CB8AC3E}">
        <p14:creationId xmlns:p14="http://schemas.microsoft.com/office/powerpoint/2010/main" val="2734265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09778190"/>
              </p:ext>
            </p:extLst>
          </p:nvPr>
        </p:nvGraphicFramePr>
        <p:xfrm>
          <a:off x="609600" y="381000"/>
          <a:ext cx="10668000" cy="6205363"/>
        </p:xfrm>
        <a:graphic>
          <a:graphicData uri="http://schemas.openxmlformats.org/drawingml/2006/table">
            <a:tbl>
              <a:tblPr firstRow="1" firstCol="1" bandRow="1">
                <a:tableStyleId>{5C22544A-7EE6-4342-B048-85BDC9FD1C3A}</a:tableStyleId>
              </a:tblPr>
              <a:tblGrid>
                <a:gridCol w="3556000"/>
                <a:gridCol w="3556000"/>
                <a:gridCol w="3556000"/>
              </a:tblGrid>
              <a:tr h="715525">
                <a:tc>
                  <a:txBody>
                    <a:bodyPr/>
                    <a:lstStyle/>
                    <a:p>
                      <a:pPr marL="0" marR="0" algn="ctr">
                        <a:lnSpc>
                          <a:spcPct val="115000"/>
                        </a:lnSpc>
                        <a:spcBef>
                          <a:spcPts val="0"/>
                        </a:spcBef>
                        <a:spcAft>
                          <a:spcPts val="0"/>
                        </a:spcAft>
                      </a:pPr>
                      <a:r>
                        <a:rPr lang="en-US" sz="2400" dirty="0">
                          <a:effectLst/>
                        </a:rPr>
                        <a:t>3 Major </a:t>
                      </a:r>
                      <a:endParaRPr lang="en-US" sz="1200" dirty="0">
                        <a:effectLst/>
                      </a:endParaRPr>
                    </a:p>
                    <a:p>
                      <a:pPr marL="0" marR="0" algn="ctr">
                        <a:lnSpc>
                          <a:spcPct val="115000"/>
                        </a:lnSpc>
                        <a:spcBef>
                          <a:spcPts val="0"/>
                        </a:spcBef>
                        <a:spcAft>
                          <a:spcPts val="0"/>
                        </a:spcAft>
                      </a:pPr>
                      <a:r>
                        <a:rPr lang="en-US" sz="2400" dirty="0">
                          <a:effectLst/>
                        </a:rPr>
                        <a:t>Types of CLAIMS</a:t>
                      </a:r>
                      <a:endParaRPr lang="en-US" sz="1200" dirty="0">
                        <a:effectLst/>
                        <a:latin typeface="Calibri"/>
                        <a:ea typeface="Calibri"/>
                        <a:cs typeface="Times New Roman"/>
                      </a:endParaRPr>
                    </a:p>
                  </a:txBody>
                  <a:tcPr marL="82565" marR="82565" marT="0" marB="0"/>
                </a:tc>
                <a:tc>
                  <a:txBody>
                    <a:bodyPr/>
                    <a:lstStyle/>
                    <a:p>
                      <a:pPr marL="0" marR="0" algn="ctr">
                        <a:lnSpc>
                          <a:spcPct val="115000"/>
                        </a:lnSpc>
                        <a:spcBef>
                          <a:spcPts val="0"/>
                        </a:spcBef>
                        <a:spcAft>
                          <a:spcPts val="0"/>
                        </a:spcAft>
                      </a:pPr>
                      <a:r>
                        <a:rPr lang="en-US" sz="2400" dirty="0">
                          <a:effectLst/>
                        </a:rPr>
                        <a:t>Sample Key Words</a:t>
                      </a:r>
                      <a:endParaRPr lang="en-US" sz="1200" dirty="0">
                        <a:effectLst/>
                        <a:latin typeface="Calibri"/>
                        <a:ea typeface="Calibri"/>
                        <a:cs typeface="Times New Roman"/>
                      </a:endParaRPr>
                    </a:p>
                  </a:txBody>
                  <a:tcPr marL="82565" marR="82565" marT="0" marB="0"/>
                </a:tc>
                <a:tc>
                  <a:txBody>
                    <a:bodyPr/>
                    <a:lstStyle/>
                    <a:p>
                      <a:pPr marL="0" marR="0" algn="ctr">
                        <a:lnSpc>
                          <a:spcPct val="115000"/>
                        </a:lnSpc>
                        <a:spcBef>
                          <a:spcPts val="0"/>
                        </a:spcBef>
                        <a:spcAft>
                          <a:spcPts val="0"/>
                        </a:spcAft>
                      </a:pPr>
                      <a:r>
                        <a:rPr lang="en-US" sz="2400" dirty="0">
                          <a:effectLst/>
                        </a:rPr>
                        <a:t>Example</a:t>
                      </a:r>
                      <a:endParaRPr lang="en-US" sz="1200" dirty="0">
                        <a:effectLst/>
                        <a:latin typeface="Calibri"/>
                        <a:ea typeface="Calibri"/>
                        <a:cs typeface="Times New Roman"/>
                      </a:endParaRPr>
                    </a:p>
                  </a:txBody>
                  <a:tcPr marL="82565" marR="82565" marT="0" marB="0"/>
                </a:tc>
              </a:tr>
              <a:tr h="1510552">
                <a:tc>
                  <a:txBody>
                    <a:bodyPr/>
                    <a:lstStyle/>
                    <a:p>
                      <a:pPr marL="0" marR="0" algn="ctr">
                        <a:lnSpc>
                          <a:spcPct val="115000"/>
                        </a:lnSpc>
                        <a:spcBef>
                          <a:spcPts val="0"/>
                        </a:spcBef>
                        <a:spcAft>
                          <a:spcPts val="0"/>
                        </a:spcAft>
                      </a:pPr>
                      <a:r>
                        <a:rPr lang="en-US" sz="2000" dirty="0">
                          <a:effectLst/>
                        </a:rPr>
                        <a:t> </a:t>
                      </a:r>
                      <a:endParaRPr lang="en-US" sz="1200" dirty="0">
                        <a:effectLst/>
                      </a:endParaRPr>
                    </a:p>
                    <a:p>
                      <a:pPr marL="0" marR="0" algn="ctr">
                        <a:lnSpc>
                          <a:spcPct val="115000"/>
                        </a:lnSpc>
                        <a:spcBef>
                          <a:spcPts val="0"/>
                        </a:spcBef>
                        <a:spcAft>
                          <a:spcPts val="0"/>
                        </a:spcAft>
                      </a:pPr>
                      <a:r>
                        <a:rPr lang="en-US" sz="2000" dirty="0" smtClean="0">
                          <a:effectLst/>
                        </a:rPr>
                        <a:t>FACT/DEFINITION</a:t>
                      </a:r>
                      <a:endParaRPr lang="en-US" sz="1200" dirty="0">
                        <a:effectLst/>
                      </a:endParaRPr>
                    </a:p>
                    <a:p>
                      <a:pPr marL="0" marR="0" algn="ctr">
                        <a:lnSpc>
                          <a:spcPct val="115000"/>
                        </a:lnSpc>
                        <a:spcBef>
                          <a:spcPts val="0"/>
                        </a:spcBef>
                        <a:spcAft>
                          <a:spcPts val="0"/>
                        </a:spcAft>
                      </a:pPr>
                      <a:r>
                        <a:rPr lang="en-US" sz="1800" dirty="0">
                          <a:effectLst/>
                        </a:rPr>
                        <a:t>(writer is trying to prove something is true)</a:t>
                      </a:r>
                      <a:endParaRPr lang="en-US" sz="1200" dirty="0">
                        <a:effectLst/>
                      </a:endParaRPr>
                    </a:p>
                    <a:p>
                      <a:pPr marL="0" marR="0" algn="ctr">
                        <a:lnSpc>
                          <a:spcPct val="115000"/>
                        </a:lnSpc>
                        <a:spcBef>
                          <a:spcPts val="0"/>
                        </a:spcBef>
                        <a:spcAft>
                          <a:spcPts val="0"/>
                        </a:spcAft>
                      </a:pPr>
                      <a:r>
                        <a:rPr lang="en-US" sz="2000" dirty="0">
                          <a:effectLst/>
                        </a:rPr>
                        <a:t> </a:t>
                      </a:r>
                      <a:endParaRPr lang="en-US" sz="1200" dirty="0">
                        <a:effectLst/>
                        <a:latin typeface="Calibri"/>
                        <a:ea typeface="Calibri"/>
                        <a:cs typeface="Times New Roman"/>
                      </a:endParaRPr>
                    </a:p>
                  </a:txBody>
                  <a:tcPr marL="82565" marR="82565" marT="0" marB="0"/>
                </a:tc>
                <a:tc>
                  <a:txBody>
                    <a:bodyPr/>
                    <a:lstStyle/>
                    <a:p>
                      <a:pPr marL="0" marR="0" algn="ctr">
                        <a:lnSpc>
                          <a:spcPct val="115000"/>
                        </a:lnSpc>
                        <a:spcBef>
                          <a:spcPts val="0"/>
                        </a:spcBef>
                        <a:spcAft>
                          <a:spcPts val="0"/>
                        </a:spcAft>
                      </a:pPr>
                      <a:r>
                        <a:rPr lang="en-US" sz="1800" dirty="0">
                          <a:effectLst/>
                        </a:rPr>
                        <a:t> </a:t>
                      </a:r>
                      <a:endParaRPr lang="en-US" sz="1200" dirty="0">
                        <a:effectLst/>
                      </a:endParaRPr>
                    </a:p>
                    <a:p>
                      <a:pPr marL="0" marR="0" algn="ctr">
                        <a:lnSpc>
                          <a:spcPct val="115000"/>
                        </a:lnSpc>
                        <a:spcBef>
                          <a:spcPts val="0"/>
                        </a:spcBef>
                        <a:spcAft>
                          <a:spcPts val="0"/>
                        </a:spcAft>
                      </a:pPr>
                      <a:r>
                        <a:rPr lang="en-US" sz="1800" dirty="0">
                          <a:effectLst/>
                        </a:rPr>
                        <a:t>IS or IS NOT</a:t>
                      </a:r>
                      <a:endParaRPr lang="en-US" sz="1200" dirty="0">
                        <a:effectLst/>
                      </a:endParaRPr>
                    </a:p>
                    <a:p>
                      <a:pPr marL="0" marR="0" algn="ctr">
                        <a:lnSpc>
                          <a:spcPct val="115000"/>
                        </a:lnSpc>
                        <a:spcBef>
                          <a:spcPts val="0"/>
                        </a:spcBef>
                        <a:spcAft>
                          <a:spcPts val="0"/>
                        </a:spcAft>
                      </a:pPr>
                      <a:r>
                        <a:rPr lang="en-US" sz="1800" dirty="0">
                          <a:effectLst/>
                        </a:rPr>
                        <a:t>ARE or ARE NOT</a:t>
                      </a:r>
                      <a:endParaRPr lang="en-US" sz="1200" dirty="0">
                        <a:effectLst/>
                      </a:endParaRPr>
                    </a:p>
                    <a:p>
                      <a:pPr marL="0" marR="0" algn="ctr">
                        <a:lnSpc>
                          <a:spcPct val="115000"/>
                        </a:lnSpc>
                        <a:spcBef>
                          <a:spcPts val="0"/>
                        </a:spcBef>
                        <a:spcAft>
                          <a:spcPts val="0"/>
                        </a:spcAft>
                      </a:pPr>
                      <a:r>
                        <a:rPr lang="en-US" sz="1800" dirty="0">
                          <a:effectLst/>
                        </a:rPr>
                        <a:t> </a:t>
                      </a:r>
                      <a:endParaRPr lang="en-US" sz="1200" dirty="0">
                        <a:effectLst/>
                        <a:latin typeface="Calibri"/>
                        <a:ea typeface="Calibri"/>
                        <a:cs typeface="Times New Roman"/>
                      </a:endParaRPr>
                    </a:p>
                  </a:txBody>
                  <a:tcPr marL="82565" marR="82565" marT="0" marB="0"/>
                </a:tc>
                <a:tc>
                  <a:txBody>
                    <a:bodyPr/>
                    <a:lstStyle/>
                    <a:p>
                      <a:pPr marL="0" marR="0" algn="ctr">
                        <a:lnSpc>
                          <a:spcPct val="115000"/>
                        </a:lnSpc>
                        <a:spcBef>
                          <a:spcPts val="0"/>
                        </a:spcBef>
                        <a:spcAft>
                          <a:spcPts val="0"/>
                        </a:spcAft>
                      </a:pPr>
                      <a:r>
                        <a:rPr lang="en-US" sz="1800" dirty="0">
                          <a:effectLst/>
                        </a:rPr>
                        <a:t>Fast Food is unhealthy.</a:t>
                      </a:r>
                      <a:endParaRPr lang="en-US" sz="1200" dirty="0">
                        <a:effectLst/>
                        <a:latin typeface="Calibri"/>
                        <a:ea typeface="Calibri"/>
                        <a:cs typeface="Times New Roman"/>
                      </a:endParaRPr>
                    </a:p>
                  </a:txBody>
                  <a:tcPr marL="82565" marR="82565" marT="0" marB="0"/>
                </a:tc>
              </a:tr>
              <a:tr h="1700111">
                <a:tc>
                  <a:txBody>
                    <a:bodyPr/>
                    <a:lstStyle/>
                    <a:p>
                      <a:pPr marL="0" marR="0" algn="ctr">
                        <a:lnSpc>
                          <a:spcPct val="115000"/>
                        </a:lnSpc>
                        <a:spcBef>
                          <a:spcPts val="0"/>
                        </a:spcBef>
                        <a:spcAft>
                          <a:spcPts val="0"/>
                        </a:spcAft>
                      </a:pPr>
                      <a:r>
                        <a:rPr lang="en-US" sz="2000" dirty="0">
                          <a:effectLst/>
                        </a:rPr>
                        <a:t> </a:t>
                      </a:r>
                      <a:endParaRPr lang="en-US" sz="1200" dirty="0">
                        <a:effectLst/>
                      </a:endParaRPr>
                    </a:p>
                    <a:p>
                      <a:pPr marL="0" marR="0" algn="ctr">
                        <a:lnSpc>
                          <a:spcPct val="115000"/>
                        </a:lnSpc>
                        <a:spcBef>
                          <a:spcPts val="0"/>
                        </a:spcBef>
                        <a:spcAft>
                          <a:spcPts val="0"/>
                        </a:spcAft>
                      </a:pPr>
                      <a:r>
                        <a:rPr lang="en-US" sz="2000" dirty="0" smtClean="0">
                          <a:effectLst/>
                        </a:rPr>
                        <a:t>VALUE/EVALUATION</a:t>
                      </a:r>
                      <a:endParaRPr lang="en-US" sz="1200" dirty="0">
                        <a:effectLst/>
                      </a:endParaRPr>
                    </a:p>
                    <a:p>
                      <a:pPr marL="0" marR="0" algn="ctr">
                        <a:lnSpc>
                          <a:spcPct val="115000"/>
                        </a:lnSpc>
                        <a:spcBef>
                          <a:spcPts val="0"/>
                        </a:spcBef>
                        <a:spcAft>
                          <a:spcPts val="0"/>
                        </a:spcAft>
                      </a:pPr>
                      <a:r>
                        <a:rPr lang="en-US" sz="1800" dirty="0">
                          <a:effectLst/>
                        </a:rPr>
                        <a:t>(requires writer to share or establish criteria)</a:t>
                      </a:r>
                      <a:endParaRPr lang="en-US" sz="1200" dirty="0">
                        <a:effectLst/>
                      </a:endParaRPr>
                    </a:p>
                    <a:p>
                      <a:pPr marL="0" marR="0" algn="ctr">
                        <a:lnSpc>
                          <a:spcPct val="115000"/>
                        </a:lnSpc>
                        <a:spcBef>
                          <a:spcPts val="0"/>
                        </a:spcBef>
                        <a:spcAft>
                          <a:spcPts val="0"/>
                        </a:spcAft>
                      </a:pPr>
                      <a:r>
                        <a:rPr lang="en-US" sz="2000" dirty="0">
                          <a:effectLst/>
                        </a:rPr>
                        <a:t> </a:t>
                      </a:r>
                      <a:endParaRPr lang="en-US" sz="1200" dirty="0">
                        <a:effectLst/>
                        <a:latin typeface="Calibri"/>
                        <a:ea typeface="Calibri"/>
                        <a:cs typeface="Times New Roman"/>
                      </a:endParaRPr>
                    </a:p>
                  </a:txBody>
                  <a:tcPr marL="82565" marR="82565" marT="0" marB="0"/>
                </a:tc>
                <a:tc>
                  <a:txBody>
                    <a:bodyPr/>
                    <a:lstStyle/>
                    <a:p>
                      <a:pPr marL="0" marR="0" algn="ctr">
                        <a:lnSpc>
                          <a:spcPct val="115000"/>
                        </a:lnSpc>
                        <a:spcBef>
                          <a:spcPts val="0"/>
                        </a:spcBef>
                        <a:spcAft>
                          <a:spcPts val="0"/>
                        </a:spcAft>
                      </a:pPr>
                      <a:r>
                        <a:rPr lang="en-US" sz="1800" dirty="0">
                          <a:effectLst/>
                        </a:rPr>
                        <a:t> </a:t>
                      </a:r>
                      <a:endParaRPr lang="en-US" sz="1200" dirty="0">
                        <a:effectLst/>
                      </a:endParaRPr>
                    </a:p>
                    <a:p>
                      <a:pPr marL="0" marR="0" algn="ctr">
                        <a:lnSpc>
                          <a:spcPct val="115000"/>
                        </a:lnSpc>
                        <a:spcBef>
                          <a:spcPts val="0"/>
                        </a:spcBef>
                        <a:spcAft>
                          <a:spcPts val="0"/>
                        </a:spcAft>
                      </a:pPr>
                      <a:r>
                        <a:rPr lang="en-US" sz="1800" dirty="0">
                          <a:effectLst/>
                        </a:rPr>
                        <a:t>BETTER/BEST,</a:t>
                      </a:r>
                      <a:endParaRPr lang="en-US" sz="1200" dirty="0">
                        <a:effectLst/>
                      </a:endParaRPr>
                    </a:p>
                    <a:p>
                      <a:pPr marL="0" marR="0" algn="ctr">
                        <a:lnSpc>
                          <a:spcPct val="115000"/>
                        </a:lnSpc>
                        <a:spcBef>
                          <a:spcPts val="0"/>
                        </a:spcBef>
                        <a:spcAft>
                          <a:spcPts val="0"/>
                        </a:spcAft>
                      </a:pPr>
                      <a:r>
                        <a:rPr lang="en-US" sz="1800" dirty="0">
                          <a:effectLst/>
                        </a:rPr>
                        <a:t>MORE/LESS,</a:t>
                      </a:r>
                      <a:endParaRPr lang="en-US" sz="1200" dirty="0">
                        <a:effectLst/>
                      </a:endParaRPr>
                    </a:p>
                    <a:p>
                      <a:pPr marL="0" marR="0" algn="ctr">
                        <a:lnSpc>
                          <a:spcPct val="115000"/>
                        </a:lnSpc>
                        <a:spcBef>
                          <a:spcPts val="0"/>
                        </a:spcBef>
                        <a:spcAft>
                          <a:spcPts val="0"/>
                        </a:spcAft>
                      </a:pPr>
                      <a:r>
                        <a:rPr lang="en-US" sz="1800" dirty="0">
                          <a:effectLst/>
                        </a:rPr>
                        <a:t>WORSE/WORST</a:t>
                      </a:r>
                      <a:endParaRPr lang="en-US" sz="1200" dirty="0">
                        <a:effectLst/>
                      </a:endParaRPr>
                    </a:p>
                    <a:p>
                      <a:pPr marL="0" marR="0" algn="ctr">
                        <a:lnSpc>
                          <a:spcPct val="115000"/>
                        </a:lnSpc>
                        <a:spcBef>
                          <a:spcPts val="0"/>
                        </a:spcBef>
                        <a:spcAft>
                          <a:spcPts val="0"/>
                        </a:spcAft>
                      </a:pPr>
                      <a:r>
                        <a:rPr lang="en-US" sz="1800" dirty="0">
                          <a:effectLst/>
                        </a:rPr>
                        <a:t>--IER or IEST words</a:t>
                      </a:r>
                      <a:endParaRPr lang="en-US" sz="1200" dirty="0">
                        <a:effectLst/>
                      </a:endParaRPr>
                    </a:p>
                    <a:p>
                      <a:pPr marL="0" marR="0" algn="ctr">
                        <a:lnSpc>
                          <a:spcPct val="115000"/>
                        </a:lnSpc>
                        <a:spcBef>
                          <a:spcPts val="0"/>
                        </a:spcBef>
                        <a:spcAft>
                          <a:spcPts val="0"/>
                        </a:spcAft>
                      </a:pPr>
                      <a:r>
                        <a:rPr lang="en-US" sz="1800" dirty="0">
                          <a:effectLst/>
                        </a:rPr>
                        <a:t> </a:t>
                      </a:r>
                      <a:endParaRPr lang="en-US" sz="1200" dirty="0">
                        <a:effectLst/>
                        <a:latin typeface="Calibri"/>
                        <a:ea typeface="Calibri"/>
                        <a:cs typeface="Times New Roman"/>
                      </a:endParaRPr>
                    </a:p>
                  </a:txBody>
                  <a:tcPr marL="82565" marR="82565" marT="0" marB="0"/>
                </a:tc>
                <a:tc>
                  <a:txBody>
                    <a:bodyPr/>
                    <a:lstStyle/>
                    <a:p>
                      <a:pPr marL="0" marR="0" algn="ctr">
                        <a:lnSpc>
                          <a:spcPct val="115000"/>
                        </a:lnSpc>
                        <a:spcBef>
                          <a:spcPts val="0"/>
                        </a:spcBef>
                        <a:spcAft>
                          <a:spcPts val="0"/>
                        </a:spcAft>
                      </a:pPr>
                      <a:r>
                        <a:rPr lang="en-US" sz="1800">
                          <a:effectLst/>
                        </a:rPr>
                        <a:t>Tacos are a healthier choice than hamburgers.</a:t>
                      </a:r>
                      <a:endParaRPr lang="en-US" sz="1200">
                        <a:effectLst/>
                        <a:latin typeface="Calibri"/>
                        <a:ea typeface="Calibri"/>
                        <a:cs typeface="Times New Roman"/>
                      </a:endParaRPr>
                    </a:p>
                  </a:txBody>
                  <a:tcPr marL="82565" marR="82565" marT="0" marB="0"/>
                </a:tc>
              </a:tr>
              <a:tr h="1788812">
                <a:tc>
                  <a:txBody>
                    <a:bodyPr/>
                    <a:lstStyle/>
                    <a:p>
                      <a:pPr marL="0" marR="0">
                        <a:lnSpc>
                          <a:spcPct val="115000"/>
                        </a:lnSpc>
                        <a:spcBef>
                          <a:spcPts val="0"/>
                        </a:spcBef>
                        <a:spcAft>
                          <a:spcPts val="0"/>
                        </a:spcAft>
                        <a:tabLst>
                          <a:tab pos="1325880" algn="l"/>
                        </a:tabLst>
                      </a:pPr>
                      <a:r>
                        <a:rPr lang="en-US" sz="2000" dirty="0">
                          <a:effectLst/>
                        </a:rPr>
                        <a:t>	</a:t>
                      </a:r>
                      <a:endParaRPr lang="en-US" sz="1200" dirty="0">
                        <a:effectLst/>
                      </a:endParaRPr>
                    </a:p>
                    <a:p>
                      <a:pPr marL="0" marR="0" algn="ctr">
                        <a:lnSpc>
                          <a:spcPct val="115000"/>
                        </a:lnSpc>
                        <a:spcBef>
                          <a:spcPts val="0"/>
                        </a:spcBef>
                        <a:spcAft>
                          <a:spcPts val="0"/>
                        </a:spcAft>
                      </a:pPr>
                      <a:r>
                        <a:rPr lang="en-US" sz="2000" dirty="0" smtClean="0">
                          <a:effectLst/>
                        </a:rPr>
                        <a:t>POLICY/PROPOSAL</a:t>
                      </a:r>
                      <a:endParaRPr lang="en-US" sz="1200" dirty="0">
                        <a:effectLst/>
                      </a:endParaRPr>
                    </a:p>
                    <a:p>
                      <a:pPr marL="0" marR="0" algn="ctr">
                        <a:lnSpc>
                          <a:spcPct val="115000"/>
                        </a:lnSpc>
                        <a:spcBef>
                          <a:spcPts val="0"/>
                        </a:spcBef>
                        <a:spcAft>
                          <a:spcPts val="0"/>
                        </a:spcAft>
                      </a:pPr>
                      <a:r>
                        <a:rPr lang="en-US" sz="1800" dirty="0">
                          <a:effectLst/>
                        </a:rPr>
                        <a:t>(writer is trying to change the way things are)</a:t>
                      </a:r>
                      <a:endParaRPr lang="en-US" sz="1200" dirty="0">
                        <a:effectLst/>
                      </a:endParaRPr>
                    </a:p>
                    <a:p>
                      <a:pPr marL="0" marR="0" algn="ctr">
                        <a:lnSpc>
                          <a:spcPct val="115000"/>
                        </a:lnSpc>
                        <a:spcBef>
                          <a:spcPts val="0"/>
                        </a:spcBef>
                        <a:spcAft>
                          <a:spcPts val="0"/>
                        </a:spcAft>
                      </a:pPr>
                      <a:r>
                        <a:rPr lang="en-US" sz="2000" dirty="0">
                          <a:effectLst/>
                        </a:rPr>
                        <a:t> </a:t>
                      </a:r>
                      <a:endParaRPr lang="en-US" sz="1200" dirty="0">
                        <a:effectLst/>
                        <a:latin typeface="Calibri"/>
                        <a:ea typeface="Calibri"/>
                        <a:cs typeface="Times New Roman"/>
                      </a:endParaRPr>
                    </a:p>
                  </a:txBody>
                  <a:tcPr marL="82565" marR="82565" marT="0" marB="0"/>
                </a:tc>
                <a:tc>
                  <a:txBody>
                    <a:bodyPr/>
                    <a:lstStyle/>
                    <a:p>
                      <a:pPr marL="0" marR="0" algn="ctr">
                        <a:lnSpc>
                          <a:spcPct val="115000"/>
                        </a:lnSpc>
                        <a:spcBef>
                          <a:spcPts val="0"/>
                        </a:spcBef>
                        <a:spcAft>
                          <a:spcPts val="0"/>
                        </a:spcAft>
                      </a:pPr>
                      <a:r>
                        <a:rPr lang="en-US" sz="1800" dirty="0">
                          <a:effectLst/>
                        </a:rPr>
                        <a:t> </a:t>
                      </a:r>
                      <a:endParaRPr lang="en-US" sz="1200" dirty="0">
                        <a:effectLst/>
                      </a:endParaRPr>
                    </a:p>
                    <a:p>
                      <a:pPr marL="0" marR="0" algn="ctr">
                        <a:lnSpc>
                          <a:spcPct val="115000"/>
                        </a:lnSpc>
                        <a:spcBef>
                          <a:spcPts val="0"/>
                        </a:spcBef>
                        <a:spcAft>
                          <a:spcPts val="0"/>
                        </a:spcAft>
                      </a:pPr>
                      <a:r>
                        <a:rPr lang="en-US" sz="1800" dirty="0">
                          <a:effectLst/>
                        </a:rPr>
                        <a:t>SHOULD/SHOULD NOT</a:t>
                      </a:r>
                      <a:endParaRPr lang="en-US" sz="1200" dirty="0">
                        <a:effectLst/>
                      </a:endParaRPr>
                    </a:p>
                    <a:p>
                      <a:pPr marL="0" marR="0" algn="ctr">
                        <a:lnSpc>
                          <a:spcPct val="115000"/>
                        </a:lnSpc>
                        <a:spcBef>
                          <a:spcPts val="0"/>
                        </a:spcBef>
                        <a:spcAft>
                          <a:spcPts val="0"/>
                        </a:spcAft>
                      </a:pPr>
                      <a:r>
                        <a:rPr lang="en-US" sz="1800" dirty="0">
                          <a:effectLst/>
                        </a:rPr>
                        <a:t> </a:t>
                      </a:r>
                      <a:endParaRPr lang="en-US" sz="1200" dirty="0">
                        <a:effectLst/>
                        <a:latin typeface="Calibri"/>
                        <a:ea typeface="Calibri"/>
                        <a:cs typeface="Times New Roman"/>
                      </a:endParaRPr>
                    </a:p>
                  </a:txBody>
                  <a:tcPr marL="82565" marR="82565" marT="0" marB="0"/>
                </a:tc>
                <a:tc>
                  <a:txBody>
                    <a:bodyPr/>
                    <a:lstStyle/>
                    <a:p>
                      <a:pPr marL="0" marR="0" algn="ctr">
                        <a:lnSpc>
                          <a:spcPct val="115000"/>
                        </a:lnSpc>
                        <a:spcBef>
                          <a:spcPts val="0"/>
                        </a:spcBef>
                        <a:spcAft>
                          <a:spcPts val="0"/>
                        </a:spcAft>
                      </a:pPr>
                      <a:r>
                        <a:rPr lang="en-US" sz="1800" dirty="0">
                          <a:effectLst/>
                        </a:rPr>
                        <a:t>Schools should serve healthier foods.</a:t>
                      </a:r>
                      <a:endParaRPr lang="en-US" sz="1200" dirty="0">
                        <a:effectLst/>
                        <a:latin typeface="Calibri"/>
                        <a:ea typeface="Calibri"/>
                        <a:cs typeface="Times New Roman"/>
                      </a:endParaRPr>
                    </a:p>
                  </a:txBody>
                  <a:tcPr marL="82565" marR="82565" marT="0" marB="0"/>
                </a:tc>
              </a:tr>
            </a:tbl>
          </a:graphicData>
        </a:graphic>
      </p:graphicFrame>
      <p:sp>
        <p:nvSpPr>
          <p:cNvPr id="5" name="Rectangle 2"/>
          <p:cNvSpPr>
            <a:spLocks noChangeArrowheads="1"/>
          </p:cNvSpPr>
          <p:nvPr/>
        </p:nvSpPr>
        <p:spPr bwMode="auto">
          <a:xfrm>
            <a:off x="2471319" y="1822396"/>
            <a:ext cx="1846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3744135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274638"/>
            <a:ext cx="11480800" cy="1020762"/>
          </a:xfrm>
        </p:spPr>
        <p:txBody>
          <a:bodyPr>
            <a:normAutofit/>
          </a:bodyPr>
          <a:lstStyle/>
          <a:p>
            <a:r>
              <a:rPr lang="en-US" dirty="0" smtClean="0"/>
              <a:t>Are These Good Claims?</a:t>
            </a:r>
            <a:endParaRPr lang="en-US" dirty="0"/>
          </a:p>
        </p:txBody>
      </p:sp>
      <p:sp>
        <p:nvSpPr>
          <p:cNvPr id="4" name="Content Placeholder 3"/>
          <p:cNvSpPr>
            <a:spLocks noGrp="1"/>
          </p:cNvSpPr>
          <p:nvPr>
            <p:ph idx="1"/>
          </p:nvPr>
        </p:nvSpPr>
        <p:spPr>
          <a:xfrm>
            <a:off x="508000" y="1555641"/>
            <a:ext cx="5384800" cy="1600200"/>
          </a:xfrm>
        </p:spPr>
        <p:txBody>
          <a:bodyPr/>
          <a:lstStyle/>
          <a:p>
            <a:pPr marL="0" indent="0">
              <a:buNone/>
            </a:pPr>
            <a:r>
              <a:rPr lang="en-US" dirty="0" smtClean="0"/>
              <a:t>Teen brains are impulsive.</a:t>
            </a:r>
            <a:endParaRPr lang="en-US" dirty="0"/>
          </a:p>
        </p:txBody>
      </p:sp>
      <p:sp>
        <p:nvSpPr>
          <p:cNvPr id="5" name="TextBox 4"/>
          <p:cNvSpPr txBox="1"/>
          <p:nvPr/>
        </p:nvSpPr>
        <p:spPr>
          <a:xfrm>
            <a:off x="5588000" y="1447800"/>
            <a:ext cx="5791200" cy="1815882"/>
          </a:xfrm>
          <a:prstGeom prst="rect">
            <a:avLst/>
          </a:prstGeom>
          <a:noFill/>
        </p:spPr>
        <p:txBody>
          <a:bodyPr wrap="square" rtlCol="0">
            <a:spAutoFit/>
          </a:bodyPr>
          <a:lstStyle/>
          <a:p>
            <a:r>
              <a:rPr lang="en-US" sz="2800" dirty="0" smtClean="0"/>
              <a:t>Because teen brains are impulsive, we should provide teens with courses on decision-making.</a:t>
            </a:r>
            <a:endParaRPr lang="en-US" sz="2800" dirty="0"/>
          </a:p>
        </p:txBody>
      </p:sp>
      <p:sp>
        <p:nvSpPr>
          <p:cNvPr id="6" name="Rectangle 5"/>
          <p:cNvSpPr/>
          <p:nvPr/>
        </p:nvSpPr>
        <p:spPr>
          <a:xfrm>
            <a:off x="508001" y="2743200"/>
            <a:ext cx="4064000" cy="2585323"/>
          </a:xfrm>
          <a:prstGeom prst="rect">
            <a:avLst/>
          </a:prstGeom>
          <a:noFill/>
        </p:spPr>
        <p:txBody>
          <a:bodyPr wrap="squar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No!  This is a fact from the article.</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7" name="Rectangle 6"/>
          <p:cNvSpPr/>
          <p:nvPr/>
        </p:nvSpPr>
        <p:spPr>
          <a:xfrm>
            <a:off x="5384800" y="3429001"/>
            <a:ext cx="6299200" cy="3139321"/>
          </a:xfrm>
          <a:prstGeom prst="rect">
            <a:avLst/>
          </a:prstGeom>
          <a:noFill/>
        </p:spPr>
        <p:txBody>
          <a:bodyPr wrap="squar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Yes!  </a:t>
            </a: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This USES a fact from the article to suggest an action.</a:t>
            </a:r>
            <a:endParaRPr lang="en-US"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cxnSp>
        <p:nvCxnSpPr>
          <p:cNvPr id="9" name="Straight Connector 8"/>
          <p:cNvCxnSpPr/>
          <p:nvPr/>
        </p:nvCxnSpPr>
        <p:spPr>
          <a:xfrm>
            <a:off x="4775200" y="1447800"/>
            <a:ext cx="0" cy="471172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49178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claims could we make?</a:t>
            </a:r>
            <a:endParaRPr lang="en-US" dirty="0"/>
          </a:p>
        </p:txBody>
      </p:sp>
      <p:sp>
        <p:nvSpPr>
          <p:cNvPr id="3" name="Content Placeholder 2"/>
          <p:cNvSpPr>
            <a:spLocks noGrp="1"/>
          </p:cNvSpPr>
          <p:nvPr>
            <p:ph idx="1"/>
          </p:nvPr>
        </p:nvSpPr>
        <p:spPr/>
        <p:txBody>
          <a:bodyPr>
            <a:normAutofit/>
          </a:bodyPr>
          <a:lstStyle/>
          <a:p>
            <a:r>
              <a:rPr lang="en-US" dirty="0" smtClean="0"/>
              <a:t>Brainstorm a list.  Try:</a:t>
            </a:r>
          </a:p>
          <a:p>
            <a:pPr lvl="1"/>
            <a:r>
              <a:rPr lang="en-US" dirty="0" smtClean="0"/>
              <a:t>Because of ______, we should ______.</a:t>
            </a:r>
          </a:p>
          <a:p>
            <a:pPr lvl="1"/>
            <a:r>
              <a:rPr lang="en-US" dirty="0" smtClean="0"/>
              <a:t>Because of ______, we should not ______.</a:t>
            </a:r>
          </a:p>
          <a:p>
            <a:pPr lvl="1"/>
            <a:r>
              <a:rPr lang="en-US" dirty="0" smtClean="0"/>
              <a:t>Although ________, </a:t>
            </a:r>
            <a:r>
              <a:rPr lang="en-US" dirty="0"/>
              <a:t>we should </a:t>
            </a:r>
            <a:r>
              <a:rPr lang="en-US" dirty="0" smtClean="0"/>
              <a:t> ______.</a:t>
            </a:r>
          </a:p>
          <a:p>
            <a:pPr lvl="1"/>
            <a:r>
              <a:rPr lang="en-US" dirty="0"/>
              <a:t>Although ________, we should not ______.</a:t>
            </a:r>
          </a:p>
          <a:p>
            <a:pPr lvl="1"/>
            <a:endParaRPr lang="en-US" dirty="0" smtClean="0"/>
          </a:p>
          <a:p>
            <a:r>
              <a:rPr lang="en-US" dirty="0" smtClean="0"/>
              <a:t>Test our claims and revise, if needed:</a:t>
            </a:r>
          </a:p>
          <a:p>
            <a:pPr lvl="1"/>
            <a:r>
              <a:rPr lang="en-US" dirty="0" smtClean="0"/>
              <a:t>Test to make sure that each one is a CLAIM (takes a position).  </a:t>
            </a:r>
          </a:p>
          <a:p>
            <a:pPr lvl="1"/>
            <a:r>
              <a:rPr lang="en-US" dirty="0" smtClean="0"/>
              <a:t>Test to make sure we aren’t just stating a fact or research finding from the article.</a:t>
            </a:r>
          </a:p>
          <a:p>
            <a:pPr lvl="1"/>
            <a:r>
              <a:rPr lang="en-US" dirty="0" smtClean="0"/>
              <a:t>Check the list to make sure there are options for a variety of opinions.</a:t>
            </a:r>
          </a:p>
        </p:txBody>
      </p:sp>
    </p:spTree>
    <p:extLst>
      <p:ext uri="{BB962C8B-B14F-4D97-AF65-F5344CB8AC3E}">
        <p14:creationId xmlns:p14="http://schemas.microsoft.com/office/powerpoint/2010/main" val="285492889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9" y="0"/>
            <a:ext cx="10642601" cy="1280890"/>
          </a:xfrm>
        </p:spPr>
        <p:txBody>
          <a:bodyPr>
            <a:normAutofit fontScale="90000"/>
          </a:bodyPr>
          <a:lstStyle/>
          <a:p>
            <a:r>
              <a:rPr lang="en-US" dirty="0" smtClean="0"/>
              <a:t>After writing your own claim, use your Student Planner and previous Journal notes to find evidence that will support your claim.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718786"/>
              </p:ext>
            </p:extLst>
          </p:nvPr>
        </p:nvGraphicFramePr>
        <p:xfrm>
          <a:off x="508000" y="1676401"/>
          <a:ext cx="10972800" cy="4770119"/>
        </p:xfrm>
        <a:graphic>
          <a:graphicData uri="http://schemas.openxmlformats.org/drawingml/2006/table">
            <a:tbl>
              <a:tblPr firstRow="1" bandRow="1">
                <a:tableStyleId>{5C22544A-7EE6-4342-B048-85BDC9FD1C3A}</a:tableStyleId>
              </a:tblPr>
              <a:tblGrid>
                <a:gridCol w="3657600"/>
                <a:gridCol w="3657600"/>
                <a:gridCol w="3657600"/>
              </a:tblGrid>
              <a:tr h="370840">
                <a:tc gridSpan="2">
                  <a:txBody>
                    <a:bodyPr/>
                    <a:lstStyle/>
                    <a:p>
                      <a:pPr algn="l"/>
                      <a:r>
                        <a:rPr lang="en-US" dirty="0" smtClean="0"/>
                        <a:t>Claim:</a:t>
                      </a:r>
                      <a:endParaRPr lang="en-US" dirty="0"/>
                    </a:p>
                  </a:txBody>
                  <a:tcPr marL="121920" marR="121920"/>
                </a:tc>
                <a:tc hMerge="1">
                  <a:txBody>
                    <a:bodyPr/>
                    <a:lstStyle/>
                    <a:p>
                      <a:pPr algn="ctr"/>
                      <a:endParaRPr lang="en-US" dirty="0"/>
                    </a:p>
                  </a:txBody>
                  <a:tcPr/>
                </a:tc>
                <a:tc>
                  <a:txBody>
                    <a:bodyPr/>
                    <a:lstStyle/>
                    <a:p>
                      <a:pPr algn="ctr"/>
                      <a:endParaRPr lang="en-US" dirty="0"/>
                    </a:p>
                  </a:txBody>
                  <a:tcPr marL="121920" marR="121920"/>
                </a:tc>
              </a:tr>
              <a:tr h="370840">
                <a:tc gridSpan="3">
                  <a:txBody>
                    <a:bodyPr/>
                    <a:lstStyle/>
                    <a:p>
                      <a:pPr algn="l"/>
                      <a:r>
                        <a:rPr lang="en-US" dirty="0" smtClean="0"/>
                        <a:t>Source:</a:t>
                      </a:r>
                      <a:endParaRPr lang="en-US" dirty="0"/>
                    </a:p>
                  </a:txBody>
                  <a:tcPr marL="121920" marR="121920"/>
                </a:tc>
                <a:tc hMerge="1">
                  <a:txBody>
                    <a:bodyPr/>
                    <a:lstStyle/>
                    <a:p>
                      <a:pPr algn="ctr"/>
                      <a:endParaRPr lang="en-US" dirty="0"/>
                    </a:p>
                  </a:txBody>
                  <a:tcPr/>
                </a:tc>
                <a:tc hMerge="1">
                  <a:txBody>
                    <a:bodyPr/>
                    <a:lstStyle/>
                    <a:p>
                      <a:pPr algn="ctr"/>
                      <a:endParaRPr lang="en-US" dirty="0"/>
                    </a:p>
                  </a:txBody>
                  <a:tcPr/>
                </a:tc>
              </a:tr>
              <a:tr h="370840">
                <a:tc>
                  <a:txBody>
                    <a:bodyPr/>
                    <a:lstStyle/>
                    <a:p>
                      <a:pPr algn="ctr"/>
                      <a:r>
                        <a:rPr lang="en-US" dirty="0" smtClean="0"/>
                        <a:t>Evidence</a:t>
                      </a:r>
                      <a:endParaRPr lang="en-US" dirty="0"/>
                    </a:p>
                  </a:txBody>
                  <a:tcPr marL="121920" marR="121920"/>
                </a:tc>
                <a:tc>
                  <a:txBody>
                    <a:bodyPr/>
                    <a:lstStyle/>
                    <a:p>
                      <a:pPr algn="ctr"/>
                      <a:r>
                        <a:rPr lang="en-US" dirty="0" smtClean="0"/>
                        <a:t>Connection</a:t>
                      </a:r>
                      <a:endParaRPr lang="en-US" dirty="0"/>
                    </a:p>
                  </a:txBody>
                  <a:tcPr marL="121920" marR="121920"/>
                </a:tc>
                <a:tc>
                  <a:txBody>
                    <a:bodyPr/>
                    <a:lstStyle/>
                    <a:p>
                      <a:pPr algn="ctr"/>
                      <a:r>
                        <a:rPr lang="en-US" dirty="0" smtClean="0"/>
                        <a:t>Outcome</a:t>
                      </a:r>
                      <a:endParaRPr lang="en-US" dirty="0"/>
                    </a:p>
                  </a:txBody>
                  <a:tcPr marL="121920" marR="121920"/>
                </a:tc>
              </a:tr>
              <a:tr h="370840">
                <a:tc>
                  <a:txBody>
                    <a:bodyPr/>
                    <a:lstStyle/>
                    <a:p>
                      <a:endParaRPr lang="en-US" dirty="0" smtClean="0"/>
                    </a:p>
                    <a:p>
                      <a:endParaRPr lang="en-US" dirty="0" smtClean="0"/>
                    </a:p>
                    <a:p>
                      <a:endParaRPr lang="en-US" dirty="0"/>
                    </a:p>
                  </a:txBody>
                  <a:tcPr marL="121920" marR="121920"/>
                </a:tc>
                <a:tc>
                  <a:txBody>
                    <a:bodyPr/>
                    <a:lstStyle/>
                    <a:p>
                      <a:endParaRPr lang="en-US"/>
                    </a:p>
                  </a:txBody>
                  <a:tcPr marL="121920" marR="121920"/>
                </a:tc>
                <a:tc>
                  <a:txBody>
                    <a:bodyPr/>
                    <a:lstStyle/>
                    <a:p>
                      <a:endParaRPr lang="en-US"/>
                    </a:p>
                  </a:txBody>
                  <a:tcPr marL="121920" marR="121920"/>
                </a:tc>
              </a:tr>
              <a:tr h="370840">
                <a:tc>
                  <a:txBody>
                    <a:bodyPr/>
                    <a:lstStyle/>
                    <a:p>
                      <a:endParaRPr lang="en-US" dirty="0" smtClean="0"/>
                    </a:p>
                    <a:p>
                      <a:endParaRPr lang="en-US" dirty="0" smtClean="0"/>
                    </a:p>
                    <a:p>
                      <a:endParaRPr lang="en-US" dirty="0"/>
                    </a:p>
                  </a:txBody>
                  <a:tcPr marL="121920" marR="121920"/>
                </a:tc>
                <a:tc>
                  <a:txBody>
                    <a:bodyPr/>
                    <a:lstStyle/>
                    <a:p>
                      <a:endParaRPr lang="en-US"/>
                    </a:p>
                  </a:txBody>
                  <a:tcPr marL="121920" marR="121920"/>
                </a:tc>
                <a:tc>
                  <a:txBody>
                    <a:bodyPr/>
                    <a:lstStyle/>
                    <a:p>
                      <a:endParaRPr lang="en-US"/>
                    </a:p>
                  </a:txBody>
                  <a:tcPr marL="121920" marR="121920"/>
                </a:tc>
              </a:tr>
              <a:tr h="370840">
                <a:tc>
                  <a:txBody>
                    <a:bodyPr/>
                    <a:lstStyle/>
                    <a:p>
                      <a:endParaRPr lang="en-US" dirty="0" smtClean="0"/>
                    </a:p>
                    <a:p>
                      <a:endParaRPr lang="en-US" dirty="0" smtClean="0"/>
                    </a:p>
                    <a:p>
                      <a:endParaRPr lang="en-US" dirty="0"/>
                    </a:p>
                  </a:txBody>
                  <a:tcPr marL="121920" marR="121920"/>
                </a:tc>
                <a:tc>
                  <a:txBody>
                    <a:bodyPr/>
                    <a:lstStyle/>
                    <a:p>
                      <a:endParaRPr lang="en-US"/>
                    </a:p>
                  </a:txBody>
                  <a:tcPr marL="121920" marR="121920"/>
                </a:tc>
                <a:tc>
                  <a:txBody>
                    <a:bodyPr/>
                    <a:lstStyle/>
                    <a:p>
                      <a:endParaRPr lang="en-US"/>
                    </a:p>
                  </a:txBody>
                  <a:tcPr marL="121920" marR="121920"/>
                </a:tc>
              </a:tr>
              <a:tr h="370840">
                <a:tc>
                  <a:txBody>
                    <a:bodyPr/>
                    <a:lstStyle/>
                    <a:p>
                      <a:endParaRPr lang="en-US" dirty="0" smtClean="0"/>
                    </a:p>
                    <a:p>
                      <a:endParaRPr lang="en-US" dirty="0" smtClean="0"/>
                    </a:p>
                    <a:p>
                      <a:endParaRPr lang="en-US" dirty="0"/>
                    </a:p>
                  </a:txBody>
                  <a:tcPr marL="121920" marR="121920"/>
                </a:tc>
                <a:tc>
                  <a:txBody>
                    <a:bodyPr/>
                    <a:lstStyle/>
                    <a:p>
                      <a:endParaRPr lang="en-US"/>
                    </a:p>
                  </a:txBody>
                  <a:tcPr marL="121920" marR="121920"/>
                </a:tc>
                <a:tc>
                  <a:txBody>
                    <a:bodyPr/>
                    <a:lstStyle/>
                    <a:p>
                      <a:endParaRPr lang="en-US" dirty="0"/>
                    </a:p>
                  </a:txBody>
                  <a:tcPr marL="121920" marR="121920"/>
                </a:tc>
              </a:tr>
            </a:tbl>
          </a:graphicData>
        </a:graphic>
      </p:graphicFrame>
    </p:spTree>
    <p:extLst>
      <p:ext uri="{BB962C8B-B14F-4D97-AF65-F5344CB8AC3E}">
        <p14:creationId xmlns:p14="http://schemas.microsoft.com/office/powerpoint/2010/main" val="90024927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187053113"/>
              </p:ext>
            </p:extLst>
          </p:nvPr>
        </p:nvGraphicFramePr>
        <p:xfrm>
          <a:off x="440940" y="1693551"/>
          <a:ext cx="11317836" cy="3969261"/>
        </p:xfrm>
        <a:graphic>
          <a:graphicData uri="http://schemas.openxmlformats.org/drawingml/2006/table">
            <a:tbl>
              <a:tblPr firstRow="1" bandRow="1">
                <a:tableStyleId>{5C22544A-7EE6-4342-B048-85BDC9FD1C3A}</a:tableStyleId>
              </a:tblPr>
              <a:tblGrid>
                <a:gridCol w="5658918"/>
                <a:gridCol w="5658918"/>
              </a:tblGrid>
              <a:tr h="3969261">
                <a:tc>
                  <a:txBody>
                    <a:bodyPr/>
                    <a:lstStyle/>
                    <a:p>
                      <a:pPr algn="ctr"/>
                      <a:endParaRPr kumimoji="0" lang="en-US" sz="2400" b="1" kern="1200" dirty="0" smtClean="0">
                        <a:solidFill>
                          <a:srgbClr val="0000FF"/>
                        </a:solidFill>
                        <a:effectLst/>
                        <a:latin typeface="+mn-lt"/>
                        <a:ea typeface="+mn-ea"/>
                        <a:cs typeface="+mn-cs"/>
                      </a:endParaRPr>
                    </a:p>
                    <a:p>
                      <a:pPr algn="ctr"/>
                      <a:endParaRPr kumimoji="0" lang="en-US" sz="2400" b="1" kern="1200" dirty="0" smtClean="0">
                        <a:solidFill>
                          <a:srgbClr val="0000FF"/>
                        </a:solidFill>
                        <a:effectLst/>
                        <a:latin typeface="+mn-lt"/>
                        <a:ea typeface="+mn-ea"/>
                        <a:cs typeface="+mn-cs"/>
                      </a:endParaRPr>
                    </a:p>
                    <a:p>
                      <a:pPr algn="ctr"/>
                      <a:r>
                        <a:rPr kumimoji="0" lang="en-US" sz="2400" b="1" kern="1200" dirty="0" smtClean="0">
                          <a:solidFill>
                            <a:srgbClr val="FFFFFF"/>
                          </a:solidFill>
                          <a:effectLst/>
                          <a:latin typeface="+mn-lt"/>
                          <a:ea typeface="+mn-ea"/>
                          <a:cs typeface="+mn-cs"/>
                        </a:rPr>
                        <a:t>Write arguments to support claims in an analysis of substantive topics or texts, using valid reasoning and relevant and sufficient evidence.  </a:t>
                      </a:r>
                    </a:p>
                    <a:p>
                      <a:pPr algn="ctr"/>
                      <a:endParaRPr kumimoji="0" lang="en-US" sz="2400" b="1" kern="1200" dirty="0" smtClean="0">
                        <a:solidFill>
                          <a:srgbClr val="FFFFFF"/>
                        </a:solidFill>
                        <a:effectLst/>
                        <a:latin typeface="+mn-lt"/>
                        <a:ea typeface="+mn-ea"/>
                        <a:cs typeface="+mn-cs"/>
                      </a:endParaRPr>
                    </a:p>
                    <a:p>
                      <a:pPr algn="ctr"/>
                      <a:r>
                        <a:rPr kumimoji="0" lang="en-US" sz="2400" b="1" kern="1200" dirty="0" smtClean="0">
                          <a:solidFill>
                            <a:srgbClr val="FFFFFF"/>
                          </a:solidFill>
                          <a:effectLst/>
                          <a:latin typeface="+mn-lt"/>
                          <a:ea typeface="+mn-ea"/>
                          <a:cs typeface="+mn-cs"/>
                        </a:rPr>
                        <a:t>(</a:t>
                      </a:r>
                      <a:r>
                        <a:rPr kumimoji="0" lang="en-US" sz="2400" b="1" i="1" kern="1200" dirty="0" smtClean="0">
                          <a:solidFill>
                            <a:srgbClr val="FFFFFF"/>
                          </a:solidFill>
                          <a:effectLst/>
                          <a:latin typeface="+mn-lt"/>
                          <a:ea typeface="+mn-ea"/>
                          <a:cs typeface="+mn-cs"/>
                        </a:rPr>
                        <a:t>Writing Standard 1</a:t>
                      </a:r>
                      <a:r>
                        <a:rPr kumimoji="0" lang="en-US" sz="2400" b="1" kern="1200" dirty="0" smtClean="0">
                          <a:solidFill>
                            <a:srgbClr val="FFFFFF"/>
                          </a:solidFill>
                          <a:effectLst/>
                          <a:latin typeface="+mn-lt"/>
                          <a:ea typeface="+mn-ea"/>
                          <a:cs typeface="+mn-cs"/>
                        </a:rPr>
                        <a:t>)</a:t>
                      </a:r>
                      <a:endParaRPr kumimoji="0" lang="en-US" sz="2400" b="1" kern="1200" dirty="0">
                        <a:solidFill>
                          <a:srgbClr val="FFFFFF"/>
                        </a:solidFill>
                        <a:effectLst/>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sz="2000" b="1" kern="1200" dirty="0" smtClean="0">
                        <a:solidFill>
                          <a:schemeClr val="bg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sz="2000" b="1" kern="1200" dirty="0" smtClean="0">
                        <a:solidFill>
                          <a:schemeClr val="bg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chemeClr val="bg1"/>
                          </a:solidFill>
                          <a:effectLst/>
                          <a:latin typeface="+mn-lt"/>
                          <a:ea typeface="+mn-ea"/>
                          <a:cs typeface="+mn-cs"/>
                        </a:rPr>
                        <a:t>Develop and strengthen writing as needed by planning, revising, editing, rewriting, or  trying a new approach, focusing on addressing what is most significant for a specific  purpose and audience. </a:t>
                      </a: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sz="2000" b="1" kern="1200" dirty="0" smtClean="0">
                        <a:solidFill>
                          <a:schemeClr val="bg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chemeClr val="bg1"/>
                          </a:solidFill>
                          <a:effectLst/>
                          <a:latin typeface="+mn-lt"/>
                          <a:ea typeface="+mn-ea"/>
                          <a:cs typeface="+mn-cs"/>
                        </a:rPr>
                        <a:t> (</a:t>
                      </a:r>
                      <a:r>
                        <a:rPr kumimoji="0" lang="en-US" sz="2000" b="1" i="1" kern="1200" dirty="0" smtClean="0">
                          <a:solidFill>
                            <a:schemeClr val="bg1"/>
                          </a:solidFill>
                          <a:effectLst/>
                          <a:latin typeface="+mn-lt"/>
                          <a:ea typeface="+mn-ea"/>
                          <a:cs typeface="+mn-cs"/>
                        </a:rPr>
                        <a:t>Writing Standard 5)</a:t>
                      </a:r>
                      <a:endParaRPr kumimoji="0" lang="en-US" sz="2000" b="1" kern="1200" dirty="0" smtClean="0">
                        <a:solidFill>
                          <a:schemeClr val="bg1"/>
                        </a:solidFill>
                        <a:effectLst/>
                        <a:latin typeface="+mn-lt"/>
                        <a:ea typeface="+mn-ea"/>
                        <a:cs typeface="+mn-cs"/>
                      </a:endParaRPr>
                    </a:p>
                    <a:p>
                      <a:endParaRPr lang="en-US" dirty="0"/>
                    </a:p>
                  </a:txBody>
                  <a:tcPr/>
                </a:tc>
              </a:tr>
            </a:tbl>
          </a:graphicData>
        </a:graphic>
      </p:graphicFrame>
    </p:spTree>
    <p:extLst>
      <p:ext uri="{BB962C8B-B14F-4D97-AF65-F5344CB8AC3E}">
        <p14:creationId xmlns:p14="http://schemas.microsoft.com/office/powerpoint/2010/main" val="1621740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Student Response #1</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According to </a:t>
            </a:r>
            <a:r>
              <a:rPr lang="en-US" dirty="0" smtClean="0"/>
              <a:t>scientists, </a:t>
            </a:r>
            <a:r>
              <a:rPr lang="en-US" dirty="0"/>
              <a:t>the teen brain is slower than </a:t>
            </a:r>
            <a:r>
              <a:rPr lang="en-US" dirty="0" smtClean="0"/>
              <a:t>an </a:t>
            </a:r>
            <a:r>
              <a:rPr lang="en-US" dirty="0"/>
              <a:t>adult brain. That's why they say that </a:t>
            </a:r>
            <a:r>
              <a:rPr lang="en-US" dirty="0" smtClean="0"/>
              <a:t>all teens </a:t>
            </a:r>
            <a:r>
              <a:rPr lang="en-US" dirty="0"/>
              <a:t>make bad decisions</a:t>
            </a:r>
            <a:r>
              <a:rPr lang="en-US" strike="sngStrike" dirty="0">
                <a:solidFill>
                  <a:srgbClr val="FF0000"/>
                </a:solidFill>
              </a:rPr>
              <a:t>. </a:t>
            </a:r>
            <a:r>
              <a:rPr lang="en-US" b="1" strike="sngStrike" dirty="0">
                <a:solidFill>
                  <a:srgbClr val="FF0000"/>
                </a:solidFill>
              </a:rPr>
              <a:t>In my opinion I think that </a:t>
            </a:r>
            <a:r>
              <a:rPr lang="en-US" b="1" dirty="0" smtClean="0"/>
              <a:t>what </a:t>
            </a:r>
            <a:r>
              <a:rPr lang="en-US" b="1" dirty="0"/>
              <a:t>the </a:t>
            </a:r>
            <a:r>
              <a:rPr lang="en-US" b="1" dirty="0" smtClean="0"/>
              <a:t>scientists </a:t>
            </a:r>
            <a:r>
              <a:rPr lang="en-US" b="1" dirty="0"/>
              <a:t>say </a:t>
            </a:r>
            <a:r>
              <a:rPr lang="en-US" b="1" dirty="0" smtClean="0"/>
              <a:t>does </a:t>
            </a:r>
            <a:r>
              <a:rPr lang="en-US" b="1" dirty="0"/>
              <a:t>not apply </a:t>
            </a:r>
            <a:r>
              <a:rPr lang="en-US" b="1" dirty="0" smtClean="0"/>
              <a:t>to every </a:t>
            </a:r>
            <a:r>
              <a:rPr lang="en-US" b="1" dirty="0"/>
              <a:t>teen. </a:t>
            </a:r>
            <a:r>
              <a:rPr lang="en-US" dirty="0"/>
              <a:t>There </a:t>
            </a:r>
            <a:r>
              <a:rPr lang="en-US" dirty="0" smtClean="0"/>
              <a:t>are </a:t>
            </a:r>
            <a:r>
              <a:rPr lang="en-US" dirty="0"/>
              <a:t>teens that know how to speak for </a:t>
            </a:r>
            <a:r>
              <a:rPr lang="en-US" dirty="0" smtClean="0"/>
              <a:t>themselves </a:t>
            </a:r>
            <a:r>
              <a:rPr lang="en-US" dirty="0"/>
              <a:t>and make good decisions </a:t>
            </a:r>
            <a:r>
              <a:rPr lang="en-US" dirty="0" smtClean="0"/>
              <a:t>and stay </a:t>
            </a:r>
            <a:r>
              <a:rPr lang="en-US" dirty="0"/>
              <a:t>out of trouble. There </a:t>
            </a:r>
            <a:r>
              <a:rPr lang="en-US" dirty="0" smtClean="0"/>
              <a:t>are other </a:t>
            </a:r>
            <a:r>
              <a:rPr lang="en-US" dirty="0"/>
              <a:t>teens </a:t>
            </a:r>
            <a:r>
              <a:rPr lang="en-US" dirty="0" smtClean="0"/>
              <a:t>whose attitudes </a:t>
            </a:r>
            <a:r>
              <a:rPr lang="en-US" dirty="0"/>
              <a:t>and decisions </a:t>
            </a:r>
            <a:r>
              <a:rPr lang="en-US" dirty="0" smtClean="0"/>
              <a:t>do apply </a:t>
            </a:r>
            <a:r>
              <a:rPr lang="en-US" dirty="0"/>
              <a:t>to what </a:t>
            </a:r>
            <a:r>
              <a:rPr lang="en-US" dirty="0" smtClean="0"/>
              <a:t>scientists say.</a:t>
            </a:r>
          </a:p>
          <a:p>
            <a:pPr marL="0" indent="0">
              <a:buNone/>
            </a:pPr>
            <a:endParaRPr lang="en-US" dirty="0"/>
          </a:p>
          <a:p>
            <a:pPr marL="0" indent="0">
              <a:buNone/>
            </a:pPr>
            <a:r>
              <a:rPr lang="en-US" b="1" dirty="0" smtClean="0">
                <a:solidFill>
                  <a:srgbClr val="FF0000"/>
                </a:solidFill>
              </a:rPr>
              <a:t>Celebration:  The writer has formed an opinion after reading the 3 texts.</a:t>
            </a:r>
          </a:p>
          <a:p>
            <a:pPr marL="0" indent="0">
              <a:buNone/>
            </a:pPr>
            <a:endParaRPr lang="en-US" b="1" dirty="0">
              <a:solidFill>
                <a:srgbClr val="FF0000"/>
              </a:solidFill>
            </a:endParaRPr>
          </a:p>
          <a:p>
            <a:pPr marL="0" indent="0">
              <a:buNone/>
            </a:pPr>
            <a:r>
              <a:rPr lang="en-US" b="1" dirty="0" smtClean="0">
                <a:solidFill>
                  <a:srgbClr val="FF0000"/>
                </a:solidFill>
              </a:rPr>
              <a:t>Area for growth:  Remove “In my opinion” and “I think.”  Just </a:t>
            </a:r>
            <a:r>
              <a:rPr lang="en-US" b="1" u="sng" dirty="0" smtClean="0">
                <a:solidFill>
                  <a:srgbClr val="FF0000"/>
                </a:solidFill>
              </a:rPr>
              <a:t>state</a:t>
            </a:r>
            <a:r>
              <a:rPr lang="en-US" b="1" dirty="0" smtClean="0">
                <a:solidFill>
                  <a:srgbClr val="FF0000"/>
                </a:solidFill>
              </a:rPr>
              <a:t> your claim. Try to use the claim starter:</a:t>
            </a:r>
          </a:p>
          <a:p>
            <a:pPr marL="0" lvl="1" indent="0">
              <a:buNone/>
            </a:pPr>
            <a:r>
              <a:rPr lang="en-US" sz="2200" b="1" dirty="0"/>
              <a:t>Although the research says </a:t>
            </a:r>
            <a:r>
              <a:rPr lang="en-US" sz="2200" dirty="0" smtClean="0"/>
              <a:t>teen brains are slower than adult brains, </a:t>
            </a:r>
            <a:r>
              <a:rPr lang="en-US" sz="2200" b="1" dirty="0"/>
              <a:t>we </a:t>
            </a:r>
            <a:r>
              <a:rPr lang="en-US" sz="2200" b="1" dirty="0" smtClean="0"/>
              <a:t>should </a:t>
            </a:r>
            <a:r>
              <a:rPr lang="en-US" sz="2200" b="1" dirty="0"/>
              <a:t>not </a:t>
            </a:r>
            <a:r>
              <a:rPr lang="en-US" sz="2200" dirty="0" smtClean="0"/>
              <a:t>assume that this applies to every teen.</a:t>
            </a:r>
            <a:endParaRPr lang="en-US" sz="2200" dirty="0"/>
          </a:p>
          <a:p>
            <a:pPr marL="0" indent="0">
              <a:buNone/>
            </a:pPr>
            <a:endParaRPr lang="en-US" b="1" dirty="0">
              <a:solidFill>
                <a:srgbClr val="FF0000"/>
              </a:solidFill>
            </a:endParaRPr>
          </a:p>
        </p:txBody>
      </p:sp>
    </p:spTree>
    <p:extLst>
      <p:ext uri="{BB962C8B-B14F-4D97-AF65-F5344CB8AC3E}">
        <p14:creationId xmlns:p14="http://schemas.microsoft.com/office/powerpoint/2010/main" val="102651378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Student Response #2</a:t>
            </a:r>
            <a:endParaRPr lang="en-US" dirty="0"/>
          </a:p>
        </p:txBody>
      </p:sp>
      <p:sp>
        <p:nvSpPr>
          <p:cNvPr id="3" name="Content Placeholder 2"/>
          <p:cNvSpPr>
            <a:spLocks noGrp="1"/>
          </p:cNvSpPr>
          <p:nvPr>
            <p:ph idx="1"/>
          </p:nvPr>
        </p:nvSpPr>
        <p:spPr/>
        <p:txBody>
          <a:bodyPr>
            <a:normAutofit/>
          </a:bodyPr>
          <a:lstStyle/>
          <a:p>
            <a:pPr marL="0" indent="0">
              <a:buNone/>
            </a:pPr>
            <a:r>
              <a:rPr lang="en-US" dirty="0"/>
              <a:t>Teenage years are a time for experimenting and testing the limits.  It’s the time in our lives where we can make mistakes and learn from them.  </a:t>
            </a:r>
            <a:r>
              <a:rPr lang="en-US" b="1" dirty="0" smtClean="0"/>
              <a:t>Even though brain studies now show that </a:t>
            </a:r>
            <a:r>
              <a:rPr lang="en-US" b="1" dirty="0"/>
              <a:t>teen </a:t>
            </a:r>
            <a:r>
              <a:rPr lang="en-US" b="1" dirty="0" smtClean="0"/>
              <a:t>brains tend to be impulsive and emotional, we should not change the rules and laws relating to teens just to protect us from negative consequences.  </a:t>
            </a:r>
            <a:r>
              <a:rPr lang="en-US" dirty="0" smtClean="0"/>
              <a:t>To do that would eliminate important opportunities for us to try our wings. </a:t>
            </a:r>
            <a:endParaRPr lang="en-US" b="1" dirty="0"/>
          </a:p>
          <a:p>
            <a:pPr marL="0" indent="0">
              <a:buNone/>
            </a:pPr>
            <a:r>
              <a:rPr lang="en-US" b="1" dirty="0" smtClean="0">
                <a:solidFill>
                  <a:srgbClr val="FF0000"/>
                </a:solidFill>
              </a:rPr>
              <a:t>Celebration:  The writer has formed an opinion after reading the 3 texts.</a:t>
            </a:r>
          </a:p>
          <a:p>
            <a:pPr marL="0" indent="0">
              <a:buNone/>
            </a:pPr>
            <a:endParaRPr lang="en-US" b="1" dirty="0">
              <a:solidFill>
                <a:srgbClr val="FF0000"/>
              </a:solidFill>
            </a:endParaRPr>
          </a:p>
          <a:p>
            <a:pPr marL="0" indent="0">
              <a:buNone/>
            </a:pPr>
            <a:r>
              <a:rPr lang="en-US" b="1" dirty="0" smtClean="0">
                <a:solidFill>
                  <a:srgbClr val="FF0000"/>
                </a:solidFill>
              </a:rPr>
              <a:t>Next Steps:  Make a more specific reference to the research behind this (such as a quote, a scientist’s name, etc.)</a:t>
            </a:r>
            <a:endParaRPr lang="en-US" b="1" dirty="0">
              <a:solidFill>
                <a:srgbClr val="FF0000"/>
              </a:solidFill>
            </a:endParaRPr>
          </a:p>
        </p:txBody>
      </p:sp>
    </p:spTree>
    <p:extLst>
      <p:ext uri="{BB962C8B-B14F-4D97-AF65-F5344CB8AC3E}">
        <p14:creationId xmlns:p14="http://schemas.microsoft.com/office/powerpoint/2010/main" val="426224889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1" y="636810"/>
            <a:ext cx="10261600" cy="1280890"/>
          </a:xfrm>
        </p:spPr>
        <p:txBody>
          <a:bodyPr>
            <a:normAutofit fontScale="90000"/>
          </a:bodyPr>
          <a:lstStyle/>
          <a:p>
            <a:r>
              <a:rPr lang="en-US" dirty="0" smtClean="0"/>
              <a:t>After developing your claim, share it with someone at home and gain feedback on the following:</a:t>
            </a:r>
            <a:endParaRPr lang="en-US" dirty="0"/>
          </a:p>
        </p:txBody>
      </p:sp>
      <p:sp>
        <p:nvSpPr>
          <p:cNvPr id="3" name="Content Placeholder 2"/>
          <p:cNvSpPr>
            <a:spLocks noGrp="1"/>
          </p:cNvSpPr>
          <p:nvPr>
            <p:ph idx="1"/>
          </p:nvPr>
        </p:nvSpPr>
        <p:spPr>
          <a:xfrm>
            <a:off x="2701222" y="2452973"/>
            <a:ext cx="8915400" cy="3777622"/>
          </a:xfrm>
        </p:spPr>
        <p:txBody>
          <a:bodyPr>
            <a:normAutofit/>
          </a:bodyPr>
          <a:lstStyle/>
          <a:p>
            <a:pPr marL="0" indent="0">
              <a:buNone/>
            </a:pPr>
            <a:r>
              <a:rPr lang="en-US" sz="2400" dirty="0" smtClean="0"/>
              <a:t>Has the writer taken a position or stance on the issue of teen brains?</a:t>
            </a:r>
          </a:p>
          <a:p>
            <a:pPr marL="0" indent="0">
              <a:buNone/>
            </a:pPr>
            <a:r>
              <a:rPr lang="en-US" sz="2400" dirty="0" smtClean="0"/>
              <a:t>Has the writer NARROWED the topic to one idea about teen brains?</a:t>
            </a:r>
          </a:p>
          <a:p>
            <a:pPr marL="0" indent="0">
              <a:buNone/>
            </a:pPr>
            <a:r>
              <a:rPr lang="en-US" sz="2400" dirty="0" smtClean="0"/>
              <a:t>Would the claim starter help this writer be more concise?</a:t>
            </a:r>
          </a:p>
          <a:p>
            <a:pPr marL="0" indent="0">
              <a:buNone/>
            </a:pPr>
            <a:endParaRPr lang="en-US" sz="2400" dirty="0"/>
          </a:p>
        </p:txBody>
      </p:sp>
      <p:sp>
        <p:nvSpPr>
          <p:cNvPr id="4" name="TextBox 3"/>
          <p:cNvSpPr txBox="1"/>
          <p:nvPr/>
        </p:nvSpPr>
        <p:spPr>
          <a:xfrm>
            <a:off x="2108391" y="5380672"/>
            <a:ext cx="9220009" cy="1477328"/>
          </a:xfrm>
          <a:prstGeom prst="rect">
            <a:avLst/>
          </a:prstGeom>
          <a:noFill/>
        </p:spPr>
        <p:txBody>
          <a:bodyPr wrap="square" rtlCol="0">
            <a:spAutoFit/>
          </a:bodyPr>
          <a:lstStyle/>
          <a:p>
            <a:pPr algn="ctr"/>
            <a:r>
              <a:rPr lang="en-US" dirty="0">
                <a:solidFill>
                  <a:srgbClr val="0000FF"/>
                </a:solidFill>
              </a:rPr>
              <a:t>Develop and strengthen writing as needed by planning, revising, editing, rewriting, or </a:t>
            </a:r>
            <a:r>
              <a:rPr lang="en-US" dirty="0" smtClean="0">
                <a:solidFill>
                  <a:srgbClr val="0000FF"/>
                </a:solidFill>
              </a:rPr>
              <a:t>trying </a:t>
            </a:r>
            <a:r>
              <a:rPr lang="en-US" dirty="0">
                <a:solidFill>
                  <a:srgbClr val="0000FF"/>
                </a:solidFill>
              </a:rPr>
              <a:t>a new approach, focusing on addressing what is most significant for a specific purpose and audience.  </a:t>
            </a:r>
          </a:p>
          <a:p>
            <a:pPr algn="ctr"/>
            <a:r>
              <a:rPr lang="en-US" dirty="0">
                <a:solidFill>
                  <a:srgbClr val="0000FF"/>
                </a:solidFill>
              </a:rPr>
              <a:t>(</a:t>
            </a:r>
            <a:r>
              <a:rPr lang="en-US" i="1" dirty="0">
                <a:solidFill>
                  <a:srgbClr val="0000FF"/>
                </a:solidFill>
              </a:rPr>
              <a:t>Writing Standards 5)</a:t>
            </a:r>
            <a:endParaRPr lang="en-US" dirty="0">
              <a:solidFill>
                <a:srgbClr val="0000FF"/>
              </a:solidFill>
            </a:endParaRPr>
          </a:p>
          <a:p>
            <a:endParaRPr lang="en-US" dirty="0"/>
          </a:p>
        </p:txBody>
      </p:sp>
    </p:spTree>
    <p:extLst>
      <p:ext uri="{BB962C8B-B14F-4D97-AF65-F5344CB8AC3E}">
        <p14:creationId xmlns:p14="http://schemas.microsoft.com/office/powerpoint/2010/main" val="109084893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Day 4</a:t>
            </a:r>
            <a:endParaRPr lang="en-US" sz="4400" dirty="0"/>
          </a:p>
        </p:txBody>
      </p:sp>
      <p:sp>
        <p:nvSpPr>
          <p:cNvPr id="3" name="Content Placeholder 2"/>
          <p:cNvSpPr>
            <a:spLocks noGrp="1"/>
          </p:cNvSpPr>
          <p:nvPr>
            <p:ph idx="1"/>
          </p:nvPr>
        </p:nvSpPr>
        <p:spPr/>
        <p:txBody>
          <a:bodyPr/>
          <a:lstStyle/>
          <a:p>
            <a:pPr marL="0" indent="0">
              <a:buNone/>
            </a:pPr>
            <a:r>
              <a:rPr lang="en-US" sz="3600" dirty="0" smtClean="0"/>
              <a:t>	Read </a:t>
            </a:r>
            <a:r>
              <a:rPr lang="en-US" sz="3600" dirty="0"/>
              <a:t>and take notes on the following slides until you reach Day 5</a:t>
            </a:r>
            <a:r>
              <a:rPr lang="en-US" sz="3600" dirty="0" smtClean="0"/>
              <a:t>, </a:t>
            </a:r>
            <a:r>
              <a:rPr lang="en-US" sz="3600" dirty="0"/>
              <a:t>being sure to follow and complete all directions.</a:t>
            </a:r>
          </a:p>
          <a:p>
            <a:pPr marL="0" indent="0">
              <a:buNone/>
            </a:pPr>
            <a:endParaRPr lang="en-US" dirty="0"/>
          </a:p>
        </p:txBody>
      </p:sp>
    </p:spTree>
    <p:extLst>
      <p:ext uri="{BB962C8B-B14F-4D97-AF65-F5344CB8AC3E}">
        <p14:creationId xmlns:p14="http://schemas.microsoft.com/office/powerpoint/2010/main" val="1353125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999" y="365124"/>
            <a:ext cx="9937231" cy="5046325"/>
          </a:xfrm>
        </p:spPr>
        <p:txBody>
          <a:bodyPr>
            <a:normAutofit/>
          </a:bodyPr>
          <a:lstStyle/>
          <a:p>
            <a:r>
              <a:rPr lang="en-US" b="1" dirty="0" smtClean="0"/>
              <a:t>Journal 7:</a:t>
            </a:r>
            <a:r>
              <a:rPr lang="en-US" dirty="0" smtClean="0"/>
              <a:t> </a:t>
            </a:r>
            <a:br>
              <a:rPr lang="en-US" dirty="0" smtClean="0"/>
            </a:br>
            <a:r>
              <a:rPr lang="en-US" dirty="0" smtClean="0"/>
              <a:t/>
            </a:r>
            <a:br>
              <a:rPr lang="en-US" dirty="0" smtClean="0"/>
            </a:br>
            <a:r>
              <a:rPr lang="en-US" dirty="0" smtClean="0"/>
              <a:t>Read what you have written so far.</a:t>
            </a:r>
            <a:br>
              <a:rPr lang="en-US" dirty="0" smtClean="0"/>
            </a:br>
            <a:r>
              <a:rPr lang="en-US" dirty="0"/>
              <a:t/>
            </a:r>
            <a:br>
              <a:rPr lang="en-US" dirty="0"/>
            </a:br>
            <a:r>
              <a:rPr lang="en-US" dirty="0"/>
              <a:t>What </a:t>
            </a:r>
            <a:r>
              <a:rPr lang="en-US" b="1" dirty="0"/>
              <a:t>Key Words </a:t>
            </a:r>
            <a:r>
              <a:rPr lang="en-US" b="1" dirty="0" smtClean="0"/>
              <a:t>or Phrases </a:t>
            </a:r>
            <a:r>
              <a:rPr lang="en-US" dirty="0" smtClean="0"/>
              <a:t>might </a:t>
            </a:r>
            <a:r>
              <a:rPr lang="en-US" dirty="0"/>
              <a:t>you want to provide definitions of for your reader?</a:t>
            </a:r>
            <a:br>
              <a:rPr lang="en-US" dirty="0"/>
            </a:br>
            <a:r>
              <a:rPr lang="en-US" dirty="0"/>
              <a:t/>
            </a:r>
            <a:br>
              <a:rPr lang="en-US" dirty="0"/>
            </a:br>
            <a:endParaRPr lang="en-US" sz="2700" dirty="0"/>
          </a:p>
        </p:txBody>
      </p:sp>
    </p:spTree>
    <p:extLst>
      <p:ext uri="{BB962C8B-B14F-4D97-AF65-F5344CB8AC3E}">
        <p14:creationId xmlns:p14="http://schemas.microsoft.com/office/powerpoint/2010/main" val="6981978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Teen Brains</a:t>
            </a:r>
            <a:endParaRPr lang="en-US" dirty="0"/>
          </a:p>
        </p:txBody>
      </p:sp>
      <p:sp>
        <p:nvSpPr>
          <p:cNvPr id="3" name="Subtitle 2"/>
          <p:cNvSpPr>
            <a:spLocks noGrp="1"/>
          </p:cNvSpPr>
          <p:nvPr>
            <p:ph type="subTitle" idx="1"/>
          </p:nvPr>
        </p:nvSpPr>
        <p:spPr>
          <a:xfrm>
            <a:off x="2806573" y="4777379"/>
            <a:ext cx="8698039" cy="1686795"/>
          </a:xfrm>
        </p:spPr>
        <p:txBody>
          <a:bodyPr>
            <a:normAutofit fontScale="85000" lnSpcReduction="20000"/>
          </a:bodyPr>
          <a:lstStyle/>
          <a:p>
            <a:r>
              <a:rPr lang="en-US" dirty="0" smtClean="0"/>
              <a:t>Argument Mini-Unit</a:t>
            </a:r>
          </a:p>
          <a:p>
            <a:endParaRPr lang="en-US" dirty="0"/>
          </a:p>
          <a:p>
            <a:endParaRPr lang="en-US" dirty="0" smtClean="0"/>
          </a:p>
          <a:p>
            <a:r>
              <a:rPr lang="en-US" dirty="0" smtClean="0"/>
              <a:t>PowerPoint adapted from materials developed by Beth </a:t>
            </a:r>
            <a:r>
              <a:rPr lang="en-US" dirty="0" err="1" smtClean="0"/>
              <a:t>Rimer</a:t>
            </a:r>
            <a:r>
              <a:rPr lang="en-US" dirty="0" smtClean="0"/>
              <a:t>, Ohio Writing Project, for the National Writing Project i3 College Ready Writers Program, funded by the Department of Education.</a:t>
            </a:r>
            <a:endParaRPr lang="en-US" dirty="0"/>
          </a:p>
        </p:txBody>
      </p:sp>
    </p:spTree>
    <p:extLst>
      <p:ext uri="{BB962C8B-B14F-4D97-AF65-F5344CB8AC3E}">
        <p14:creationId xmlns:p14="http://schemas.microsoft.com/office/powerpoint/2010/main" val="256772733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Student Response  </a:t>
            </a:r>
            <a:endParaRPr lang="en-US" dirty="0"/>
          </a:p>
        </p:txBody>
      </p:sp>
      <p:sp>
        <p:nvSpPr>
          <p:cNvPr id="3" name="Content Placeholder 2"/>
          <p:cNvSpPr>
            <a:spLocks noGrp="1"/>
          </p:cNvSpPr>
          <p:nvPr>
            <p:ph idx="1"/>
          </p:nvPr>
        </p:nvSpPr>
        <p:spPr>
          <a:xfrm>
            <a:off x="1411111" y="1862667"/>
            <a:ext cx="10408356" cy="4730044"/>
          </a:xfrm>
        </p:spPr>
        <p:txBody>
          <a:bodyPr>
            <a:normAutofit lnSpcReduction="10000"/>
          </a:bodyPr>
          <a:lstStyle/>
          <a:p>
            <a:r>
              <a:rPr lang="en-US" dirty="0"/>
              <a:t>The teenage brain seems to be a more complex system than adult brain. </a:t>
            </a:r>
            <a:r>
              <a:rPr lang="en-US" dirty="0" smtClean="0"/>
              <a:t>Their </a:t>
            </a:r>
            <a:r>
              <a:rPr lang="en-US" dirty="0"/>
              <a:t>hormones and chemical balances go off the walls during that period of time. I mean even the tiniest thing can cause us to lose our flipping minds and freak out. </a:t>
            </a:r>
            <a:r>
              <a:rPr lang="en-US" b="1" dirty="0"/>
              <a:t>For an example </a:t>
            </a:r>
            <a:r>
              <a:rPr lang="en-US" dirty="0"/>
              <a:t>the chemical dopamine is released when something good happens to a teenager like finding money or getting a compliment these chemicals can make us feel amazing but other ones that are released can make us dreadful and down right disgusted with our self. Our bodies are affected by emotions but are controlled by chemicals that's why some things affect some people differently than others. You can't be a very emotional person if you're </a:t>
            </a:r>
            <a:r>
              <a:rPr lang="en-US" dirty="0" err="1"/>
              <a:t>gonna</a:t>
            </a:r>
            <a:r>
              <a:rPr lang="en-US" dirty="0"/>
              <a:t> join the military which also means your brain can't release too much of a chemical that releases </a:t>
            </a:r>
            <a:r>
              <a:rPr lang="en-US" dirty="0" smtClean="0"/>
              <a:t>sadness  or </a:t>
            </a:r>
            <a:r>
              <a:rPr lang="en-US" dirty="0"/>
              <a:t>irrational thoughts. </a:t>
            </a:r>
            <a:r>
              <a:rPr lang="en-US" b="1" dirty="0"/>
              <a:t>And I agree with the article </a:t>
            </a:r>
            <a:r>
              <a:rPr lang="en-US" dirty="0"/>
              <a:t>but our brains aren't affected by emotions they are affected situations. The situations cause the emotions or the spikes in certain chemicals such as dopamine. But people often forget that our emotions are real but they are purely chemical and they tend to misunderstand how the brain and body usually works. So maybe if people were to understand their brains and body more maybe they can control themselves more. Granted you can't change the chemicals balances by turning a </a:t>
            </a:r>
            <a:r>
              <a:rPr lang="en-US" dirty="0" smtClean="0"/>
              <a:t>faucet </a:t>
            </a:r>
            <a:r>
              <a:rPr lang="en-US" dirty="0"/>
              <a:t>hose but you can THINK about a situation. </a:t>
            </a:r>
          </a:p>
        </p:txBody>
      </p:sp>
      <p:sp>
        <p:nvSpPr>
          <p:cNvPr id="7" name="Freeform 6"/>
          <p:cNvSpPr/>
          <p:nvPr/>
        </p:nvSpPr>
        <p:spPr>
          <a:xfrm>
            <a:off x="1738859" y="2503357"/>
            <a:ext cx="2429188" cy="524656"/>
          </a:xfrm>
          <a:custGeom>
            <a:avLst/>
            <a:gdLst>
              <a:gd name="connsiteX0" fmla="*/ 824459 w 2429188"/>
              <a:gd name="connsiteY0" fmla="*/ 149902 h 524656"/>
              <a:gd name="connsiteX1" fmla="*/ 749508 w 2429188"/>
              <a:gd name="connsiteY1" fmla="*/ 119922 h 524656"/>
              <a:gd name="connsiteX2" fmla="*/ 599607 w 2429188"/>
              <a:gd name="connsiteY2" fmla="*/ 89941 h 524656"/>
              <a:gd name="connsiteX3" fmla="*/ 554636 w 2429188"/>
              <a:gd name="connsiteY3" fmla="*/ 74951 h 524656"/>
              <a:gd name="connsiteX4" fmla="*/ 374754 w 2429188"/>
              <a:gd name="connsiteY4" fmla="*/ 44971 h 524656"/>
              <a:gd name="connsiteX5" fmla="*/ 299803 w 2429188"/>
              <a:gd name="connsiteY5" fmla="*/ 29981 h 524656"/>
              <a:gd name="connsiteX6" fmla="*/ 254833 w 2429188"/>
              <a:gd name="connsiteY6" fmla="*/ 14991 h 524656"/>
              <a:gd name="connsiteX7" fmla="*/ 164892 w 2429188"/>
              <a:gd name="connsiteY7" fmla="*/ 0 h 524656"/>
              <a:gd name="connsiteX8" fmla="*/ 29980 w 2429188"/>
              <a:gd name="connsiteY8" fmla="*/ 14991 h 524656"/>
              <a:gd name="connsiteX9" fmla="*/ 0 w 2429188"/>
              <a:gd name="connsiteY9" fmla="*/ 104932 h 524656"/>
              <a:gd name="connsiteX10" fmla="*/ 14990 w 2429188"/>
              <a:gd name="connsiteY10" fmla="*/ 284813 h 524656"/>
              <a:gd name="connsiteX11" fmla="*/ 89941 w 2429188"/>
              <a:gd name="connsiteY11" fmla="*/ 374754 h 524656"/>
              <a:gd name="connsiteX12" fmla="*/ 149902 w 2429188"/>
              <a:gd name="connsiteY12" fmla="*/ 389745 h 524656"/>
              <a:gd name="connsiteX13" fmla="*/ 314793 w 2429188"/>
              <a:gd name="connsiteY13" fmla="*/ 419725 h 524656"/>
              <a:gd name="connsiteX14" fmla="*/ 374754 w 2429188"/>
              <a:gd name="connsiteY14" fmla="*/ 434715 h 524656"/>
              <a:gd name="connsiteX15" fmla="*/ 449705 w 2429188"/>
              <a:gd name="connsiteY15" fmla="*/ 449705 h 524656"/>
              <a:gd name="connsiteX16" fmla="*/ 689548 w 2429188"/>
              <a:gd name="connsiteY16" fmla="*/ 479686 h 524656"/>
              <a:gd name="connsiteX17" fmla="*/ 794479 w 2429188"/>
              <a:gd name="connsiteY17" fmla="*/ 509666 h 524656"/>
              <a:gd name="connsiteX18" fmla="*/ 914400 w 2429188"/>
              <a:gd name="connsiteY18" fmla="*/ 524656 h 524656"/>
              <a:gd name="connsiteX19" fmla="*/ 2038662 w 2429188"/>
              <a:gd name="connsiteY19" fmla="*/ 509666 h 524656"/>
              <a:gd name="connsiteX20" fmla="*/ 2083633 w 2429188"/>
              <a:gd name="connsiteY20" fmla="*/ 494676 h 524656"/>
              <a:gd name="connsiteX21" fmla="*/ 2248525 w 2429188"/>
              <a:gd name="connsiteY21" fmla="*/ 479686 h 524656"/>
              <a:gd name="connsiteX22" fmla="*/ 2338466 w 2429188"/>
              <a:gd name="connsiteY22" fmla="*/ 449705 h 524656"/>
              <a:gd name="connsiteX23" fmla="*/ 2413416 w 2429188"/>
              <a:gd name="connsiteY23" fmla="*/ 374754 h 524656"/>
              <a:gd name="connsiteX24" fmla="*/ 2413416 w 2429188"/>
              <a:gd name="connsiteY24" fmla="*/ 209863 h 524656"/>
              <a:gd name="connsiteX25" fmla="*/ 2383436 w 2429188"/>
              <a:gd name="connsiteY25" fmla="*/ 164892 h 524656"/>
              <a:gd name="connsiteX26" fmla="*/ 2338466 w 2429188"/>
              <a:gd name="connsiteY26" fmla="*/ 149902 h 524656"/>
              <a:gd name="connsiteX27" fmla="*/ 2278505 w 2429188"/>
              <a:gd name="connsiteY27" fmla="*/ 134912 h 524656"/>
              <a:gd name="connsiteX28" fmla="*/ 2233534 w 2429188"/>
              <a:gd name="connsiteY28" fmla="*/ 119922 h 524656"/>
              <a:gd name="connsiteX29" fmla="*/ 2173574 w 2429188"/>
              <a:gd name="connsiteY29" fmla="*/ 104932 h 524656"/>
              <a:gd name="connsiteX30" fmla="*/ 2083633 w 2429188"/>
              <a:gd name="connsiteY30" fmla="*/ 59961 h 524656"/>
              <a:gd name="connsiteX31" fmla="*/ 2023672 w 2429188"/>
              <a:gd name="connsiteY31" fmla="*/ 44971 h 524656"/>
              <a:gd name="connsiteX32" fmla="*/ 1918741 w 2429188"/>
              <a:gd name="connsiteY32" fmla="*/ 14991 h 524656"/>
              <a:gd name="connsiteX33" fmla="*/ 1409075 w 2429188"/>
              <a:gd name="connsiteY33" fmla="*/ 29981 h 524656"/>
              <a:gd name="connsiteX34" fmla="*/ 1364105 w 2429188"/>
              <a:gd name="connsiteY34" fmla="*/ 44971 h 524656"/>
              <a:gd name="connsiteX35" fmla="*/ 1274164 w 2429188"/>
              <a:gd name="connsiteY35" fmla="*/ 59961 h 524656"/>
              <a:gd name="connsiteX36" fmla="*/ 1154243 w 2429188"/>
              <a:gd name="connsiteY36" fmla="*/ 104932 h 524656"/>
              <a:gd name="connsiteX37" fmla="*/ 1124262 w 2429188"/>
              <a:gd name="connsiteY37" fmla="*/ 104932 h 524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429188" h="524656">
                <a:moveTo>
                  <a:pt x="824459" y="149902"/>
                </a:moveTo>
                <a:cubicBezTo>
                  <a:pt x="799475" y="139909"/>
                  <a:pt x="775508" y="126855"/>
                  <a:pt x="749508" y="119922"/>
                </a:cubicBezTo>
                <a:cubicBezTo>
                  <a:pt x="700272" y="106792"/>
                  <a:pt x="649259" y="101399"/>
                  <a:pt x="599607" y="89941"/>
                </a:cubicBezTo>
                <a:cubicBezTo>
                  <a:pt x="584210" y="86388"/>
                  <a:pt x="570130" y="78050"/>
                  <a:pt x="554636" y="74951"/>
                </a:cubicBezTo>
                <a:cubicBezTo>
                  <a:pt x="495029" y="63030"/>
                  <a:pt x="434361" y="56892"/>
                  <a:pt x="374754" y="44971"/>
                </a:cubicBezTo>
                <a:cubicBezTo>
                  <a:pt x="349770" y="39974"/>
                  <a:pt x="324521" y="36160"/>
                  <a:pt x="299803" y="29981"/>
                </a:cubicBezTo>
                <a:cubicBezTo>
                  <a:pt x="284474" y="26149"/>
                  <a:pt x="270258" y="18419"/>
                  <a:pt x="254833" y="14991"/>
                </a:cubicBezTo>
                <a:cubicBezTo>
                  <a:pt x="225163" y="8397"/>
                  <a:pt x="194872" y="4997"/>
                  <a:pt x="164892" y="0"/>
                </a:cubicBezTo>
                <a:cubicBezTo>
                  <a:pt x="119921" y="4997"/>
                  <a:pt x="68153" y="-9301"/>
                  <a:pt x="29980" y="14991"/>
                </a:cubicBezTo>
                <a:cubicBezTo>
                  <a:pt x="3319" y="31957"/>
                  <a:pt x="0" y="104932"/>
                  <a:pt x="0" y="104932"/>
                </a:cubicBezTo>
                <a:cubicBezTo>
                  <a:pt x="4997" y="164892"/>
                  <a:pt x="3902" y="225675"/>
                  <a:pt x="14990" y="284813"/>
                </a:cubicBezTo>
                <a:cubicBezTo>
                  <a:pt x="23350" y="329397"/>
                  <a:pt x="50305" y="357767"/>
                  <a:pt x="89941" y="374754"/>
                </a:cubicBezTo>
                <a:cubicBezTo>
                  <a:pt x="108877" y="382870"/>
                  <a:pt x="130093" y="384085"/>
                  <a:pt x="149902" y="389745"/>
                </a:cubicBezTo>
                <a:cubicBezTo>
                  <a:pt x="284971" y="428337"/>
                  <a:pt x="46920" y="375080"/>
                  <a:pt x="314793" y="419725"/>
                </a:cubicBezTo>
                <a:cubicBezTo>
                  <a:pt x="335115" y="423112"/>
                  <a:pt x="354642" y="430246"/>
                  <a:pt x="374754" y="434715"/>
                </a:cubicBezTo>
                <a:cubicBezTo>
                  <a:pt x="399626" y="440242"/>
                  <a:pt x="424483" y="446102"/>
                  <a:pt x="449705" y="449705"/>
                </a:cubicBezTo>
                <a:cubicBezTo>
                  <a:pt x="529465" y="461099"/>
                  <a:pt x="689548" y="479686"/>
                  <a:pt x="689548" y="479686"/>
                </a:cubicBezTo>
                <a:cubicBezTo>
                  <a:pt x="725192" y="491567"/>
                  <a:pt x="756832" y="503392"/>
                  <a:pt x="794479" y="509666"/>
                </a:cubicBezTo>
                <a:cubicBezTo>
                  <a:pt x="834216" y="516289"/>
                  <a:pt x="874426" y="519659"/>
                  <a:pt x="914400" y="524656"/>
                </a:cubicBezTo>
                <a:lnTo>
                  <a:pt x="2038662" y="509666"/>
                </a:lnTo>
                <a:cubicBezTo>
                  <a:pt x="2054458" y="509261"/>
                  <a:pt x="2067991" y="496911"/>
                  <a:pt x="2083633" y="494676"/>
                </a:cubicBezTo>
                <a:cubicBezTo>
                  <a:pt x="2138269" y="486871"/>
                  <a:pt x="2193561" y="484683"/>
                  <a:pt x="2248525" y="479686"/>
                </a:cubicBezTo>
                <a:cubicBezTo>
                  <a:pt x="2278505" y="469692"/>
                  <a:pt x="2316120" y="472051"/>
                  <a:pt x="2338466" y="449705"/>
                </a:cubicBezTo>
                <a:lnTo>
                  <a:pt x="2413416" y="374754"/>
                </a:lnTo>
                <a:cubicBezTo>
                  <a:pt x="2428339" y="300142"/>
                  <a:pt x="2439788" y="288978"/>
                  <a:pt x="2413416" y="209863"/>
                </a:cubicBezTo>
                <a:cubicBezTo>
                  <a:pt x="2407719" y="192772"/>
                  <a:pt x="2397504" y="176147"/>
                  <a:pt x="2383436" y="164892"/>
                </a:cubicBezTo>
                <a:cubicBezTo>
                  <a:pt x="2371098" y="155021"/>
                  <a:pt x="2353659" y="154243"/>
                  <a:pt x="2338466" y="149902"/>
                </a:cubicBezTo>
                <a:cubicBezTo>
                  <a:pt x="2318657" y="144242"/>
                  <a:pt x="2298314" y="140572"/>
                  <a:pt x="2278505" y="134912"/>
                </a:cubicBezTo>
                <a:cubicBezTo>
                  <a:pt x="2263312" y="130571"/>
                  <a:pt x="2248727" y="124263"/>
                  <a:pt x="2233534" y="119922"/>
                </a:cubicBezTo>
                <a:cubicBezTo>
                  <a:pt x="2213725" y="114262"/>
                  <a:pt x="2193383" y="110592"/>
                  <a:pt x="2173574" y="104932"/>
                </a:cubicBezTo>
                <a:cubicBezTo>
                  <a:pt x="2047240" y="68836"/>
                  <a:pt x="2215030" y="116273"/>
                  <a:pt x="2083633" y="59961"/>
                </a:cubicBezTo>
                <a:cubicBezTo>
                  <a:pt x="2064697" y="51845"/>
                  <a:pt x="2043481" y="50631"/>
                  <a:pt x="2023672" y="44971"/>
                </a:cubicBezTo>
                <a:cubicBezTo>
                  <a:pt x="1873136" y="1961"/>
                  <a:pt x="2106191" y="61853"/>
                  <a:pt x="1918741" y="14991"/>
                </a:cubicBezTo>
                <a:cubicBezTo>
                  <a:pt x="1748852" y="19988"/>
                  <a:pt x="1578789" y="20807"/>
                  <a:pt x="1409075" y="29981"/>
                </a:cubicBezTo>
                <a:cubicBezTo>
                  <a:pt x="1393297" y="30834"/>
                  <a:pt x="1379530" y="41543"/>
                  <a:pt x="1364105" y="44971"/>
                </a:cubicBezTo>
                <a:cubicBezTo>
                  <a:pt x="1334435" y="51564"/>
                  <a:pt x="1303834" y="53368"/>
                  <a:pt x="1274164" y="59961"/>
                </a:cubicBezTo>
                <a:cubicBezTo>
                  <a:pt x="1232293" y="69266"/>
                  <a:pt x="1195115" y="93254"/>
                  <a:pt x="1154243" y="104932"/>
                </a:cubicBezTo>
                <a:cubicBezTo>
                  <a:pt x="1144634" y="107678"/>
                  <a:pt x="1134256" y="104932"/>
                  <a:pt x="1124262" y="10493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0553075" y="1858780"/>
            <a:ext cx="1094282" cy="390901"/>
          </a:xfrm>
          <a:custGeom>
            <a:avLst/>
            <a:gdLst>
              <a:gd name="connsiteX0" fmla="*/ 149902 w 1094282"/>
              <a:gd name="connsiteY0" fmla="*/ 0 h 390901"/>
              <a:gd name="connsiteX1" fmla="*/ 14991 w 1094282"/>
              <a:gd name="connsiteY1" fmla="*/ 44971 h 390901"/>
              <a:gd name="connsiteX2" fmla="*/ 0 w 1094282"/>
              <a:gd name="connsiteY2" fmla="*/ 89941 h 390901"/>
              <a:gd name="connsiteX3" fmla="*/ 14991 w 1094282"/>
              <a:gd name="connsiteY3" fmla="*/ 209863 h 390901"/>
              <a:gd name="connsiteX4" fmla="*/ 134912 w 1094282"/>
              <a:gd name="connsiteY4" fmla="*/ 269823 h 390901"/>
              <a:gd name="connsiteX5" fmla="*/ 179882 w 1094282"/>
              <a:gd name="connsiteY5" fmla="*/ 299804 h 390901"/>
              <a:gd name="connsiteX6" fmla="*/ 209863 w 1094282"/>
              <a:gd name="connsiteY6" fmla="*/ 329784 h 390901"/>
              <a:gd name="connsiteX7" fmla="*/ 254833 w 1094282"/>
              <a:gd name="connsiteY7" fmla="*/ 344774 h 390901"/>
              <a:gd name="connsiteX8" fmla="*/ 449705 w 1094282"/>
              <a:gd name="connsiteY8" fmla="*/ 359764 h 390901"/>
              <a:gd name="connsiteX9" fmla="*/ 1049312 w 1094282"/>
              <a:gd name="connsiteY9" fmla="*/ 284813 h 390901"/>
              <a:gd name="connsiteX10" fmla="*/ 1079292 w 1094282"/>
              <a:gd name="connsiteY10" fmla="*/ 239843 h 390901"/>
              <a:gd name="connsiteX11" fmla="*/ 1094282 w 1094282"/>
              <a:gd name="connsiteY11" fmla="*/ 194872 h 390901"/>
              <a:gd name="connsiteX12" fmla="*/ 1079292 w 1094282"/>
              <a:gd name="connsiteY12" fmla="*/ 74951 h 390901"/>
              <a:gd name="connsiteX13" fmla="*/ 1064302 w 1094282"/>
              <a:gd name="connsiteY13" fmla="*/ 29981 h 390901"/>
              <a:gd name="connsiteX14" fmla="*/ 974361 w 1094282"/>
              <a:gd name="connsiteY14" fmla="*/ 14990 h 390901"/>
              <a:gd name="connsiteX15" fmla="*/ 794479 w 1094282"/>
              <a:gd name="connsiteY15" fmla="*/ 0 h 390901"/>
              <a:gd name="connsiteX16" fmla="*/ 284814 w 1094282"/>
              <a:gd name="connsiteY16" fmla="*/ 14990 h 390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4282" h="390901">
                <a:moveTo>
                  <a:pt x="149902" y="0"/>
                </a:moveTo>
                <a:cubicBezTo>
                  <a:pt x="91092" y="8401"/>
                  <a:pt x="45909" y="-6559"/>
                  <a:pt x="14991" y="44971"/>
                </a:cubicBezTo>
                <a:cubicBezTo>
                  <a:pt x="6861" y="58520"/>
                  <a:pt x="4997" y="74951"/>
                  <a:pt x="0" y="89941"/>
                </a:cubicBezTo>
                <a:cubicBezTo>
                  <a:pt x="4997" y="129915"/>
                  <a:pt x="-9180" y="177635"/>
                  <a:pt x="14991" y="209863"/>
                </a:cubicBezTo>
                <a:cubicBezTo>
                  <a:pt x="41806" y="245616"/>
                  <a:pt x="97727" y="245032"/>
                  <a:pt x="134912" y="269823"/>
                </a:cubicBezTo>
                <a:cubicBezTo>
                  <a:pt x="149902" y="279817"/>
                  <a:pt x="165814" y="288550"/>
                  <a:pt x="179882" y="299804"/>
                </a:cubicBezTo>
                <a:cubicBezTo>
                  <a:pt x="190918" y="308633"/>
                  <a:pt x="197744" y="322513"/>
                  <a:pt x="209863" y="329784"/>
                </a:cubicBezTo>
                <a:cubicBezTo>
                  <a:pt x="223412" y="337913"/>
                  <a:pt x="239154" y="342814"/>
                  <a:pt x="254833" y="344774"/>
                </a:cubicBezTo>
                <a:cubicBezTo>
                  <a:pt x="319479" y="352855"/>
                  <a:pt x="384748" y="354767"/>
                  <a:pt x="449705" y="359764"/>
                </a:cubicBezTo>
                <a:cubicBezTo>
                  <a:pt x="612836" y="355233"/>
                  <a:pt x="925685" y="470253"/>
                  <a:pt x="1049312" y="284813"/>
                </a:cubicBezTo>
                <a:lnTo>
                  <a:pt x="1079292" y="239843"/>
                </a:lnTo>
                <a:cubicBezTo>
                  <a:pt x="1084289" y="224853"/>
                  <a:pt x="1094282" y="210673"/>
                  <a:pt x="1094282" y="194872"/>
                </a:cubicBezTo>
                <a:cubicBezTo>
                  <a:pt x="1094282" y="154587"/>
                  <a:pt x="1086498" y="114586"/>
                  <a:pt x="1079292" y="74951"/>
                </a:cubicBezTo>
                <a:cubicBezTo>
                  <a:pt x="1076465" y="59405"/>
                  <a:pt x="1078021" y="37820"/>
                  <a:pt x="1064302" y="29981"/>
                </a:cubicBezTo>
                <a:cubicBezTo>
                  <a:pt x="1037913" y="14901"/>
                  <a:pt x="1004569" y="18347"/>
                  <a:pt x="974361" y="14990"/>
                </a:cubicBezTo>
                <a:cubicBezTo>
                  <a:pt x="914561" y="8345"/>
                  <a:pt x="854440" y="4997"/>
                  <a:pt x="794479" y="0"/>
                </a:cubicBezTo>
                <a:cubicBezTo>
                  <a:pt x="424809" y="18483"/>
                  <a:pt x="594735" y="14990"/>
                  <a:pt x="284814" y="149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668656" y="404734"/>
            <a:ext cx="1828800" cy="923330"/>
          </a:xfrm>
          <a:prstGeom prst="rect">
            <a:avLst/>
          </a:prstGeom>
          <a:solidFill>
            <a:srgbClr val="FF0000">
              <a:alpha val="56000"/>
            </a:srgbClr>
          </a:solidFill>
        </p:spPr>
        <p:txBody>
          <a:bodyPr wrap="square" rtlCol="0">
            <a:spAutoFit/>
          </a:bodyPr>
          <a:lstStyle/>
          <a:p>
            <a:r>
              <a:rPr lang="en-US" dirty="0" smtClean="0"/>
              <a:t>(Circled words that need to be defined.)</a:t>
            </a:r>
            <a:endParaRPr lang="en-US" dirty="0"/>
          </a:p>
        </p:txBody>
      </p:sp>
    </p:spTree>
    <p:extLst>
      <p:ext uri="{BB962C8B-B14F-4D97-AF65-F5344CB8AC3E}">
        <p14:creationId xmlns:p14="http://schemas.microsoft.com/office/powerpoint/2010/main" val="425157750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00" y="428625"/>
            <a:ext cx="9880600" cy="1325563"/>
          </a:xfrm>
        </p:spPr>
        <p:txBody>
          <a:bodyPr/>
          <a:lstStyle/>
          <a:p>
            <a:r>
              <a:rPr lang="en-US" dirty="0" smtClean="0"/>
              <a:t>Then add to your writing . . . (use your lists of key words and signal phrases)</a:t>
            </a:r>
            <a:endParaRPr lang="en-US" dirty="0"/>
          </a:p>
        </p:txBody>
      </p:sp>
      <p:sp>
        <p:nvSpPr>
          <p:cNvPr id="3" name="Content Placeholder 2"/>
          <p:cNvSpPr>
            <a:spLocks noGrp="1"/>
          </p:cNvSpPr>
          <p:nvPr>
            <p:ph idx="1"/>
          </p:nvPr>
        </p:nvSpPr>
        <p:spPr>
          <a:xfrm>
            <a:off x="2743200" y="1892300"/>
            <a:ext cx="8915400" cy="3777622"/>
          </a:xfrm>
        </p:spPr>
        <p:txBody>
          <a:bodyPr>
            <a:noAutofit/>
          </a:bodyPr>
          <a:lstStyle/>
          <a:p>
            <a:r>
              <a:rPr lang="en-US" sz="2400" dirty="0"/>
              <a:t>“As </a:t>
            </a:r>
            <a:r>
              <a:rPr lang="en-US" sz="2400" dirty="0" err="1" smtClean="0"/>
              <a:t>Ms</a:t>
            </a:r>
            <a:r>
              <a:rPr lang="en-US" sz="2400" dirty="0" smtClean="0"/>
              <a:t> </a:t>
            </a:r>
            <a:r>
              <a:rPr lang="en-US" sz="2400" dirty="0" err="1" smtClean="0"/>
              <a:t>Mascarelli</a:t>
            </a:r>
            <a:r>
              <a:rPr lang="en-US" sz="2400" dirty="0" smtClean="0"/>
              <a:t> says</a:t>
            </a:r>
            <a:r>
              <a:rPr lang="en-US" sz="2400" dirty="0"/>
              <a:t>, “</a:t>
            </a:r>
          </a:p>
          <a:p>
            <a:r>
              <a:rPr lang="en-US" sz="2400" dirty="0"/>
              <a:t>“The </a:t>
            </a:r>
            <a:r>
              <a:rPr lang="en-US" sz="2400" dirty="0" smtClean="0"/>
              <a:t>article “Teen Brains” in </a:t>
            </a:r>
            <a:r>
              <a:rPr lang="en-US" sz="2400" u="sng" dirty="0" smtClean="0"/>
              <a:t>Science News</a:t>
            </a:r>
            <a:r>
              <a:rPr lang="en-US" sz="2400" dirty="0" smtClean="0"/>
              <a:t> explains </a:t>
            </a:r>
            <a:r>
              <a:rPr lang="en-US" sz="2400" dirty="0"/>
              <a:t>…”</a:t>
            </a:r>
          </a:p>
          <a:p>
            <a:r>
              <a:rPr lang="en-US" sz="2400" dirty="0"/>
              <a:t>“ According to the scientist </a:t>
            </a:r>
            <a:r>
              <a:rPr lang="en-US" sz="2400" u="sng" dirty="0"/>
              <a:t>[name] </a:t>
            </a:r>
            <a:r>
              <a:rPr lang="en-US" sz="2400" dirty="0" smtClean="0"/>
              <a:t>”</a:t>
            </a:r>
            <a:endParaRPr lang="en-US" sz="2400" dirty="0"/>
          </a:p>
          <a:p>
            <a:r>
              <a:rPr lang="en-US" sz="2400" dirty="0"/>
              <a:t>“Supporting my example, …”</a:t>
            </a:r>
          </a:p>
          <a:p>
            <a:r>
              <a:rPr lang="en-US" sz="2400" dirty="0" smtClean="0"/>
              <a:t>“Although the article about teen brains  </a:t>
            </a:r>
            <a:r>
              <a:rPr lang="en-US" sz="2400" dirty="0"/>
              <a:t>in </a:t>
            </a:r>
            <a:r>
              <a:rPr lang="en-US" sz="2400" u="sng" dirty="0"/>
              <a:t>Science News</a:t>
            </a:r>
            <a:r>
              <a:rPr lang="en-US" sz="2400" dirty="0"/>
              <a:t> says …”</a:t>
            </a:r>
          </a:p>
          <a:p>
            <a:r>
              <a:rPr lang="en-US" sz="2400" dirty="0"/>
              <a:t>“While the </a:t>
            </a:r>
            <a:r>
              <a:rPr lang="en-US" sz="2400" dirty="0" smtClean="0"/>
              <a:t>scientist </a:t>
            </a:r>
            <a:r>
              <a:rPr lang="en-US" sz="2400" u="sng" dirty="0" smtClean="0"/>
              <a:t>[name] </a:t>
            </a:r>
            <a:r>
              <a:rPr lang="en-US" sz="2400" dirty="0" smtClean="0"/>
              <a:t>explains </a:t>
            </a:r>
            <a:r>
              <a:rPr lang="en-US" sz="2400" dirty="0"/>
              <a:t>…”</a:t>
            </a:r>
          </a:p>
          <a:p>
            <a:r>
              <a:rPr lang="en-US" sz="2400" dirty="0"/>
              <a:t>“In addition …” </a:t>
            </a:r>
          </a:p>
          <a:p>
            <a:r>
              <a:rPr lang="en-US" sz="2400" dirty="0"/>
              <a:t>“Corroborating </a:t>
            </a:r>
            <a:r>
              <a:rPr lang="en-US" sz="2400" dirty="0" smtClean="0"/>
              <a:t>…”</a:t>
            </a:r>
            <a:endParaRPr lang="en-US" sz="2400" dirty="0"/>
          </a:p>
        </p:txBody>
      </p:sp>
      <p:sp>
        <p:nvSpPr>
          <p:cNvPr id="4" name="TextBox 3"/>
          <p:cNvSpPr txBox="1"/>
          <p:nvPr/>
        </p:nvSpPr>
        <p:spPr>
          <a:xfrm>
            <a:off x="6053380" y="5583872"/>
            <a:ext cx="6138620" cy="1477328"/>
          </a:xfrm>
          <a:prstGeom prst="rect">
            <a:avLst/>
          </a:prstGeom>
          <a:noFill/>
        </p:spPr>
        <p:txBody>
          <a:bodyPr wrap="square" rtlCol="0">
            <a:spAutoFit/>
          </a:bodyPr>
          <a:lstStyle/>
          <a:p>
            <a:pPr algn="ctr"/>
            <a:r>
              <a:rPr lang="en-US" dirty="0">
                <a:solidFill>
                  <a:srgbClr val="0000FF"/>
                </a:solidFill>
              </a:rPr>
              <a:t>Cite strong and thorough textual evidence to support analysis of what the text says explicitly as well as inferences drawn from the text.  </a:t>
            </a:r>
            <a:r>
              <a:rPr lang="en-US" i="1" dirty="0">
                <a:solidFill>
                  <a:srgbClr val="0000FF"/>
                </a:solidFill>
              </a:rPr>
              <a:t>(Reading Standards:  Informational Text 1)</a:t>
            </a:r>
            <a:endParaRPr lang="en-US" dirty="0">
              <a:solidFill>
                <a:srgbClr val="0000FF"/>
              </a:solidFill>
            </a:endParaRPr>
          </a:p>
          <a:p>
            <a:endParaRPr lang="en-US" dirty="0"/>
          </a:p>
        </p:txBody>
      </p:sp>
      <p:sp>
        <p:nvSpPr>
          <p:cNvPr id="5" name="TextBox 4"/>
          <p:cNvSpPr txBox="1"/>
          <p:nvPr/>
        </p:nvSpPr>
        <p:spPr>
          <a:xfrm>
            <a:off x="471171" y="2184400"/>
            <a:ext cx="2246629" cy="2862323"/>
          </a:xfrm>
          <a:prstGeom prst="rect">
            <a:avLst/>
          </a:prstGeom>
          <a:noFill/>
        </p:spPr>
        <p:txBody>
          <a:bodyPr wrap="square" rtlCol="0">
            <a:spAutoFit/>
          </a:bodyPr>
          <a:lstStyle/>
          <a:p>
            <a:pPr algn="ctr"/>
            <a:r>
              <a:rPr lang="en-US" dirty="0">
                <a:solidFill>
                  <a:srgbClr val="0000FF"/>
                </a:solidFill>
              </a:rPr>
              <a:t>Draw evidence from literary or informational texts to support analysis, reflection, and research.  </a:t>
            </a:r>
          </a:p>
          <a:p>
            <a:pPr algn="ctr"/>
            <a:r>
              <a:rPr lang="en-US" dirty="0">
                <a:solidFill>
                  <a:srgbClr val="0000FF"/>
                </a:solidFill>
              </a:rPr>
              <a:t>(</a:t>
            </a:r>
            <a:r>
              <a:rPr lang="en-US" i="1" dirty="0">
                <a:solidFill>
                  <a:srgbClr val="0000FF"/>
                </a:solidFill>
              </a:rPr>
              <a:t>Writing Standard 9)</a:t>
            </a:r>
            <a:endParaRPr lang="en-US" dirty="0">
              <a:solidFill>
                <a:srgbClr val="0000FF"/>
              </a:solidFill>
            </a:endParaRPr>
          </a:p>
          <a:p>
            <a:endParaRPr lang="en-US" dirty="0"/>
          </a:p>
        </p:txBody>
      </p:sp>
    </p:spTree>
    <p:extLst>
      <p:ext uri="{BB962C8B-B14F-4D97-AF65-F5344CB8AC3E}">
        <p14:creationId xmlns:p14="http://schemas.microsoft.com/office/powerpoint/2010/main" val="425635368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225" y="573310"/>
            <a:ext cx="9555331" cy="1280890"/>
          </a:xfrm>
        </p:spPr>
        <p:txBody>
          <a:bodyPr/>
          <a:lstStyle/>
          <a:p>
            <a:r>
              <a:rPr lang="en-US" dirty="0" smtClean="0"/>
              <a:t>Key Words (student sample)</a:t>
            </a:r>
            <a:endParaRPr lang="en-US" dirty="0"/>
          </a:p>
        </p:txBody>
      </p:sp>
      <p:sp>
        <p:nvSpPr>
          <p:cNvPr id="3" name="TextBox 2"/>
          <p:cNvSpPr txBox="1"/>
          <p:nvPr/>
        </p:nvSpPr>
        <p:spPr>
          <a:xfrm>
            <a:off x="2054578" y="1828800"/>
            <a:ext cx="9189155" cy="3046988"/>
          </a:xfrm>
          <a:prstGeom prst="rect">
            <a:avLst/>
          </a:prstGeom>
          <a:noFill/>
        </p:spPr>
        <p:txBody>
          <a:bodyPr wrap="square" rtlCol="0">
            <a:spAutoFit/>
          </a:bodyPr>
          <a:lstStyle/>
          <a:p>
            <a:r>
              <a:rPr lang="en-US" sz="2400" dirty="0"/>
              <a:t>-adolescence is a transitional stage of physical and psychology development </a:t>
            </a:r>
            <a:r>
              <a:rPr lang="en-US" sz="2400" dirty="0" smtClean="0"/>
              <a:t>that begins </a:t>
            </a:r>
            <a:r>
              <a:rPr lang="en-US" sz="2400" dirty="0"/>
              <a:t>at the onset of puberty, usually between ages 11 and 13, and ends </a:t>
            </a:r>
            <a:r>
              <a:rPr lang="en-US" sz="2400" dirty="0" smtClean="0"/>
              <a:t>with adulthood </a:t>
            </a:r>
          </a:p>
          <a:p>
            <a:endParaRPr lang="en-US" sz="2400" dirty="0"/>
          </a:p>
          <a:p>
            <a:r>
              <a:rPr lang="en-US" sz="2400" dirty="0" smtClean="0"/>
              <a:t>-</a:t>
            </a:r>
            <a:r>
              <a:rPr lang="en-US" sz="2400" dirty="0"/>
              <a:t>prefrontal cortex: the front portion of the brain, just behind </a:t>
            </a:r>
            <a:r>
              <a:rPr lang="en-US" sz="2400" dirty="0" smtClean="0"/>
              <a:t>the forehead</a:t>
            </a:r>
            <a:r>
              <a:rPr lang="en-US" sz="2400" dirty="0"/>
              <a:t>, which controls executive functions in the brain.</a:t>
            </a:r>
          </a:p>
        </p:txBody>
      </p:sp>
    </p:spTree>
    <p:extLst>
      <p:ext uri="{BB962C8B-B14F-4D97-AF65-F5344CB8AC3E}">
        <p14:creationId xmlns:p14="http://schemas.microsoft.com/office/powerpoint/2010/main" val="263444370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126" y="586010"/>
            <a:ext cx="8911687" cy="1280890"/>
          </a:xfrm>
        </p:spPr>
        <p:txBody>
          <a:bodyPr>
            <a:normAutofit/>
          </a:bodyPr>
          <a:lstStyle/>
          <a:p>
            <a:r>
              <a:rPr lang="en-US" dirty="0" smtClean="0">
                <a:ea typeface="Verdana" panose="020B0604030504040204" pitchFamily="34" charset="0"/>
                <a:cs typeface="Verdana" panose="020B0604030504040204" pitchFamily="34" charset="0"/>
              </a:rPr>
              <a:t>Journal 8: Using Evidence to SUPPORT    						our Claim</a:t>
            </a:r>
            <a:endParaRPr lang="en-US" dirty="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3033712" y="2070100"/>
            <a:ext cx="8915400" cy="3777622"/>
          </a:xfrm>
        </p:spPr>
        <p:txBody>
          <a:bodyPr>
            <a:normAutofit/>
          </a:bodyPr>
          <a:lstStyle/>
          <a:p>
            <a:pPr marL="0" indent="0">
              <a:buNone/>
            </a:pPr>
            <a:r>
              <a:rPr lang="en-US" sz="2000" b="1" dirty="0"/>
              <a:t>FORWARDING: (Yes, and </a:t>
            </a:r>
            <a:r>
              <a:rPr lang="en-US" sz="2000" b="1" dirty="0" smtClean="0"/>
              <a:t>…)</a:t>
            </a:r>
          </a:p>
          <a:p>
            <a:pPr marL="0" indent="0">
              <a:buNone/>
            </a:pPr>
            <a:r>
              <a:rPr lang="en-US" sz="2000" b="1" dirty="0" smtClean="0"/>
              <a:t> </a:t>
            </a:r>
            <a:endParaRPr lang="en-US" sz="2000" dirty="0" smtClean="0">
              <a:latin typeface="Verdana" panose="020B0604030504040204" pitchFamily="34" charset="0"/>
              <a:ea typeface="Verdana" panose="020B0604030504040204" pitchFamily="34" charset="0"/>
              <a:cs typeface="Verdana" panose="020B0604030504040204" pitchFamily="34" charset="0"/>
            </a:endParaRPr>
          </a:p>
          <a:p>
            <a:r>
              <a:rPr lang="en-US" sz="2000" dirty="0" smtClean="0">
                <a:latin typeface="Verdana" panose="020B0604030504040204" pitchFamily="34" charset="0"/>
                <a:ea typeface="Verdana" panose="020B0604030504040204" pitchFamily="34" charset="0"/>
                <a:cs typeface="Verdana" panose="020B0604030504040204" pitchFamily="34" charset="0"/>
              </a:rPr>
              <a:t>Illustrating</a:t>
            </a:r>
          </a:p>
          <a:p>
            <a:r>
              <a:rPr lang="en-US" sz="2000" dirty="0" smtClean="0">
                <a:latin typeface="Verdana" panose="020B0604030504040204" pitchFamily="34" charset="0"/>
                <a:ea typeface="Verdana" panose="020B0604030504040204" pitchFamily="34" charset="0"/>
                <a:cs typeface="Verdana" panose="020B0604030504040204" pitchFamily="34" charset="0"/>
              </a:rPr>
              <a:t>Authorizing</a:t>
            </a:r>
          </a:p>
          <a:p>
            <a:r>
              <a:rPr lang="en-US" sz="2000" dirty="0" smtClean="0">
                <a:latin typeface="Verdana" panose="020B0604030504040204" pitchFamily="34" charset="0"/>
                <a:ea typeface="Verdana" panose="020B0604030504040204" pitchFamily="34" charset="0"/>
                <a:cs typeface="Verdana" panose="020B0604030504040204" pitchFamily="34" charset="0"/>
              </a:rPr>
              <a:t>Extending</a:t>
            </a:r>
          </a:p>
          <a:p>
            <a:endParaRPr lang="en-US" sz="20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000" dirty="0" smtClean="0">
                <a:latin typeface="Verdana" panose="020B0604030504040204" pitchFamily="34" charset="0"/>
                <a:ea typeface="Verdana" panose="020B0604030504040204" pitchFamily="34" charset="0"/>
                <a:cs typeface="Verdana" panose="020B0604030504040204" pitchFamily="34" charset="0"/>
              </a:rPr>
              <a:t>We’ll look at an example, then try to find a quote in the article that we can use to support our own claims about teen brains.</a:t>
            </a:r>
          </a:p>
          <a:p>
            <a:pPr marL="0" indent="0">
              <a:buNone/>
            </a:pPr>
            <a:endParaRPr lang="en-US"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4" name="TextBox 3"/>
          <p:cNvSpPr txBox="1"/>
          <p:nvPr/>
        </p:nvSpPr>
        <p:spPr>
          <a:xfrm>
            <a:off x="7484315" y="2895600"/>
            <a:ext cx="4707685" cy="1754327"/>
          </a:xfrm>
          <a:prstGeom prst="rect">
            <a:avLst/>
          </a:prstGeom>
          <a:noFill/>
        </p:spPr>
        <p:txBody>
          <a:bodyPr wrap="square" rtlCol="0">
            <a:spAutoFit/>
          </a:bodyPr>
          <a:lstStyle/>
          <a:p>
            <a:pPr algn="ctr"/>
            <a:r>
              <a:rPr lang="en-US" dirty="0">
                <a:solidFill>
                  <a:srgbClr val="0000FF"/>
                </a:solidFill>
              </a:rPr>
              <a:t>Write arguments to support claims in an analysis of substantive topics or texts, using valid reasoning and relevant and sufficient evidence.  </a:t>
            </a:r>
          </a:p>
          <a:p>
            <a:pPr algn="ctr"/>
            <a:r>
              <a:rPr lang="en-US" dirty="0">
                <a:solidFill>
                  <a:srgbClr val="0000FF"/>
                </a:solidFill>
              </a:rPr>
              <a:t>(</a:t>
            </a:r>
            <a:r>
              <a:rPr lang="en-US" i="1" dirty="0">
                <a:solidFill>
                  <a:srgbClr val="0000FF"/>
                </a:solidFill>
              </a:rPr>
              <a:t>Writing Standard 1</a:t>
            </a:r>
            <a:r>
              <a:rPr lang="en-US" dirty="0">
                <a:solidFill>
                  <a:srgbClr val="0000FF"/>
                </a:solidFill>
              </a:rPr>
              <a:t>)</a:t>
            </a:r>
          </a:p>
          <a:p>
            <a:endParaRPr lang="en-US" dirty="0"/>
          </a:p>
        </p:txBody>
      </p:sp>
    </p:spTree>
    <p:extLst>
      <p:ext uri="{BB962C8B-B14F-4D97-AF65-F5344CB8AC3E}">
        <p14:creationId xmlns:p14="http://schemas.microsoft.com/office/powerpoint/2010/main" val="204976493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1" y="500062"/>
            <a:ext cx="9563100" cy="1722438"/>
          </a:xfrm>
        </p:spPr>
        <p:txBody>
          <a:bodyPr>
            <a:normAutofit fontScale="90000"/>
          </a:bodyPr>
          <a:lstStyle/>
          <a:p>
            <a:r>
              <a:rPr lang="en-US" b="1" dirty="0" smtClean="0">
                <a:ea typeface="Verdana" panose="020B0604030504040204" pitchFamily="34" charset="0"/>
                <a:cs typeface="Verdana" panose="020B0604030504040204" pitchFamily="34" charset="0"/>
              </a:rPr>
              <a:t>Illustrating—</a:t>
            </a:r>
            <a:r>
              <a:rPr lang="en-US" dirty="0" smtClean="0">
                <a:ea typeface="Verdana" panose="020B0604030504040204" pitchFamily="34" charset="0"/>
                <a:cs typeface="Verdana" panose="020B0604030504040204" pitchFamily="34" charset="0"/>
              </a:rPr>
              <a:t>Use </a:t>
            </a:r>
            <a:r>
              <a:rPr lang="en-US" dirty="0">
                <a:ea typeface="Verdana" panose="020B0604030504040204" pitchFamily="34" charset="0"/>
                <a:cs typeface="Verdana" panose="020B0604030504040204" pitchFamily="34" charset="0"/>
              </a:rPr>
              <a:t>as support or find examples in other texts</a:t>
            </a:r>
            <a:br>
              <a:rPr lang="en-US" dirty="0">
                <a:ea typeface="Verdana" panose="020B0604030504040204" pitchFamily="34" charset="0"/>
                <a:cs typeface="Verdana" panose="020B0604030504040204" pitchFamily="34" charset="0"/>
              </a:rPr>
            </a:br>
            <a:endParaRPr lang="en-US" dirty="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413416" y="1952625"/>
            <a:ext cx="9156285" cy="4732988"/>
          </a:xfrm>
        </p:spPr>
        <p:txBody>
          <a:bodyPr>
            <a:normAutofit/>
          </a:bodyPr>
          <a:lstStyle/>
          <a:p>
            <a:pPr marL="0" indent="0">
              <a:buNone/>
            </a:pPr>
            <a:r>
              <a:rPr lang="en-US" sz="2400" b="1" i="1" dirty="0" smtClean="0">
                <a:ea typeface="Verdana" panose="020B0604030504040204" pitchFamily="34" charset="0"/>
                <a:cs typeface="Verdana" panose="020B0604030504040204" pitchFamily="34" charset="0"/>
              </a:rPr>
              <a:t>Original:</a:t>
            </a:r>
            <a:r>
              <a:rPr lang="en-US" sz="2400" dirty="0" smtClean="0">
                <a:ea typeface="Verdana" panose="020B0604030504040204" pitchFamily="34" charset="0"/>
                <a:cs typeface="Verdana" panose="020B0604030504040204" pitchFamily="34" charset="0"/>
              </a:rPr>
              <a:t> “You </a:t>
            </a:r>
            <a:r>
              <a:rPr lang="en-US" sz="2400" dirty="0">
                <a:ea typeface="Verdana" panose="020B0604030504040204" pitchFamily="34" charset="0"/>
                <a:cs typeface="Verdana" panose="020B0604030504040204" pitchFamily="34" charset="0"/>
              </a:rPr>
              <a:t>must be the change you wish to see in the </a:t>
            </a:r>
            <a:r>
              <a:rPr lang="en-US" sz="2400" dirty="0" smtClean="0">
                <a:ea typeface="Verdana" panose="020B0604030504040204" pitchFamily="34" charset="0"/>
                <a:cs typeface="Verdana" panose="020B0604030504040204" pitchFamily="34" charset="0"/>
              </a:rPr>
              <a:t>world.” </a:t>
            </a:r>
            <a:r>
              <a:rPr lang="en-US" sz="2400" dirty="0">
                <a:ea typeface="Verdana" panose="020B0604030504040204" pitchFamily="34" charset="0"/>
                <a:cs typeface="Verdana" panose="020B0604030504040204" pitchFamily="34" charset="0"/>
              </a:rPr>
              <a:t>– Mahatma </a:t>
            </a:r>
            <a:r>
              <a:rPr lang="en-US" sz="2400" dirty="0" smtClean="0">
                <a:ea typeface="Verdana" panose="020B0604030504040204" pitchFamily="34" charset="0"/>
                <a:cs typeface="Verdana" panose="020B0604030504040204" pitchFamily="34" charset="0"/>
              </a:rPr>
              <a:t>Gandhi</a:t>
            </a:r>
          </a:p>
          <a:p>
            <a:pPr marL="0" indent="0">
              <a:buNone/>
            </a:pPr>
            <a:endParaRPr lang="en-US" sz="2400" dirty="0">
              <a:ea typeface="Verdana" panose="020B0604030504040204" pitchFamily="34" charset="0"/>
              <a:cs typeface="Verdana" panose="020B0604030504040204" pitchFamily="34" charset="0"/>
            </a:endParaRPr>
          </a:p>
          <a:p>
            <a:pPr marL="0" indent="0">
              <a:buNone/>
            </a:pPr>
            <a:r>
              <a:rPr lang="en-US" sz="2400" b="1" i="1" dirty="0" smtClean="0">
                <a:ea typeface="Verdana" panose="020B0604030504040204" pitchFamily="34" charset="0"/>
                <a:cs typeface="Verdana" panose="020B0604030504040204" pitchFamily="34" charset="0"/>
              </a:rPr>
              <a:t>Illustrating:</a:t>
            </a:r>
            <a:r>
              <a:rPr lang="en-US" sz="2400" dirty="0" smtClean="0">
                <a:ea typeface="Verdana" panose="020B0604030504040204" pitchFamily="34" charset="0"/>
                <a:cs typeface="Verdana" panose="020B0604030504040204" pitchFamily="34" charset="0"/>
              </a:rPr>
              <a:t> “Gandhi’s words are </a:t>
            </a:r>
            <a:r>
              <a:rPr lang="en-US" sz="2400" dirty="0">
                <a:ea typeface="Verdana" panose="020B0604030504040204" pitchFamily="34" charset="0"/>
                <a:cs typeface="Verdana" panose="020B0604030504040204" pitchFamily="34" charset="0"/>
              </a:rPr>
              <a:t>true even in every day life.  My mom wanted a neighborhood bike parade, and rather than waiting, she just did it.  She became the change she wanted</a:t>
            </a:r>
            <a:r>
              <a:rPr lang="en-US" sz="2400" dirty="0" smtClean="0">
                <a:ea typeface="Verdana" panose="020B0604030504040204" pitchFamily="34" charset="0"/>
                <a:cs typeface="Verdana" panose="020B0604030504040204" pitchFamily="34" charset="0"/>
              </a:rPr>
              <a:t>.”</a:t>
            </a:r>
          </a:p>
          <a:p>
            <a:pPr marL="0" indent="0">
              <a:buNone/>
            </a:pPr>
            <a:endParaRPr lang="en-US" sz="2400" dirty="0">
              <a:ea typeface="Verdana" panose="020B0604030504040204" pitchFamily="34" charset="0"/>
              <a:cs typeface="Verdana" panose="020B0604030504040204" pitchFamily="34" charset="0"/>
            </a:endParaRPr>
          </a:p>
          <a:p>
            <a:pPr marL="0" indent="0">
              <a:buNone/>
            </a:pPr>
            <a:r>
              <a:rPr lang="en-US" sz="2400" b="1" dirty="0" smtClean="0">
                <a:ea typeface="Verdana" panose="020B0604030504040204" pitchFamily="34" charset="0"/>
                <a:cs typeface="Verdana" panose="020B0604030504040204" pitchFamily="34" charset="0"/>
              </a:rPr>
              <a:t>Try it! </a:t>
            </a:r>
            <a:r>
              <a:rPr lang="en-US" sz="2400" dirty="0" smtClean="0">
                <a:ea typeface="Verdana" panose="020B0604030504040204" pitchFamily="34" charset="0"/>
                <a:cs typeface="Verdana" panose="020B0604030504040204" pitchFamily="34" charset="0"/>
              </a:rPr>
              <a:t>Skim “The </a:t>
            </a:r>
            <a:r>
              <a:rPr lang="en-US" sz="2400" dirty="0">
                <a:ea typeface="Verdana" panose="020B0604030504040204" pitchFamily="34" charset="0"/>
                <a:cs typeface="Verdana" panose="020B0604030504040204" pitchFamily="34" charset="0"/>
              </a:rPr>
              <a:t>Teenage Brain” by Amanda Leigh </a:t>
            </a:r>
            <a:r>
              <a:rPr lang="en-US" sz="2400" dirty="0" err="1">
                <a:ea typeface="Verdana" panose="020B0604030504040204" pitchFamily="34" charset="0"/>
                <a:cs typeface="Verdana" panose="020B0604030504040204" pitchFamily="34" charset="0"/>
              </a:rPr>
              <a:t>Mascarelli</a:t>
            </a:r>
            <a:r>
              <a:rPr lang="en-US" sz="2400" dirty="0">
                <a:ea typeface="Verdana" panose="020B0604030504040204" pitchFamily="34" charset="0"/>
                <a:cs typeface="Verdana" panose="020B0604030504040204" pitchFamily="34" charset="0"/>
              </a:rPr>
              <a:t> </a:t>
            </a:r>
            <a:r>
              <a:rPr lang="en-US" sz="2400" dirty="0" smtClean="0">
                <a:ea typeface="Verdana" panose="020B0604030504040204" pitchFamily="34" charset="0"/>
                <a:cs typeface="Verdana" panose="020B0604030504040204" pitchFamily="34" charset="0"/>
              </a:rPr>
              <a:t> to find a quote that helps ILLUSTRATE your claim.  In other words, it provides an example.</a:t>
            </a:r>
          </a:p>
          <a:p>
            <a:pPr marL="0" indent="0">
              <a:buNone/>
            </a:pPr>
            <a:endParaRPr lang="en-US" sz="2400" dirty="0">
              <a:ea typeface="Verdana" panose="020B0604030504040204" pitchFamily="34" charset="0"/>
              <a:cs typeface="Verdana" panose="020B0604030504040204" pitchFamily="34" charset="0"/>
            </a:endParaRPr>
          </a:p>
        </p:txBody>
      </p:sp>
      <p:sp>
        <p:nvSpPr>
          <p:cNvPr id="4" name="TextBox 3"/>
          <p:cNvSpPr txBox="1"/>
          <p:nvPr/>
        </p:nvSpPr>
        <p:spPr>
          <a:xfrm>
            <a:off x="228600" y="2438400"/>
            <a:ext cx="2018029" cy="2862323"/>
          </a:xfrm>
          <a:prstGeom prst="rect">
            <a:avLst/>
          </a:prstGeom>
          <a:noFill/>
        </p:spPr>
        <p:txBody>
          <a:bodyPr wrap="square" rtlCol="0">
            <a:spAutoFit/>
          </a:bodyPr>
          <a:lstStyle/>
          <a:p>
            <a:pPr algn="ctr"/>
            <a:r>
              <a:rPr lang="en-US" dirty="0">
                <a:solidFill>
                  <a:srgbClr val="0000FF"/>
                </a:solidFill>
              </a:rPr>
              <a:t>Draw evidence from literary or informational texts to support analysis, reflection, and research. </a:t>
            </a:r>
          </a:p>
          <a:p>
            <a:pPr algn="ctr"/>
            <a:r>
              <a:rPr lang="en-US" dirty="0">
                <a:solidFill>
                  <a:srgbClr val="0000FF"/>
                </a:solidFill>
              </a:rPr>
              <a:t> (</a:t>
            </a:r>
            <a:r>
              <a:rPr lang="en-US" i="1" dirty="0">
                <a:solidFill>
                  <a:srgbClr val="0000FF"/>
                </a:solidFill>
              </a:rPr>
              <a:t>Writing Standard 9)</a:t>
            </a:r>
            <a:endParaRPr lang="en-US" dirty="0">
              <a:solidFill>
                <a:srgbClr val="0000FF"/>
              </a:solidFill>
            </a:endParaRPr>
          </a:p>
          <a:p>
            <a:endParaRPr lang="en-US" dirty="0"/>
          </a:p>
        </p:txBody>
      </p:sp>
    </p:spTree>
    <p:extLst>
      <p:ext uri="{BB962C8B-B14F-4D97-AF65-F5344CB8AC3E}">
        <p14:creationId xmlns:p14="http://schemas.microsoft.com/office/powerpoint/2010/main" val="422521163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1" y="500062"/>
            <a:ext cx="9639300" cy="1722438"/>
          </a:xfrm>
        </p:spPr>
        <p:txBody>
          <a:bodyPr>
            <a:normAutofit fontScale="90000"/>
          </a:bodyPr>
          <a:lstStyle/>
          <a:p>
            <a:r>
              <a:rPr lang="en-US" b="1" dirty="0" smtClean="0">
                <a:ea typeface="Verdana" panose="020B0604030504040204" pitchFamily="34" charset="0"/>
                <a:cs typeface="Verdana" panose="020B0604030504040204" pitchFamily="34" charset="0"/>
              </a:rPr>
              <a:t>Authorizing</a:t>
            </a:r>
            <a:r>
              <a:rPr lang="en-US" dirty="0" smtClean="0">
                <a:ea typeface="Verdana" panose="020B0604030504040204" pitchFamily="34" charset="0"/>
                <a:cs typeface="Verdana" panose="020B0604030504040204" pitchFamily="34" charset="0"/>
              </a:rPr>
              <a:t>—Use </a:t>
            </a:r>
            <a:r>
              <a:rPr lang="en-US" dirty="0">
                <a:ea typeface="Verdana" panose="020B0604030504040204" pitchFamily="34" charset="0"/>
                <a:cs typeface="Verdana" panose="020B0604030504040204" pitchFamily="34" charset="0"/>
              </a:rPr>
              <a:t>the expertise or status of another writer </a:t>
            </a:r>
            <a:br>
              <a:rPr lang="en-US" dirty="0">
                <a:ea typeface="Verdana" panose="020B0604030504040204" pitchFamily="34" charset="0"/>
                <a:cs typeface="Verdana" panose="020B0604030504040204" pitchFamily="34" charset="0"/>
              </a:rPr>
            </a:br>
            <a:endParaRPr lang="en-US" dirty="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616200" y="2079625"/>
            <a:ext cx="8737600" cy="4351338"/>
          </a:xfrm>
        </p:spPr>
        <p:txBody>
          <a:bodyPr>
            <a:normAutofit fontScale="92500" lnSpcReduction="20000"/>
          </a:bodyPr>
          <a:lstStyle/>
          <a:p>
            <a:pPr marL="0" indent="0">
              <a:buNone/>
            </a:pPr>
            <a:r>
              <a:rPr lang="en-US" sz="2400" b="1" i="1" dirty="0" smtClean="0">
                <a:ea typeface="Verdana" panose="020B0604030504040204" pitchFamily="34" charset="0"/>
                <a:cs typeface="Verdana" panose="020B0604030504040204" pitchFamily="34" charset="0"/>
              </a:rPr>
              <a:t>Original:</a:t>
            </a:r>
            <a:r>
              <a:rPr lang="en-US" sz="2400" dirty="0" smtClean="0">
                <a:ea typeface="Verdana" panose="020B0604030504040204" pitchFamily="34" charset="0"/>
                <a:cs typeface="Verdana" panose="020B0604030504040204" pitchFamily="34" charset="0"/>
              </a:rPr>
              <a:t> “You </a:t>
            </a:r>
            <a:r>
              <a:rPr lang="en-US" sz="2400" dirty="0">
                <a:ea typeface="Verdana" panose="020B0604030504040204" pitchFamily="34" charset="0"/>
                <a:cs typeface="Verdana" panose="020B0604030504040204" pitchFamily="34" charset="0"/>
              </a:rPr>
              <a:t>must be the change you wish to see in the </a:t>
            </a:r>
            <a:r>
              <a:rPr lang="en-US" sz="2400" dirty="0" smtClean="0">
                <a:ea typeface="Verdana" panose="020B0604030504040204" pitchFamily="34" charset="0"/>
                <a:cs typeface="Verdana" panose="020B0604030504040204" pitchFamily="34" charset="0"/>
              </a:rPr>
              <a:t>world.” </a:t>
            </a:r>
            <a:r>
              <a:rPr lang="en-US" sz="2400" dirty="0">
                <a:ea typeface="Verdana" panose="020B0604030504040204" pitchFamily="34" charset="0"/>
                <a:cs typeface="Verdana" panose="020B0604030504040204" pitchFamily="34" charset="0"/>
              </a:rPr>
              <a:t>– Mahatma </a:t>
            </a:r>
            <a:r>
              <a:rPr lang="en-US" sz="2400" dirty="0" smtClean="0">
                <a:ea typeface="Verdana" panose="020B0604030504040204" pitchFamily="34" charset="0"/>
                <a:cs typeface="Verdana" panose="020B0604030504040204" pitchFamily="34" charset="0"/>
              </a:rPr>
              <a:t>Gandhi</a:t>
            </a:r>
          </a:p>
          <a:p>
            <a:pPr marL="0" indent="0">
              <a:buNone/>
            </a:pPr>
            <a:endParaRPr lang="en-US" sz="2400" dirty="0">
              <a:ea typeface="Verdana" panose="020B0604030504040204" pitchFamily="34" charset="0"/>
              <a:cs typeface="Verdana" panose="020B0604030504040204" pitchFamily="34" charset="0"/>
            </a:endParaRPr>
          </a:p>
          <a:p>
            <a:pPr marL="0" indent="0">
              <a:buNone/>
            </a:pPr>
            <a:r>
              <a:rPr lang="en-US" sz="2400" b="1" i="1" dirty="0" smtClean="0">
                <a:ea typeface="Verdana" panose="020B0604030504040204" pitchFamily="34" charset="0"/>
                <a:cs typeface="Verdana" panose="020B0604030504040204" pitchFamily="34" charset="0"/>
              </a:rPr>
              <a:t>Authorizing:</a:t>
            </a:r>
            <a:r>
              <a:rPr lang="en-US" sz="2400" dirty="0" smtClean="0">
                <a:ea typeface="Verdana" panose="020B0604030504040204" pitchFamily="34" charset="0"/>
                <a:cs typeface="Verdana" panose="020B0604030504040204" pitchFamily="34" charset="0"/>
              </a:rPr>
              <a:t> As </a:t>
            </a:r>
            <a:r>
              <a:rPr lang="en-US" sz="2400" dirty="0">
                <a:ea typeface="Verdana" panose="020B0604030504040204" pitchFamily="34" charset="0"/>
                <a:cs typeface="Verdana" panose="020B0604030504040204" pitchFamily="34" charset="0"/>
              </a:rPr>
              <a:t>Gandhi, a key leader of nonviolent civil disobedience in India, explains, </a:t>
            </a:r>
            <a:r>
              <a:rPr lang="en-US" sz="2400" dirty="0" smtClean="0">
                <a:ea typeface="Verdana" panose="020B0604030504040204" pitchFamily="34" charset="0"/>
                <a:cs typeface="Verdana" panose="020B0604030504040204" pitchFamily="34" charset="0"/>
              </a:rPr>
              <a:t>“You </a:t>
            </a:r>
            <a:r>
              <a:rPr lang="en-US" sz="2400" dirty="0">
                <a:ea typeface="Verdana" panose="020B0604030504040204" pitchFamily="34" charset="0"/>
                <a:cs typeface="Verdana" panose="020B0604030504040204" pitchFamily="34" charset="0"/>
              </a:rPr>
              <a:t>must be the change you wish to see in the world</a:t>
            </a:r>
            <a:r>
              <a:rPr lang="en-US" sz="2400" dirty="0" smtClean="0">
                <a:ea typeface="Verdana" panose="020B0604030504040204" pitchFamily="34" charset="0"/>
                <a:cs typeface="Verdana" panose="020B0604030504040204" pitchFamily="34" charset="0"/>
              </a:rPr>
              <a:t>.”</a:t>
            </a:r>
          </a:p>
          <a:p>
            <a:pPr marL="0" indent="0">
              <a:buNone/>
            </a:pPr>
            <a:endParaRPr lang="en-US" sz="2400" dirty="0">
              <a:ea typeface="Verdana" panose="020B0604030504040204" pitchFamily="34" charset="0"/>
              <a:cs typeface="Verdana" panose="020B0604030504040204" pitchFamily="34" charset="0"/>
            </a:endParaRPr>
          </a:p>
          <a:p>
            <a:pPr marL="0" indent="0">
              <a:buNone/>
            </a:pPr>
            <a:r>
              <a:rPr lang="en-US" sz="2400" b="1" dirty="0" smtClean="0">
                <a:ea typeface="Verdana" panose="020B0604030504040204" pitchFamily="34" charset="0"/>
                <a:cs typeface="Verdana" panose="020B0604030504040204" pitchFamily="34" charset="0"/>
              </a:rPr>
              <a:t>Try it!  </a:t>
            </a:r>
            <a:r>
              <a:rPr lang="en-US" sz="2400" dirty="0" smtClean="0">
                <a:ea typeface="Verdana" panose="020B0604030504040204" pitchFamily="34" charset="0"/>
                <a:cs typeface="Verdana" panose="020B0604030504040204" pitchFamily="34" charset="0"/>
              </a:rPr>
              <a:t>Skim </a:t>
            </a:r>
            <a:r>
              <a:rPr lang="en-US" sz="2400" dirty="0">
                <a:ea typeface="Verdana" panose="020B0604030504040204" pitchFamily="34" charset="0"/>
                <a:cs typeface="Verdana" panose="020B0604030504040204" pitchFamily="34" charset="0"/>
              </a:rPr>
              <a:t>“The Teenage Brain” by Amanda Leigh </a:t>
            </a:r>
            <a:r>
              <a:rPr lang="en-US" sz="2400" dirty="0" err="1">
                <a:ea typeface="Verdana" panose="020B0604030504040204" pitchFamily="34" charset="0"/>
                <a:cs typeface="Verdana" panose="020B0604030504040204" pitchFamily="34" charset="0"/>
              </a:rPr>
              <a:t>Mascarelli</a:t>
            </a:r>
            <a:r>
              <a:rPr lang="en-US" sz="2400" dirty="0">
                <a:ea typeface="Verdana" panose="020B0604030504040204" pitchFamily="34" charset="0"/>
                <a:cs typeface="Verdana" panose="020B0604030504040204" pitchFamily="34" charset="0"/>
              </a:rPr>
              <a:t>  to find </a:t>
            </a:r>
            <a:r>
              <a:rPr lang="en-US" sz="2400" dirty="0" smtClean="0">
                <a:ea typeface="Verdana" panose="020B0604030504040204" pitchFamily="34" charset="0"/>
                <a:cs typeface="Verdana" panose="020B0604030504040204" pitchFamily="34" charset="0"/>
              </a:rPr>
              <a:t>an expert (such as a scientist or researcher) that you can describe like this, to show “it’s not just me saying this, here’s a famous researcher who says this.”  Then copy or paraphrase what this expert says. Be sure to tell his or her credentials (university or organization, for example).</a:t>
            </a:r>
            <a:endParaRPr lang="en-US"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4928505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Day 5</a:t>
            </a:r>
            <a:endParaRPr lang="en-US" sz="5400" dirty="0"/>
          </a:p>
        </p:txBody>
      </p:sp>
      <p:sp>
        <p:nvSpPr>
          <p:cNvPr id="3" name="Content Placeholder 2"/>
          <p:cNvSpPr>
            <a:spLocks noGrp="1"/>
          </p:cNvSpPr>
          <p:nvPr>
            <p:ph idx="1"/>
          </p:nvPr>
        </p:nvSpPr>
        <p:spPr/>
        <p:txBody>
          <a:bodyPr/>
          <a:lstStyle/>
          <a:p>
            <a:pPr marL="0" indent="0">
              <a:buNone/>
            </a:pPr>
            <a:r>
              <a:rPr lang="en-US" sz="3600" dirty="0" smtClean="0"/>
              <a:t>	Read </a:t>
            </a:r>
            <a:r>
              <a:rPr lang="en-US" sz="3600" dirty="0"/>
              <a:t>and take notes on the following slides until you reach Day </a:t>
            </a:r>
            <a:r>
              <a:rPr lang="en-US" sz="3600" dirty="0" smtClean="0"/>
              <a:t>6, </a:t>
            </a:r>
            <a:r>
              <a:rPr lang="en-US" sz="3600" dirty="0"/>
              <a:t>being sure to follow and complete all directions.</a:t>
            </a:r>
          </a:p>
          <a:p>
            <a:pPr marL="0" indent="0">
              <a:buNone/>
            </a:pPr>
            <a:endParaRPr lang="en-US" dirty="0"/>
          </a:p>
        </p:txBody>
      </p:sp>
    </p:spTree>
    <p:extLst>
      <p:ext uri="{BB962C8B-B14F-4D97-AF65-F5344CB8AC3E}">
        <p14:creationId xmlns:p14="http://schemas.microsoft.com/office/powerpoint/2010/main" val="29002472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731" y="290200"/>
            <a:ext cx="9690100" cy="1811338"/>
          </a:xfrm>
        </p:spPr>
        <p:txBody>
          <a:bodyPr>
            <a:normAutofit/>
          </a:bodyPr>
          <a:lstStyle/>
          <a:p>
            <a:r>
              <a:rPr lang="en-US" b="1" dirty="0" smtClean="0">
                <a:ea typeface="Verdana" panose="020B0604030504040204" pitchFamily="34" charset="0"/>
                <a:cs typeface="Verdana" panose="020B0604030504040204" pitchFamily="34" charset="0"/>
              </a:rPr>
              <a:t>Journal 9: Extending—</a:t>
            </a:r>
            <a:r>
              <a:rPr lang="en-US" dirty="0" smtClean="0">
                <a:ea typeface="Verdana" panose="020B0604030504040204" pitchFamily="34" charset="0"/>
                <a:cs typeface="Verdana" panose="020B0604030504040204" pitchFamily="34" charset="0"/>
              </a:rPr>
              <a:t>Put </a:t>
            </a:r>
            <a:r>
              <a:rPr lang="en-US" dirty="0">
                <a:ea typeface="Verdana" panose="020B0604030504040204" pitchFamily="34" charset="0"/>
                <a:cs typeface="Verdana" panose="020B0604030504040204" pitchFamily="34" charset="0"/>
              </a:rPr>
              <a:t>your own “spin” on others’ ideas or examples</a:t>
            </a:r>
            <a:br>
              <a:rPr lang="en-US" dirty="0">
                <a:ea typeface="Verdana" panose="020B0604030504040204" pitchFamily="34" charset="0"/>
                <a:cs typeface="Verdana" panose="020B0604030504040204" pitchFamily="34" charset="0"/>
              </a:rPr>
            </a:br>
            <a:endParaRPr lang="en-US" dirty="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974361" y="1693889"/>
            <a:ext cx="11090639" cy="4745011"/>
          </a:xfrm>
        </p:spPr>
        <p:txBody>
          <a:bodyPr>
            <a:noAutofit/>
          </a:bodyPr>
          <a:lstStyle/>
          <a:p>
            <a:pPr marL="0" indent="0">
              <a:buNone/>
            </a:pPr>
            <a:r>
              <a:rPr lang="en-US" sz="2400" b="1" i="1" dirty="0" smtClean="0">
                <a:ea typeface="Verdana" panose="020B0604030504040204" pitchFamily="34" charset="0"/>
                <a:cs typeface="Verdana" panose="020B0604030504040204" pitchFamily="34" charset="0"/>
              </a:rPr>
              <a:t>Original:</a:t>
            </a:r>
            <a:r>
              <a:rPr lang="en-US" sz="2400" dirty="0" smtClean="0">
                <a:ea typeface="Verdana" panose="020B0604030504040204" pitchFamily="34" charset="0"/>
                <a:cs typeface="Verdana" panose="020B0604030504040204" pitchFamily="34" charset="0"/>
              </a:rPr>
              <a:t> “You </a:t>
            </a:r>
            <a:r>
              <a:rPr lang="en-US" sz="2400" dirty="0">
                <a:ea typeface="Verdana" panose="020B0604030504040204" pitchFamily="34" charset="0"/>
                <a:cs typeface="Verdana" panose="020B0604030504040204" pitchFamily="34" charset="0"/>
              </a:rPr>
              <a:t>must be the change you wish to see in the </a:t>
            </a:r>
            <a:r>
              <a:rPr lang="en-US" sz="2400" dirty="0" smtClean="0">
                <a:ea typeface="Verdana" panose="020B0604030504040204" pitchFamily="34" charset="0"/>
                <a:cs typeface="Verdana" panose="020B0604030504040204" pitchFamily="34" charset="0"/>
              </a:rPr>
              <a:t>world.” </a:t>
            </a:r>
            <a:r>
              <a:rPr lang="en-US" sz="2400" dirty="0">
                <a:ea typeface="Verdana" panose="020B0604030504040204" pitchFamily="34" charset="0"/>
                <a:cs typeface="Verdana" panose="020B0604030504040204" pitchFamily="34" charset="0"/>
              </a:rPr>
              <a:t>– Mahatma </a:t>
            </a:r>
            <a:r>
              <a:rPr lang="en-US" sz="2400" dirty="0" smtClean="0">
                <a:ea typeface="Verdana" panose="020B0604030504040204" pitchFamily="34" charset="0"/>
                <a:cs typeface="Verdana" panose="020B0604030504040204" pitchFamily="34" charset="0"/>
              </a:rPr>
              <a:t>Gandhi</a:t>
            </a:r>
          </a:p>
          <a:p>
            <a:pPr marL="0" indent="0">
              <a:buNone/>
            </a:pPr>
            <a:endParaRPr lang="en-US" sz="1200" dirty="0">
              <a:ea typeface="Verdana" panose="020B0604030504040204" pitchFamily="34" charset="0"/>
              <a:cs typeface="Verdana" panose="020B0604030504040204" pitchFamily="34" charset="0"/>
            </a:endParaRPr>
          </a:p>
          <a:p>
            <a:pPr marL="0" indent="0">
              <a:buNone/>
            </a:pPr>
            <a:r>
              <a:rPr lang="en-US" sz="2400" b="1" i="1" dirty="0" smtClean="0">
                <a:ea typeface="Verdana" panose="020B0604030504040204" pitchFamily="34" charset="0"/>
                <a:cs typeface="Verdana" panose="020B0604030504040204" pitchFamily="34" charset="0"/>
              </a:rPr>
              <a:t>Extending:</a:t>
            </a:r>
            <a:r>
              <a:rPr lang="en-US" sz="2400" dirty="0" smtClean="0">
                <a:ea typeface="Verdana" panose="020B0604030504040204" pitchFamily="34" charset="0"/>
                <a:cs typeface="Verdana" panose="020B0604030504040204" pitchFamily="34" charset="0"/>
              </a:rPr>
              <a:t> The </a:t>
            </a:r>
            <a:r>
              <a:rPr lang="en-US" sz="2400" dirty="0">
                <a:ea typeface="Verdana" panose="020B0604030504040204" pitchFamily="34" charset="0"/>
                <a:cs typeface="Verdana" panose="020B0604030504040204" pitchFamily="34" charset="0"/>
              </a:rPr>
              <a:t>idea of change is often thought to be about something big like world peace or social action, but what if it also means just changing our everyday </a:t>
            </a:r>
            <a:r>
              <a:rPr lang="en-US" sz="2400" dirty="0" smtClean="0">
                <a:ea typeface="Verdana" panose="020B0604030504040204" pitchFamily="34" charset="0"/>
                <a:cs typeface="Verdana" panose="020B0604030504040204" pitchFamily="34" charset="0"/>
              </a:rPr>
              <a:t>lives: </a:t>
            </a:r>
            <a:r>
              <a:rPr lang="en-US" sz="2400" dirty="0">
                <a:ea typeface="Verdana" panose="020B0604030504040204" pitchFamily="34" charset="0"/>
                <a:cs typeface="Verdana" panose="020B0604030504040204" pitchFamily="34" charset="0"/>
              </a:rPr>
              <a:t>stop complaining, clean up the kitchen, drive the speed limit in school zones.  </a:t>
            </a:r>
            <a:r>
              <a:rPr lang="en-US" sz="2400" dirty="0" smtClean="0">
                <a:ea typeface="Verdana" panose="020B0604030504040204" pitchFamily="34" charset="0"/>
                <a:cs typeface="Verdana" panose="020B0604030504040204" pitchFamily="34" charset="0"/>
              </a:rPr>
              <a:t>If </a:t>
            </a:r>
            <a:r>
              <a:rPr lang="en-US" sz="2400" dirty="0">
                <a:ea typeface="Verdana" panose="020B0604030504040204" pitchFamily="34" charset="0"/>
                <a:cs typeface="Verdana" panose="020B0604030504040204" pitchFamily="34" charset="0"/>
              </a:rPr>
              <a:t>we changed little things in our </a:t>
            </a:r>
            <a:r>
              <a:rPr lang="en-US" sz="2400" dirty="0" smtClean="0">
                <a:ea typeface="Verdana" panose="020B0604030504040204" pitchFamily="34" charset="0"/>
                <a:cs typeface="Verdana" panose="020B0604030504040204" pitchFamily="34" charset="0"/>
              </a:rPr>
              <a:t>lives </a:t>
            </a:r>
            <a:r>
              <a:rPr lang="en-US" sz="2400" dirty="0">
                <a:ea typeface="Verdana" panose="020B0604030504040204" pitchFamily="34" charset="0"/>
                <a:cs typeface="Verdana" panose="020B0604030504040204" pitchFamily="34" charset="0"/>
              </a:rPr>
              <a:t>would the big things also change</a:t>
            </a:r>
            <a:r>
              <a:rPr lang="en-US" sz="2400" dirty="0" smtClean="0">
                <a:ea typeface="Verdana" panose="020B0604030504040204" pitchFamily="34" charset="0"/>
                <a:cs typeface="Verdana" panose="020B0604030504040204" pitchFamily="34" charset="0"/>
              </a:rPr>
              <a:t>?</a:t>
            </a:r>
          </a:p>
          <a:p>
            <a:pPr marL="0" indent="0">
              <a:buNone/>
            </a:pPr>
            <a:endParaRPr lang="en-US" sz="1600" dirty="0">
              <a:ea typeface="Verdana" panose="020B0604030504040204" pitchFamily="34" charset="0"/>
              <a:cs typeface="Verdana" panose="020B0604030504040204" pitchFamily="34" charset="0"/>
            </a:endParaRPr>
          </a:p>
          <a:p>
            <a:pPr marL="0" indent="0">
              <a:buNone/>
            </a:pPr>
            <a:r>
              <a:rPr lang="en-US" sz="2400" b="1" dirty="0" smtClean="0">
                <a:ea typeface="Verdana" panose="020B0604030504040204" pitchFamily="34" charset="0"/>
                <a:cs typeface="Verdana" panose="020B0604030504040204" pitchFamily="34" charset="0"/>
              </a:rPr>
              <a:t>Try it!  </a:t>
            </a:r>
            <a:r>
              <a:rPr lang="en-US" sz="2400" dirty="0" smtClean="0">
                <a:ea typeface="Verdana" panose="020B0604030504040204" pitchFamily="34" charset="0"/>
                <a:cs typeface="Verdana" panose="020B0604030504040204" pitchFamily="34" charset="0"/>
              </a:rPr>
              <a:t>Skim </a:t>
            </a:r>
            <a:r>
              <a:rPr lang="en-US" sz="2400" dirty="0">
                <a:ea typeface="Verdana" panose="020B0604030504040204" pitchFamily="34" charset="0"/>
                <a:cs typeface="Verdana" panose="020B0604030504040204" pitchFamily="34" charset="0"/>
              </a:rPr>
              <a:t>“The Teenage Brain” by Amanda Leigh </a:t>
            </a:r>
            <a:r>
              <a:rPr lang="en-US" sz="2400" dirty="0" err="1">
                <a:ea typeface="Verdana" panose="020B0604030504040204" pitchFamily="34" charset="0"/>
                <a:cs typeface="Verdana" panose="020B0604030504040204" pitchFamily="34" charset="0"/>
              </a:rPr>
              <a:t>Mascarelli</a:t>
            </a:r>
            <a:r>
              <a:rPr lang="en-US" sz="2400" dirty="0">
                <a:ea typeface="Verdana" panose="020B0604030504040204" pitchFamily="34" charset="0"/>
                <a:cs typeface="Verdana" panose="020B0604030504040204" pitchFamily="34" charset="0"/>
              </a:rPr>
              <a:t>  to find a quote that </a:t>
            </a:r>
            <a:r>
              <a:rPr lang="en-US" sz="2400" dirty="0" smtClean="0">
                <a:ea typeface="Verdana" panose="020B0604030504040204" pitchFamily="34" charset="0"/>
                <a:cs typeface="Verdana" panose="020B0604030504040204" pitchFamily="34" charset="0"/>
              </a:rPr>
              <a:t>you have something more to say about, a quote that you can make a connection to.  Explain how the quote applies to the claim you have made. </a:t>
            </a:r>
            <a:endParaRPr lang="en-US"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6243902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28638"/>
            <a:ext cx="10058400" cy="1325563"/>
          </a:xfrm>
        </p:spPr>
        <p:txBody>
          <a:bodyPr>
            <a:normAutofit/>
          </a:bodyPr>
          <a:lstStyle/>
          <a:p>
            <a:r>
              <a:rPr lang="en-US" dirty="0" smtClean="0">
                <a:ea typeface="Verdana" panose="020B0604030504040204" pitchFamily="34" charset="0"/>
                <a:cs typeface="Verdana" panose="020B0604030504040204" pitchFamily="34" charset="0"/>
              </a:rPr>
              <a:t>Using Evidence</a:t>
            </a:r>
            <a:endParaRPr lang="en-US" dirty="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908301" y="1854200"/>
            <a:ext cx="8445500" cy="4111885"/>
          </a:xfrm>
        </p:spPr>
        <p:txBody>
          <a:bodyPr>
            <a:normAutofit/>
          </a:bodyPr>
          <a:lstStyle/>
          <a:p>
            <a:pPr marL="0" indent="0">
              <a:buNone/>
            </a:pPr>
            <a:r>
              <a:rPr lang="en-US" sz="2400" b="1" dirty="0">
                <a:ea typeface="Verdana" panose="020B0604030504040204" pitchFamily="34" charset="0"/>
                <a:cs typeface="Verdana" panose="020B0604030504040204" pitchFamily="34" charset="0"/>
              </a:rPr>
              <a:t>COUNTERING:</a:t>
            </a:r>
            <a:r>
              <a:rPr lang="en-US" sz="2400" dirty="0">
                <a:ea typeface="Verdana" panose="020B0604030504040204" pitchFamily="34" charset="0"/>
                <a:cs typeface="Verdana" panose="020B0604030504040204" pitchFamily="34" charset="0"/>
              </a:rPr>
              <a:t> (Yes, but …)  (On the other hand …)</a:t>
            </a:r>
            <a:endParaRPr lang="en-US" sz="2400" b="1" dirty="0" smtClean="0">
              <a:ea typeface="Verdana" panose="020B0604030504040204" pitchFamily="34" charset="0"/>
              <a:cs typeface="Verdana" panose="020B0604030504040204" pitchFamily="34" charset="0"/>
            </a:endParaRPr>
          </a:p>
          <a:p>
            <a:r>
              <a:rPr lang="en-US" sz="2400" dirty="0" smtClean="0">
                <a:ea typeface="Verdana" panose="020B0604030504040204" pitchFamily="34" charset="0"/>
                <a:cs typeface="Verdana" panose="020B0604030504040204" pitchFamily="34" charset="0"/>
              </a:rPr>
              <a:t>Arguing </a:t>
            </a:r>
            <a:r>
              <a:rPr lang="en-US" sz="2400" dirty="0">
                <a:ea typeface="Verdana" panose="020B0604030504040204" pitchFamily="34" charset="0"/>
                <a:cs typeface="Verdana" panose="020B0604030504040204" pitchFamily="34" charset="0"/>
              </a:rPr>
              <a:t>the </a:t>
            </a:r>
            <a:r>
              <a:rPr lang="en-US" sz="2400" dirty="0" smtClean="0">
                <a:ea typeface="Verdana" panose="020B0604030504040204" pitchFamily="34" charset="0"/>
                <a:cs typeface="Verdana" panose="020B0604030504040204" pitchFamily="34" charset="0"/>
              </a:rPr>
              <a:t>other side</a:t>
            </a:r>
          </a:p>
          <a:p>
            <a:endParaRPr lang="en-US" sz="2400" dirty="0">
              <a:ea typeface="Verdana" panose="020B0604030504040204" pitchFamily="34" charset="0"/>
              <a:cs typeface="Verdana" panose="020B0604030504040204" pitchFamily="34" charset="0"/>
            </a:endParaRPr>
          </a:p>
          <a:p>
            <a:pPr marL="0" indent="0">
              <a:buNone/>
            </a:pPr>
            <a:r>
              <a:rPr lang="en-US" sz="2400" dirty="0">
                <a:latin typeface="Verdana" panose="020B0604030504040204" pitchFamily="34" charset="0"/>
                <a:ea typeface="Verdana" panose="020B0604030504040204" pitchFamily="34" charset="0"/>
                <a:cs typeface="Verdana" panose="020B0604030504040204" pitchFamily="34" charset="0"/>
              </a:rPr>
              <a:t>We’ll look at an example, then try to find a quote in the </a:t>
            </a:r>
            <a:r>
              <a:rPr lang="en-US" sz="2400" dirty="0" smtClean="0">
                <a:latin typeface="Verdana" panose="020B0604030504040204" pitchFamily="34" charset="0"/>
                <a:ea typeface="Verdana" panose="020B0604030504040204" pitchFamily="34" charset="0"/>
                <a:cs typeface="Verdana" panose="020B0604030504040204" pitchFamily="34" charset="0"/>
              </a:rPr>
              <a:t>“Teen Brains” article </a:t>
            </a:r>
            <a:r>
              <a:rPr lang="en-US" sz="2400" dirty="0">
                <a:latin typeface="Verdana" panose="020B0604030504040204" pitchFamily="34" charset="0"/>
                <a:ea typeface="Verdana" panose="020B0604030504040204" pitchFamily="34" charset="0"/>
                <a:cs typeface="Verdana" panose="020B0604030504040204" pitchFamily="34" charset="0"/>
              </a:rPr>
              <a:t>that we can </a:t>
            </a:r>
            <a:r>
              <a:rPr lang="en-US" sz="2400" dirty="0" smtClean="0">
                <a:latin typeface="Verdana" panose="020B0604030504040204" pitchFamily="34" charset="0"/>
                <a:ea typeface="Verdana" panose="020B0604030504040204" pitchFamily="34" charset="0"/>
                <a:cs typeface="Verdana" panose="020B0604030504040204" pitchFamily="34" charset="0"/>
              </a:rPr>
              <a:t>acknowledge and then refute.</a:t>
            </a:r>
          </a:p>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400" dirty="0" smtClean="0">
                <a:latin typeface="Verdana" panose="020B0604030504040204" pitchFamily="34" charset="0"/>
                <a:ea typeface="Verdana" panose="020B0604030504040204" pitchFamily="34" charset="0"/>
                <a:cs typeface="Verdana" panose="020B0604030504040204" pitchFamily="34" charset="0"/>
              </a:rPr>
              <a:t> </a:t>
            </a: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endParaRPr lang="en-US" sz="2400" dirty="0">
              <a:ea typeface="Verdana" panose="020B0604030504040204" pitchFamily="34" charset="0"/>
              <a:cs typeface="Verdana" panose="020B0604030504040204" pitchFamily="34" charset="0"/>
            </a:endParaRPr>
          </a:p>
        </p:txBody>
      </p:sp>
      <p:sp>
        <p:nvSpPr>
          <p:cNvPr id="4" name="TextBox 3"/>
          <p:cNvSpPr txBox="1"/>
          <p:nvPr/>
        </p:nvSpPr>
        <p:spPr>
          <a:xfrm>
            <a:off x="1519675" y="5740400"/>
            <a:ext cx="10672325" cy="923330"/>
          </a:xfrm>
          <a:prstGeom prst="rect">
            <a:avLst/>
          </a:prstGeom>
          <a:noFill/>
        </p:spPr>
        <p:txBody>
          <a:bodyPr wrap="none" rtlCol="0">
            <a:spAutoFit/>
          </a:bodyPr>
          <a:lstStyle/>
          <a:p>
            <a:pPr algn="ctr"/>
            <a:r>
              <a:rPr lang="en-US" dirty="0">
                <a:solidFill>
                  <a:srgbClr val="0000FF"/>
                </a:solidFill>
              </a:rPr>
              <a:t>Draw evidence from literary or informational texts to support analysis, reflection, and research. </a:t>
            </a:r>
          </a:p>
          <a:p>
            <a:pPr algn="ctr"/>
            <a:r>
              <a:rPr lang="en-US" dirty="0">
                <a:solidFill>
                  <a:srgbClr val="0000FF"/>
                </a:solidFill>
              </a:rPr>
              <a:t> (</a:t>
            </a:r>
            <a:r>
              <a:rPr lang="en-US" i="1" dirty="0">
                <a:solidFill>
                  <a:srgbClr val="0000FF"/>
                </a:solidFill>
              </a:rPr>
              <a:t>Writing Standard 9)</a:t>
            </a:r>
            <a:endParaRPr lang="en-US" dirty="0">
              <a:solidFill>
                <a:srgbClr val="0000FF"/>
              </a:solidFill>
            </a:endParaRPr>
          </a:p>
          <a:p>
            <a:endParaRPr lang="en-US" dirty="0"/>
          </a:p>
        </p:txBody>
      </p:sp>
    </p:spTree>
    <p:extLst>
      <p:ext uri="{BB962C8B-B14F-4D97-AF65-F5344CB8AC3E}">
        <p14:creationId xmlns:p14="http://schemas.microsoft.com/office/powerpoint/2010/main" val="136097328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9100" y="365126"/>
            <a:ext cx="10160000" cy="1325563"/>
          </a:xfrm>
        </p:spPr>
        <p:txBody>
          <a:bodyPr>
            <a:normAutofit fontScale="90000"/>
          </a:bodyPr>
          <a:lstStyle/>
          <a:p>
            <a:r>
              <a:rPr lang="en-US" sz="3800" b="1" dirty="0">
                <a:ea typeface="Verdana" panose="020B0604030504040204" pitchFamily="34" charset="0"/>
                <a:cs typeface="Verdana" panose="020B0604030504040204" pitchFamily="34" charset="0"/>
              </a:rPr>
              <a:t>Arguing </a:t>
            </a:r>
            <a:r>
              <a:rPr lang="en-US" sz="3800" b="1" dirty="0" smtClean="0">
                <a:ea typeface="Verdana" panose="020B0604030504040204" pitchFamily="34" charset="0"/>
                <a:cs typeface="Verdana" panose="020B0604030504040204" pitchFamily="34" charset="0"/>
              </a:rPr>
              <a:t>other </a:t>
            </a:r>
            <a:r>
              <a:rPr lang="en-US" sz="3800" b="1" dirty="0">
                <a:ea typeface="Verdana" panose="020B0604030504040204" pitchFamily="34" charset="0"/>
                <a:cs typeface="Verdana" panose="020B0604030504040204" pitchFamily="34" charset="0"/>
              </a:rPr>
              <a:t>side—</a:t>
            </a:r>
            <a:r>
              <a:rPr lang="en-US" sz="3800" dirty="0">
                <a:ea typeface="Verdana" panose="020B0604030504040204" pitchFamily="34" charset="0"/>
                <a:cs typeface="Verdana" panose="020B0604030504040204" pitchFamily="34" charset="0"/>
              </a:rPr>
              <a:t>Shows the usefulness of the original argument before countering</a:t>
            </a:r>
          </a:p>
        </p:txBody>
      </p:sp>
      <p:sp>
        <p:nvSpPr>
          <p:cNvPr id="3" name="Content Placeholder 2"/>
          <p:cNvSpPr>
            <a:spLocks noGrp="1"/>
          </p:cNvSpPr>
          <p:nvPr>
            <p:ph idx="1"/>
          </p:nvPr>
        </p:nvSpPr>
        <p:spPr>
          <a:xfrm>
            <a:off x="1379095" y="1738859"/>
            <a:ext cx="10622405" cy="5119141"/>
          </a:xfrm>
        </p:spPr>
        <p:txBody>
          <a:bodyPr>
            <a:normAutofit/>
          </a:bodyPr>
          <a:lstStyle/>
          <a:p>
            <a:pPr marL="0" indent="0">
              <a:buNone/>
            </a:pPr>
            <a:r>
              <a:rPr lang="en-US" sz="2400" b="1" i="1" dirty="0" smtClean="0">
                <a:ea typeface="Verdana" panose="020B0604030504040204" pitchFamily="34" charset="0"/>
                <a:cs typeface="Verdana" panose="020B0604030504040204" pitchFamily="34" charset="0"/>
              </a:rPr>
              <a:t>Original:</a:t>
            </a:r>
            <a:r>
              <a:rPr lang="en-US" sz="2400" dirty="0" smtClean="0">
                <a:ea typeface="Verdana" panose="020B0604030504040204" pitchFamily="34" charset="0"/>
                <a:cs typeface="Verdana" panose="020B0604030504040204" pitchFamily="34" charset="0"/>
              </a:rPr>
              <a:t> </a:t>
            </a:r>
            <a:r>
              <a:rPr lang="en-US" sz="2400" dirty="0">
                <a:ea typeface="Verdana" panose="020B0604030504040204" pitchFamily="34" charset="0"/>
                <a:cs typeface="Verdana" panose="020B0604030504040204" pitchFamily="34" charset="0"/>
              </a:rPr>
              <a:t>Mahatma Gandhi </a:t>
            </a:r>
            <a:r>
              <a:rPr lang="en-US" sz="2400" dirty="0" smtClean="0">
                <a:ea typeface="Verdana" panose="020B0604030504040204" pitchFamily="34" charset="0"/>
                <a:cs typeface="Verdana" panose="020B0604030504040204" pitchFamily="34" charset="0"/>
              </a:rPr>
              <a:t>said, “You must be the change you wish to see in the world.” </a:t>
            </a:r>
          </a:p>
          <a:p>
            <a:pPr marL="0" indent="0">
              <a:buNone/>
            </a:pPr>
            <a:r>
              <a:rPr lang="en-US" sz="2400" b="1" i="1" dirty="0" smtClean="0">
                <a:ea typeface="Verdana" panose="020B0604030504040204" pitchFamily="34" charset="0"/>
                <a:cs typeface="Verdana" panose="020B0604030504040204" pitchFamily="34" charset="0"/>
              </a:rPr>
              <a:t>Countering:</a:t>
            </a:r>
            <a:r>
              <a:rPr lang="en-US" sz="2400" dirty="0" smtClean="0">
                <a:ea typeface="Verdana" panose="020B0604030504040204" pitchFamily="34" charset="0"/>
                <a:cs typeface="Verdana" panose="020B0604030504040204" pitchFamily="34" charset="0"/>
              </a:rPr>
              <a:t> </a:t>
            </a:r>
            <a:r>
              <a:rPr lang="en-US" sz="2400" dirty="0">
                <a:ea typeface="Verdana" panose="020B0604030504040204" pitchFamily="34" charset="0"/>
                <a:cs typeface="Verdana" panose="020B0604030504040204" pitchFamily="34" charset="0"/>
              </a:rPr>
              <a:t>Although </a:t>
            </a:r>
            <a:r>
              <a:rPr lang="en-US" sz="2400" dirty="0" smtClean="0">
                <a:ea typeface="Verdana" panose="020B0604030504040204" pitchFamily="34" charset="0"/>
                <a:cs typeface="Verdana" panose="020B0604030504040204" pitchFamily="34" charset="0"/>
              </a:rPr>
              <a:t>Gandhi’s words seem like </a:t>
            </a:r>
            <a:r>
              <a:rPr lang="en-US" sz="2400" dirty="0">
                <a:ea typeface="Verdana" panose="020B0604030504040204" pitchFamily="34" charset="0"/>
                <a:cs typeface="Verdana" panose="020B0604030504040204" pitchFamily="34" charset="0"/>
              </a:rPr>
              <a:t>a good idea, in reality, changing one person cannot really change that much.  I might change my behavior but that has no </a:t>
            </a:r>
            <a:r>
              <a:rPr lang="en-US" sz="2400" dirty="0" smtClean="0">
                <a:ea typeface="Verdana" panose="020B0604030504040204" pitchFamily="34" charset="0"/>
                <a:cs typeface="Verdana" panose="020B0604030504040204" pitchFamily="34" charset="0"/>
              </a:rPr>
              <a:t>effect </a:t>
            </a:r>
            <a:r>
              <a:rPr lang="en-US" sz="2400" dirty="0">
                <a:ea typeface="Verdana" panose="020B0604030504040204" pitchFamily="34" charset="0"/>
                <a:cs typeface="Verdana" panose="020B0604030504040204" pitchFamily="34" charset="0"/>
              </a:rPr>
              <a:t>on the choices that </a:t>
            </a:r>
            <a:r>
              <a:rPr lang="en-US" sz="2400" dirty="0" smtClean="0">
                <a:ea typeface="Verdana" panose="020B0604030504040204" pitchFamily="34" charset="0"/>
                <a:cs typeface="Verdana" panose="020B0604030504040204" pitchFamily="34" charset="0"/>
              </a:rPr>
              <a:t>someone</a:t>
            </a:r>
            <a:r>
              <a:rPr lang="en-US" sz="2400" dirty="0">
                <a:ea typeface="Verdana" panose="020B0604030504040204" pitchFamily="34" charset="0"/>
                <a:cs typeface="Verdana" panose="020B0604030504040204" pitchFamily="34" charset="0"/>
              </a:rPr>
              <a:t> </a:t>
            </a:r>
            <a:r>
              <a:rPr lang="en-US" sz="2400" dirty="0" smtClean="0">
                <a:ea typeface="Verdana" panose="020B0604030504040204" pitchFamily="34" charset="0"/>
                <a:cs typeface="Verdana" panose="020B0604030504040204" pitchFamily="34" charset="0"/>
              </a:rPr>
              <a:t>makes in a far away part </a:t>
            </a:r>
            <a:r>
              <a:rPr lang="en-US" sz="2400" dirty="0">
                <a:ea typeface="Verdana" panose="020B0604030504040204" pitchFamily="34" charset="0"/>
                <a:cs typeface="Verdana" panose="020B0604030504040204" pitchFamily="34" charset="0"/>
              </a:rPr>
              <a:t>of the </a:t>
            </a:r>
            <a:r>
              <a:rPr lang="en-US" sz="2400" dirty="0" smtClean="0">
                <a:ea typeface="Verdana" panose="020B0604030504040204" pitchFamily="34" charset="0"/>
                <a:cs typeface="Verdana" panose="020B0604030504040204" pitchFamily="34" charset="0"/>
              </a:rPr>
              <a:t>world. </a:t>
            </a:r>
          </a:p>
          <a:p>
            <a:pPr marL="0" indent="0">
              <a:buNone/>
            </a:pPr>
            <a:endParaRPr lang="en-US" sz="2400" dirty="0">
              <a:ea typeface="Verdana" panose="020B0604030504040204" pitchFamily="34" charset="0"/>
              <a:cs typeface="Verdana" panose="020B0604030504040204" pitchFamily="34" charset="0"/>
            </a:endParaRPr>
          </a:p>
          <a:p>
            <a:pPr marL="0" indent="0">
              <a:buNone/>
            </a:pPr>
            <a:r>
              <a:rPr lang="en-US" sz="2400" b="1" dirty="0" smtClean="0">
                <a:ea typeface="Verdana" panose="020B0604030504040204" pitchFamily="34" charset="0"/>
                <a:cs typeface="Verdana" panose="020B0604030504040204" pitchFamily="34" charset="0"/>
              </a:rPr>
              <a:t>Try it! </a:t>
            </a:r>
            <a:r>
              <a:rPr lang="en-US" sz="2400" dirty="0">
                <a:ea typeface="Verdana" panose="020B0604030504040204" pitchFamily="34" charset="0"/>
                <a:cs typeface="Verdana" panose="020B0604030504040204" pitchFamily="34" charset="0"/>
              </a:rPr>
              <a:t>Skim “The Teenage Brain” by Amanda Leigh </a:t>
            </a:r>
            <a:r>
              <a:rPr lang="en-US" sz="2400" dirty="0" err="1">
                <a:ea typeface="Verdana" panose="020B0604030504040204" pitchFamily="34" charset="0"/>
                <a:cs typeface="Verdana" panose="020B0604030504040204" pitchFamily="34" charset="0"/>
              </a:rPr>
              <a:t>Mascarelli</a:t>
            </a:r>
            <a:r>
              <a:rPr lang="en-US" sz="2400" dirty="0">
                <a:ea typeface="Verdana" panose="020B0604030504040204" pitchFamily="34" charset="0"/>
                <a:cs typeface="Verdana" panose="020B0604030504040204" pitchFamily="34" charset="0"/>
              </a:rPr>
              <a:t>  to find a quote that </a:t>
            </a:r>
            <a:r>
              <a:rPr lang="en-US" sz="2400" dirty="0" smtClean="0">
                <a:ea typeface="Verdana" panose="020B0604030504040204" pitchFamily="34" charset="0"/>
                <a:cs typeface="Verdana" panose="020B0604030504040204" pitchFamily="34" charset="0"/>
              </a:rPr>
              <a:t>you disagree with.  Then explain why that quote is not applicable to the situation you are writing about or to your claim. Be sure to use a word like “Although.”</a:t>
            </a:r>
            <a:endParaRPr lang="en-US"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344141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9588500" cy="1828800"/>
          </a:xfrm>
        </p:spPr>
        <p:txBody>
          <a:bodyPr>
            <a:normAutofit fontScale="90000"/>
          </a:bodyPr>
          <a:lstStyle/>
          <a:p>
            <a:r>
              <a:rPr lang="en-US" sz="2400" b="1" dirty="0" smtClean="0"/>
              <a:t>Journal 1 (Respond to all questions)</a:t>
            </a:r>
            <a:r>
              <a:rPr lang="en-US" sz="2400" dirty="0" smtClean="0"/>
              <a:t/>
            </a:r>
            <a:br>
              <a:rPr lang="en-US" sz="2400" dirty="0" smtClean="0"/>
            </a:br>
            <a:r>
              <a:rPr lang="en-US" sz="2400" dirty="0" smtClean="0"/>
              <a:t>What </a:t>
            </a:r>
            <a:r>
              <a:rPr lang="en-US" sz="2400" dirty="0"/>
              <a:t>is the claim this image is making about teen brains?  </a:t>
            </a:r>
            <a:r>
              <a:rPr lang="en-US" sz="2400" b="0" dirty="0" smtClean="0">
                <a:effectLst/>
              </a:rPr>
              <a:t/>
            </a:r>
            <a:br>
              <a:rPr lang="en-US" sz="2400" b="0" dirty="0" smtClean="0">
                <a:effectLst/>
              </a:rPr>
            </a:br>
            <a:r>
              <a:rPr lang="en-US" sz="2400" dirty="0"/>
              <a:t>What is your response to this image?  </a:t>
            </a:r>
            <a:r>
              <a:rPr lang="en-US" sz="2400" b="0" dirty="0" smtClean="0">
                <a:effectLst/>
              </a:rPr>
              <a:t/>
            </a:r>
            <a:br>
              <a:rPr lang="en-US" sz="2400" b="0" dirty="0" smtClean="0">
                <a:effectLst/>
              </a:rPr>
            </a:br>
            <a:r>
              <a:rPr lang="en-US" sz="2400" dirty="0"/>
              <a:t>What do you think about this image as a representation of teenage brains or how teens live their lives?</a:t>
            </a:r>
          </a:p>
        </p:txBody>
      </p:sp>
      <p:pic>
        <p:nvPicPr>
          <p:cNvPr id="1026" name="Picture 2" descr="MacBookPro_OWP:private:var:folders:8x:1fpjxlr11bg_48z8x_bvfrf80000gp:T:TemporaryItems:brain_2.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781109" y="2057400"/>
            <a:ext cx="6559991" cy="4699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599963" y="4927600"/>
            <a:ext cx="1612900" cy="461665"/>
          </a:xfrm>
          <a:prstGeom prst="rect">
            <a:avLst/>
          </a:prstGeom>
          <a:noFill/>
        </p:spPr>
        <p:txBody>
          <a:bodyPr wrap="square" rtlCol="0">
            <a:spAutoFit/>
          </a:bodyPr>
          <a:lstStyle/>
          <a:p>
            <a:r>
              <a:rPr lang="en-US" sz="2400" dirty="0" smtClean="0"/>
              <a:t>Teen Brain</a:t>
            </a:r>
            <a:endParaRPr lang="en-US" sz="2400" dirty="0"/>
          </a:p>
        </p:txBody>
      </p:sp>
      <p:sp>
        <p:nvSpPr>
          <p:cNvPr id="3" name="TextBox 2"/>
          <p:cNvSpPr txBox="1"/>
          <p:nvPr/>
        </p:nvSpPr>
        <p:spPr>
          <a:xfrm>
            <a:off x="1233171" y="2362200"/>
            <a:ext cx="3110229" cy="1754327"/>
          </a:xfrm>
          <a:prstGeom prst="rect">
            <a:avLst/>
          </a:prstGeom>
          <a:noFill/>
        </p:spPr>
        <p:txBody>
          <a:bodyPr wrap="square" rtlCol="0">
            <a:spAutoFit/>
          </a:bodyPr>
          <a:lstStyle/>
          <a:p>
            <a:pPr algn="ctr"/>
            <a:r>
              <a:rPr lang="en-US" dirty="0">
                <a:solidFill>
                  <a:srgbClr val="0000FF"/>
                </a:solidFill>
              </a:rPr>
              <a:t>Draw evidence from literary or informational texts to support analysis, reflection, and research. </a:t>
            </a:r>
          </a:p>
          <a:p>
            <a:pPr algn="ctr"/>
            <a:r>
              <a:rPr lang="en-US" dirty="0">
                <a:solidFill>
                  <a:srgbClr val="0000FF"/>
                </a:solidFill>
              </a:rPr>
              <a:t> (</a:t>
            </a:r>
            <a:r>
              <a:rPr lang="en-US" i="1" dirty="0">
                <a:solidFill>
                  <a:srgbClr val="0000FF"/>
                </a:solidFill>
              </a:rPr>
              <a:t>Writing Standard 9)</a:t>
            </a:r>
            <a:endParaRPr lang="en-US" dirty="0">
              <a:solidFill>
                <a:srgbClr val="0000FF"/>
              </a:solidFill>
            </a:endParaRPr>
          </a:p>
          <a:p>
            <a:endParaRPr lang="en-US" dirty="0"/>
          </a:p>
        </p:txBody>
      </p:sp>
    </p:spTree>
    <p:extLst>
      <p:ext uri="{BB962C8B-B14F-4D97-AF65-F5344CB8AC3E}">
        <p14:creationId xmlns:p14="http://schemas.microsoft.com/office/powerpoint/2010/main" val="381413618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392" y="213547"/>
            <a:ext cx="9959830" cy="1280890"/>
          </a:xfrm>
        </p:spPr>
        <p:txBody>
          <a:bodyPr/>
          <a:lstStyle/>
          <a:p>
            <a:r>
              <a:rPr lang="en-US" dirty="0" smtClean="0"/>
              <a:t>Key Phrases to use as EVIDENCE </a:t>
            </a:r>
            <a:br>
              <a:rPr lang="en-US" dirty="0" smtClean="0"/>
            </a:br>
            <a:r>
              <a:rPr lang="en-US" dirty="0" smtClean="0"/>
              <a:t>(student sample #2)</a:t>
            </a:r>
            <a:endParaRPr lang="en-US" dirty="0"/>
          </a:p>
        </p:txBody>
      </p:sp>
      <p:sp>
        <p:nvSpPr>
          <p:cNvPr id="3" name="TextBox 2"/>
          <p:cNvSpPr txBox="1"/>
          <p:nvPr/>
        </p:nvSpPr>
        <p:spPr>
          <a:xfrm>
            <a:off x="2054578" y="1828800"/>
            <a:ext cx="9189155" cy="4093428"/>
          </a:xfrm>
          <a:prstGeom prst="rect">
            <a:avLst/>
          </a:prstGeom>
          <a:noFill/>
        </p:spPr>
        <p:txBody>
          <a:bodyPr wrap="square" rtlCol="0">
            <a:spAutoFit/>
          </a:bodyPr>
          <a:lstStyle/>
          <a:p>
            <a:r>
              <a:rPr lang="en-US" sz="2000" dirty="0"/>
              <a:t>Pushing limits help teenagers to confront the world on their </a:t>
            </a:r>
            <a:r>
              <a:rPr lang="en-US" sz="2000" dirty="0" smtClean="0"/>
              <a:t>own</a:t>
            </a:r>
          </a:p>
          <a:p>
            <a:endParaRPr lang="en-US" sz="2000" dirty="0"/>
          </a:p>
          <a:p>
            <a:r>
              <a:rPr lang="en-US" sz="2000" dirty="0" smtClean="0"/>
              <a:t>Mice </a:t>
            </a:r>
            <a:r>
              <a:rPr lang="en-US" sz="2000" dirty="0"/>
              <a:t>brains work the similar to how teenager brains </a:t>
            </a:r>
            <a:r>
              <a:rPr lang="en-US" sz="2000" dirty="0" smtClean="0"/>
              <a:t>do</a:t>
            </a:r>
          </a:p>
          <a:p>
            <a:endParaRPr lang="en-US" sz="2000" dirty="0"/>
          </a:p>
          <a:p>
            <a:r>
              <a:rPr lang="en-US" sz="2000" dirty="0"/>
              <a:t>Experts believe that taking chances is a necessary phase growing </a:t>
            </a:r>
            <a:r>
              <a:rPr lang="en-US" sz="2000" dirty="0" smtClean="0"/>
              <a:t>up</a:t>
            </a:r>
          </a:p>
          <a:p>
            <a:endParaRPr lang="en-US" sz="2000" dirty="0"/>
          </a:p>
          <a:p>
            <a:r>
              <a:rPr lang="en-US" sz="2000" dirty="0"/>
              <a:t>Teen experiences can lead to powerful advantages later on in </a:t>
            </a:r>
            <a:r>
              <a:rPr lang="en-US" sz="2000" dirty="0" smtClean="0"/>
              <a:t>life</a:t>
            </a:r>
          </a:p>
          <a:p>
            <a:endParaRPr lang="en-US" sz="2000" dirty="0"/>
          </a:p>
          <a:p>
            <a:r>
              <a:rPr lang="en-US" sz="2000" dirty="0"/>
              <a:t>Teens often find themselves trapped between their impulsive tendencies and </a:t>
            </a:r>
            <a:r>
              <a:rPr lang="en-US" sz="2000" dirty="0" smtClean="0"/>
              <a:t>their newfound </a:t>
            </a:r>
            <a:r>
              <a:rPr lang="en-US" sz="2000" dirty="0"/>
              <a:t>ability to make well informed and logical choices</a:t>
            </a:r>
            <a:r>
              <a:rPr lang="en-US" sz="2000" dirty="0" smtClean="0"/>
              <a:t>.</a:t>
            </a:r>
          </a:p>
          <a:p>
            <a:endParaRPr lang="en-US" sz="2000" dirty="0"/>
          </a:p>
          <a:p>
            <a:r>
              <a:rPr lang="en-US" sz="2000" dirty="0"/>
              <a:t>Teenagers are sensitive and responsive to influence by friends, desires, </a:t>
            </a:r>
            <a:r>
              <a:rPr lang="en-US" sz="2000" dirty="0" smtClean="0"/>
              <a:t>and emotions</a:t>
            </a:r>
            <a:r>
              <a:rPr lang="en-US" sz="2000" dirty="0"/>
              <a:t>.</a:t>
            </a:r>
          </a:p>
        </p:txBody>
      </p:sp>
    </p:spTree>
    <p:extLst>
      <p:ext uri="{BB962C8B-B14F-4D97-AF65-F5344CB8AC3E}">
        <p14:creationId xmlns:p14="http://schemas.microsoft.com/office/powerpoint/2010/main" val="334574794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Day 6</a:t>
            </a:r>
            <a:endParaRPr lang="en-US" sz="4800" dirty="0"/>
          </a:p>
        </p:txBody>
      </p:sp>
      <p:sp>
        <p:nvSpPr>
          <p:cNvPr id="3" name="Content Placeholder 2"/>
          <p:cNvSpPr>
            <a:spLocks noGrp="1"/>
          </p:cNvSpPr>
          <p:nvPr>
            <p:ph idx="1"/>
          </p:nvPr>
        </p:nvSpPr>
        <p:spPr/>
        <p:txBody>
          <a:bodyPr/>
          <a:lstStyle/>
          <a:p>
            <a:pPr marL="0" indent="0">
              <a:buNone/>
            </a:pPr>
            <a:r>
              <a:rPr lang="en-US" sz="4000" dirty="0" smtClean="0"/>
              <a:t>	Read </a:t>
            </a:r>
            <a:r>
              <a:rPr lang="en-US" sz="4000" dirty="0"/>
              <a:t>and take notes on the following slides until you reach Day </a:t>
            </a:r>
            <a:r>
              <a:rPr lang="en-US" sz="4000" dirty="0" smtClean="0"/>
              <a:t>7, </a:t>
            </a:r>
            <a:r>
              <a:rPr lang="en-US" sz="4000" dirty="0"/>
              <a:t>being sure to follow and complete all directions.</a:t>
            </a:r>
          </a:p>
          <a:p>
            <a:endParaRPr lang="en-US" dirty="0"/>
          </a:p>
        </p:txBody>
      </p:sp>
    </p:spTree>
    <p:extLst>
      <p:ext uri="{BB962C8B-B14F-4D97-AF65-F5344CB8AC3E}">
        <p14:creationId xmlns:p14="http://schemas.microsoft.com/office/powerpoint/2010/main" val="8996167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875" y="279336"/>
            <a:ext cx="9186924" cy="1280890"/>
          </a:xfrm>
        </p:spPr>
        <p:txBody>
          <a:bodyPr/>
          <a:lstStyle/>
          <a:p>
            <a:r>
              <a:rPr lang="en-US" dirty="0" smtClean="0"/>
              <a:t>Completing a Draft:  Drafting Organizer</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739209263"/>
              </p:ext>
            </p:extLst>
          </p:nvPr>
        </p:nvGraphicFramePr>
        <p:xfrm>
          <a:off x="3612331" y="2507808"/>
          <a:ext cx="5299989" cy="3383279"/>
        </p:xfrm>
        <a:graphic>
          <a:graphicData uri="http://schemas.openxmlformats.org/drawingml/2006/table">
            <a:tbl>
              <a:tblPr firstRow="1" bandRow="1">
                <a:tableStyleId>{5C22544A-7EE6-4342-B048-85BDC9FD1C3A}</a:tableStyleId>
              </a:tblPr>
              <a:tblGrid>
                <a:gridCol w="1766663"/>
                <a:gridCol w="1766663"/>
                <a:gridCol w="1766663"/>
              </a:tblGrid>
              <a:tr h="648897">
                <a:tc>
                  <a:txBody>
                    <a:bodyPr/>
                    <a:lstStyle/>
                    <a:p>
                      <a:r>
                        <a:rPr lang="en-US" dirty="0" smtClean="0"/>
                        <a:t>Evidence</a:t>
                      </a:r>
                      <a:endParaRPr lang="en-US" dirty="0"/>
                    </a:p>
                  </a:txBody>
                  <a:tcPr/>
                </a:tc>
                <a:tc>
                  <a:txBody>
                    <a:bodyPr/>
                    <a:lstStyle/>
                    <a:p>
                      <a:r>
                        <a:rPr lang="en-US" dirty="0" smtClean="0"/>
                        <a:t>Connection</a:t>
                      </a:r>
                      <a:endParaRPr lang="en-US" dirty="0"/>
                    </a:p>
                  </a:txBody>
                  <a:tcPr/>
                </a:tc>
                <a:tc>
                  <a:txBody>
                    <a:bodyPr/>
                    <a:lstStyle/>
                    <a:p>
                      <a:r>
                        <a:rPr lang="en-US" dirty="0" smtClean="0"/>
                        <a:t>Possible Outcome or Result</a:t>
                      </a:r>
                      <a:endParaRPr lang="en-US" dirty="0"/>
                    </a:p>
                  </a:txBody>
                  <a:tcPr/>
                </a:tc>
              </a:tr>
              <a:tr h="375949">
                <a:tc>
                  <a:txBody>
                    <a:bodyPr/>
                    <a:lstStyle/>
                    <a:p>
                      <a:r>
                        <a:rPr lang="en-US" dirty="0" smtClean="0"/>
                        <a:t>The text says…</a:t>
                      </a:r>
                      <a:endParaRPr lang="en-US" dirty="0"/>
                    </a:p>
                  </a:txBody>
                  <a:tcPr/>
                </a:tc>
                <a:tc>
                  <a:txBody>
                    <a:bodyPr/>
                    <a:lstStyle/>
                    <a:p>
                      <a:r>
                        <a:rPr lang="en-US" dirty="0" smtClean="0"/>
                        <a:t>I say…</a:t>
                      </a:r>
                      <a:endParaRPr lang="en-US" dirty="0"/>
                    </a:p>
                  </a:txBody>
                  <a:tcPr/>
                </a:tc>
                <a:tc>
                  <a:txBody>
                    <a:bodyPr/>
                    <a:lstStyle/>
                    <a:p>
                      <a:r>
                        <a:rPr lang="en-US" dirty="0" smtClean="0"/>
                        <a:t>If we do this…</a:t>
                      </a:r>
                      <a:endParaRPr lang="en-US" dirty="0"/>
                    </a:p>
                  </a:txBody>
                  <a:tcPr/>
                </a:tc>
              </a:tr>
              <a:tr h="375949">
                <a:tc>
                  <a:txBody>
                    <a:bodyPr/>
                    <a:lstStyle/>
                    <a:p>
                      <a:endParaRPr lang="en-US" dirty="0" smtClean="0"/>
                    </a:p>
                    <a:p>
                      <a:endParaRPr lang="en-US" dirty="0" smtClean="0"/>
                    </a:p>
                    <a:p>
                      <a:endParaRPr lang="en-US" dirty="0"/>
                    </a:p>
                  </a:txBody>
                  <a:tcPr/>
                </a:tc>
                <a:tc>
                  <a:txBody>
                    <a:bodyPr/>
                    <a:lstStyle/>
                    <a:p>
                      <a:endParaRPr lang="en-US"/>
                    </a:p>
                  </a:txBody>
                  <a:tcPr/>
                </a:tc>
                <a:tc>
                  <a:txBody>
                    <a:bodyPr/>
                    <a:lstStyle/>
                    <a:p>
                      <a:endParaRPr lang="en-US"/>
                    </a:p>
                  </a:txBody>
                  <a:tcPr/>
                </a:tc>
              </a:tr>
              <a:tr h="375949">
                <a:tc>
                  <a:txBody>
                    <a:bodyPr/>
                    <a:lstStyle/>
                    <a:p>
                      <a:endParaRPr lang="en-US" dirty="0" smtClean="0"/>
                    </a:p>
                    <a:p>
                      <a:endParaRPr lang="en-US" dirty="0" smtClean="0"/>
                    </a:p>
                    <a:p>
                      <a:endParaRPr lang="en-US" dirty="0"/>
                    </a:p>
                  </a:txBody>
                  <a:tcPr/>
                </a:tc>
                <a:tc>
                  <a:txBody>
                    <a:bodyPr/>
                    <a:lstStyle/>
                    <a:p>
                      <a:endParaRPr lang="en-US"/>
                    </a:p>
                  </a:txBody>
                  <a:tcPr/>
                </a:tc>
                <a:tc>
                  <a:txBody>
                    <a:bodyPr/>
                    <a:lstStyle/>
                    <a:p>
                      <a:endParaRPr lang="en-US" dirty="0"/>
                    </a:p>
                  </a:txBody>
                  <a:tcPr/>
                </a:tc>
              </a:tr>
            </a:tbl>
          </a:graphicData>
        </a:graphic>
      </p:graphicFrame>
      <p:sp>
        <p:nvSpPr>
          <p:cNvPr id="7" name="TextBox 6"/>
          <p:cNvSpPr txBox="1"/>
          <p:nvPr/>
        </p:nvSpPr>
        <p:spPr>
          <a:xfrm>
            <a:off x="2317687" y="1439501"/>
            <a:ext cx="6980222" cy="923330"/>
          </a:xfrm>
          <a:prstGeom prst="rect">
            <a:avLst/>
          </a:prstGeom>
          <a:noFill/>
        </p:spPr>
        <p:txBody>
          <a:bodyPr wrap="square" rtlCol="0">
            <a:spAutoFit/>
          </a:bodyPr>
          <a:lstStyle/>
          <a:p>
            <a:r>
              <a:rPr lang="en-US" dirty="0" smtClean="0"/>
              <a:t>Review your notebook entries and notes.  Select the most </a:t>
            </a:r>
            <a:r>
              <a:rPr lang="en-US" u="sng" dirty="0" smtClean="0"/>
              <a:t>compelling</a:t>
            </a:r>
            <a:r>
              <a:rPr lang="en-US" dirty="0" smtClean="0"/>
              <a:t> and </a:t>
            </a:r>
            <a:r>
              <a:rPr lang="en-US" u="sng" dirty="0" smtClean="0"/>
              <a:t>relevant</a:t>
            </a:r>
            <a:r>
              <a:rPr lang="en-US" dirty="0" smtClean="0"/>
              <a:t> pieces of evidence and try to apply them to your claim.</a:t>
            </a:r>
            <a:endParaRPr lang="en-US" dirty="0"/>
          </a:p>
        </p:txBody>
      </p:sp>
      <p:sp>
        <p:nvSpPr>
          <p:cNvPr id="6" name="TextBox 5"/>
          <p:cNvSpPr txBox="1"/>
          <p:nvPr/>
        </p:nvSpPr>
        <p:spPr>
          <a:xfrm>
            <a:off x="2470087" y="5922623"/>
            <a:ext cx="7903106" cy="923330"/>
          </a:xfrm>
          <a:prstGeom prst="rect">
            <a:avLst/>
          </a:prstGeom>
          <a:noFill/>
        </p:spPr>
        <p:txBody>
          <a:bodyPr wrap="square" rtlCol="0">
            <a:spAutoFit/>
          </a:bodyPr>
          <a:lstStyle/>
          <a:p>
            <a:r>
              <a:rPr lang="en-US" dirty="0" smtClean="0"/>
              <a:t>Then turn each row into a paragraph for your essay.  Add your claim paragraph from earlier Journal notes and draft a closing paragraph in which you make clear what readers should now know, do, or think.</a:t>
            </a:r>
            <a:endParaRPr lang="en-US" dirty="0"/>
          </a:p>
        </p:txBody>
      </p:sp>
    </p:spTree>
    <p:extLst>
      <p:ext uri="{BB962C8B-B14F-4D97-AF65-F5344CB8AC3E}">
        <p14:creationId xmlns:p14="http://schemas.microsoft.com/office/powerpoint/2010/main" val="395387138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972800" cy="1143000"/>
          </a:xfrm>
        </p:spPr>
        <p:txBody>
          <a:bodyPr>
            <a:normAutofit fontScale="90000"/>
          </a:bodyPr>
          <a:lstStyle/>
          <a:p>
            <a:r>
              <a:rPr lang="en-US" b="1" dirty="0"/>
              <a:t>DRAFTING </a:t>
            </a:r>
            <a:r>
              <a:rPr lang="en-US" b="1" dirty="0" smtClean="0"/>
              <a:t>PLAN:  </a:t>
            </a:r>
            <a:r>
              <a:rPr lang="en-US" sz="4000" b="1" dirty="0" smtClean="0"/>
              <a:t>Take the ideas in each row of your Planner into a Paragraph</a:t>
            </a:r>
            <a:r>
              <a:rPr lang="en-US" sz="4000" dirty="0"/>
              <a:t/>
            </a:r>
            <a:br>
              <a:rPr lang="en-US" sz="4000" dirty="0"/>
            </a:br>
            <a:endParaRPr lang="en-US" dirty="0"/>
          </a:p>
        </p:txBody>
      </p:sp>
      <p:sp>
        <p:nvSpPr>
          <p:cNvPr id="3" name="Content Placeholder 2"/>
          <p:cNvSpPr>
            <a:spLocks noGrp="1"/>
          </p:cNvSpPr>
          <p:nvPr>
            <p:ph idx="1"/>
          </p:nvPr>
        </p:nvSpPr>
        <p:spPr>
          <a:xfrm>
            <a:off x="609600" y="1905000"/>
            <a:ext cx="10972800" cy="4876800"/>
          </a:xfrm>
        </p:spPr>
        <p:txBody>
          <a:bodyPr>
            <a:normAutofit/>
          </a:bodyPr>
          <a:lstStyle/>
          <a:p>
            <a:r>
              <a:rPr lang="en-US" b="1" dirty="0" smtClean="0"/>
              <a:t>Introduce </a:t>
            </a:r>
            <a:r>
              <a:rPr lang="en-US" b="1" dirty="0"/>
              <a:t>the Source and Piece of Evidence.</a:t>
            </a:r>
            <a:endParaRPr lang="en-US" dirty="0"/>
          </a:p>
          <a:p>
            <a:endParaRPr lang="en-US" dirty="0"/>
          </a:p>
          <a:p>
            <a:r>
              <a:rPr lang="en-US" b="1" dirty="0"/>
              <a:t>Connect the evidence to the claim:</a:t>
            </a:r>
            <a:endParaRPr lang="en-US" dirty="0"/>
          </a:p>
          <a:p>
            <a:pPr marL="1314450" lvl="2" indent="-514350">
              <a:buFont typeface="+mj-lt"/>
              <a:buAutoNum type="arabicPeriod"/>
            </a:pPr>
            <a:r>
              <a:rPr lang="en-US" b="1" dirty="0">
                <a:solidFill>
                  <a:srgbClr val="FF0000"/>
                </a:solidFill>
              </a:rPr>
              <a:t>Describe the context or </a:t>
            </a:r>
            <a:r>
              <a:rPr lang="en-US" b="1" dirty="0" smtClean="0">
                <a:solidFill>
                  <a:srgbClr val="FF0000"/>
                </a:solidFill>
              </a:rPr>
              <a:t>situation</a:t>
            </a:r>
            <a:r>
              <a:rPr lang="en-US" b="1" dirty="0" smtClean="0"/>
              <a:t>—what the evidence made you think about.</a:t>
            </a:r>
            <a:endParaRPr lang="en-US" dirty="0"/>
          </a:p>
          <a:p>
            <a:pPr marL="1314450" lvl="2" indent="-514350">
              <a:buFont typeface="+mj-lt"/>
              <a:buAutoNum type="arabicPeriod"/>
            </a:pPr>
            <a:r>
              <a:rPr lang="en-US" b="1" dirty="0">
                <a:solidFill>
                  <a:srgbClr val="FF0000"/>
                </a:solidFill>
              </a:rPr>
              <a:t>Explain the relevance of the evidence </a:t>
            </a:r>
            <a:r>
              <a:rPr lang="en-US" b="1" dirty="0"/>
              <a:t>to this </a:t>
            </a:r>
            <a:r>
              <a:rPr lang="en-US" b="1" dirty="0" smtClean="0"/>
              <a:t>situation—why the evidence applies to this new situation.</a:t>
            </a:r>
            <a:endParaRPr lang="en-US" dirty="0"/>
          </a:p>
          <a:p>
            <a:pPr marL="1314450" lvl="2" indent="-514350">
              <a:buFont typeface="+mj-lt"/>
              <a:buAutoNum type="arabicPeriod"/>
            </a:pPr>
            <a:r>
              <a:rPr lang="en-US" b="1" dirty="0">
                <a:solidFill>
                  <a:srgbClr val="FF0000"/>
                </a:solidFill>
              </a:rPr>
              <a:t>Imagine the potential result </a:t>
            </a:r>
            <a:r>
              <a:rPr lang="en-US" b="1" dirty="0"/>
              <a:t>or </a:t>
            </a:r>
            <a:r>
              <a:rPr lang="en-US" b="1" dirty="0" smtClean="0"/>
              <a:t>outcome—how things might be different.</a:t>
            </a:r>
          </a:p>
          <a:p>
            <a:pPr marL="800100" lvl="2" indent="0">
              <a:buNone/>
            </a:pPr>
            <a:endParaRPr lang="en-US" b="1" dirty="0" smtClean="0"/>
          </a:p>
        </p:txBody>
      </p:sp>
      <p:sp>
        <p:nvSpPr>
          <p:cNvPr id="4" name="TextBox 3"/>
          <p:cNvSpPr txBox="1"/>
          <p:nvPr/>
        </p:nvSpPr>
        <p:spPr>
          <a:xfrm>
            <a:off x="1997915" y="5479871"/>
            <a:ext cx="9559085" cy="1200329"/>
          </a:xfrm>
          <a:prstGeom prst="rect">
            <a:avLst/>
          </a:prstGeom>
          <a:noFill/>
        </p:spPr>
        <p:txBody>
          <a:bodyPr wrap="square" rtlCol="0">
            <a:spAutoFit/>
          </a:bodyPr>
          <a:lstStyle/>
          <a:p>
            <a:pPr algn="ctr"/>
            <a:r>
              <a:rPr lang="en-US" dirty="0">
                <a:solidFill>
                  <a:srgbClr val="0000FF"/>
                </a:solidFill>
              </a:rPr>
              <a:t>Write arguments to support claims in an analysis of substantive topics or texts, using valid reasoning and relevant and sufficient evidence.</a:t>
            </a:r>
          </a:p>
          <a:p>
            <a:pPr algn="ctr"/>
            <a:r>
              <a:rPr lang="en-US" dirty="0">
                <a:solidFill>
                  <a:srgbClr val="0000FF"/>
                </a:solidFill>
              </a:rPr>
              <a:t>  (</a:t>
            </a:r>
            <a:r>
              <a:rPr lang="en-US" i="1" dirty="0">
                <a:solidFill>
                  <a:srgbClr val="0000FF"/>
                </a:solidFill>
              </a:rPr>
              <a:t>Writing Standard 1</a:t>
            </a:r>
            <a:r>
              <a:rPr lang="en-US" dirty="0">
                <a:solidFill>
                  <a:srgbClr val="0000FF"/>
                </a:solidFill>
              </a:rPr>
              <a:t>)</a:t>
            </a:r>
          </a:p>
          <a:p>
            <a:endParaRPr lang="en-US" dirty="0"/>
          </a:p>
        </p:txBody>
      </p:sp>
    </p:spTree>
    <p:extLst>
      <p:ext uri="{BB962C8B-B14F-4D97-AF65-F5344CB8AC3E}">
        <p14:creationId xmlns:p14="http://schemas.microsoft.com/office/powerpoint/2010/main" val="3727651545"/>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Day 7</a:t>
            </a:r>
            <a:endParaRPr lang="en-US" sz="4800" dirty="0"/>
          </a:p>
        </p:txBody>
      </p:sp>
      <p:sp>
        <p:nvSpPr>
          <p:cNvPr id="3" name="Content Placeholder 2"/>
          <p:cNvSpPr>
            <a:spLocks noGrp="1"/>
          </p:cNvSpPr>
          <p:nvPr>
            <p:ph idx="1"/>
          </p:nvPr>
        </p:nvSpPr>
        <p:spPr/>
        <p:txBody>
          <a:bodyPr/>
          <a:lstStyle/>
          <a:p>
            <a:pPr marL="0" indent="0">
              <a:buNone/>
            </a:pPr>
            <a:r>
              <a:rPr lang="en-US" sz="4000" dirty="0" smtClean="0"/>
              <a:t>	Read </a:t>
            </a:r>
            <a:r>
              <a:rPr lang="en-US" sz="4000" dirty="0"/>
              <a:t>and take notes on the following slides until you reach Day </a:t>
            </a:r>
            <a:r>
              <a:rPr lang="en-US" sz="4000" dirty="0" smtClean="0"/>
              <a:t>8, </a:t>
            </a:r>
            <a:r>
              <a:rPr lang="en-US" sz="4000" dirty="0"/>
              <a:t>being sure to follow and complete all directions.</a:t>
            </a:r>
          </a:p>
          <a:p>
            <a:endParaRPr lang="en-US" dirty="0"/>
          </a:p>
        </p:txBody>
      </p:sp>
    </p:spTree>
    <p:extLst>
      <p:ext uri="{BB962C8B-B14F-4D97-AF65-F5344CB8AC3E}">
        <p14:creationId xmlns:p14="http://schemas.microsoft.com/office/powerpoint/2010/main" val="2833735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8425" y="624110"/>
            <a:ext cx="8911687" cy="1280890"/>
          </a:xfrm>
        </p:spPr>
        <p:txBody>
          <a:bodyPr/>
          <a:lstStyle/>
          <a:p>
            <a:r>
              <a:rPr lang="en-US" dirty="0" smtClean="0"/>
              <a:t>Journal </a:t>
            </a:r>
            <a:r>
              <a:rPr lang="en-US" dirty="0"/>
              <a:t>9</a:t>
            </a:r>
            <a:r>
              <a:rPr lang="en-US" dirty="0" smtClean="0"/>
              <a:t>:  </a:t>
            </a:r>
            <a:endParaRPr lang="en-US" dirty="0"/>
          </a:p>
        </p:txBody>
      </p:sp>
      <p:sp>
        <p:nvSpPr>
          <p:cNvPr id="3" name="Content Placeholder 2"/>
          <p:cNvSpPr>
            <a:spLocks noGrp="1"/>
          </p:cNvSpPr>
          <p:nvPr>
            <p:ph idx="1"/>
          </p:nvPr>
        </p:nvSpPr>
        <p:spPr>
          <a:xfrm>
            <a:off x="2894012" y="1905000"/>
            <a:ext cx="8915400" cy="3777622"/>
          </a:xfrm>
        </p:spPr>
        <p:txBody>
          <a:bodyPr>
            <a:normAutofit/>
          </a:bodyPr>
          <a:lstStyle/>
          <a:p>
            <a:pPr marL="0" indent="0">
              <a:buNone/>
            </a:pPr>
            <a:endParaRPr lang="en-US" sz="2400" dirty="0"/>
          </a:p>
          <a:p>
            <a:pPr marL="0" indent="0">
              <a:buNone/>
            </a:pPr>
            <a:r>
              <a:rPr lang="en-US" sz="4000" dirty="0" smtClean="0"/>
              <a:t>Develop a concluding paragraph that leaves your reader thinking or that makes clear what you want readers to do, think, or believe</a:t>
            </a:r>
            <a:r>
              <a:rPr lang="en-US" sz="2400" dirty="0" smtClean="0"/>
              <a:t>.</a:t>
            </a:r>
            <a:endParaRPr lang="en-US" sz="2400" dirty="0"/>
          </a:p>
        </p:txBody>
      </p:sp>
    </p:spTree>
    <p:extLst>
      <p:ext uri="{BB962C8B-B14F-4D97-AF65-F5344CB8AC3E}">
        <p14:creationId xmlns:p14="http://schemas.microsoft.com/office/powerpoint/2010/main" val="1703445498"/>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Day 8</a:t>
            </a:r>
            <a:endParaRPr lang="en-US" sz="4800" dirty="0"/>
          </a:p>
        </p:txBody>
      </p:sp>
      <p:sp>
        <p:nvSpPr>
          <p:cNvPr id="3" name="Content Placeholder 2"/>
          <p:cNvSpPr>
            <a:spLocks noGrp="1"/>
          </p:cNvSpPr>
          <p:nvPr>
            <p:ph idx="1"/>
          </p:nvPr>
        </p:nvSpPr>
        <p:spPr/>
        <p:txBody>
          <a:bodyPr/>
          <a:lstStyle/>
          <a:p>
            <a:pPr marL="0" indent="0">
              <a:buNone/>
            </a:pPr>
            <a:r>
              <a:rPr lang="en-US" sz="4000" dirty="0" smtClean="0"/>
              <a:t>	Read </a:t>
            </a:r>
            <a:r>
              <a:rPr lang="en-US" sz="4000" dirty="0"/>
              <a:t>and take notes on the following slides until you reach Day 9</a:t>
            </a:r>
            <a:r>
              <a:rPr lang="en-US" sz="4000" dirty="0" smtClean="0"/>
              <a:t>, </a:t>
            </a:r>
            <a:r>
              <a:rPr lang="en-US" sz="4000" dirty="0"/>
              <a:t>being sure to follow and complete all directions.</a:t>
            </a:r>
          </a:p>
          <a:p>
            <a:endParaRPr lang="en-US" dirty="0"/>
          </a:p>
        </p:txBody>
      </p:sp>
    </p:spTree>
    <p:extLst>
      <p:ext uri="{BB962C8B-B14F-4D97-AF65-F5344CB8AC3E}">
        <p14:creationId xmlns:p14="http://schemas.microsoft.com/office/powerpoint/2010/main" val="18107047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Journal 10: </a:t>
            </a:r>
            <a:r>
              <a:rPr lang="en-US" dirty="0" smtClean="0"/>
              <a:t>Completing a Draft:</a:t>
            </a:r>
            <a:br>
              <a:rPr lang="en-US" dirty="0" smtClean="0"/>
            </a:br>
            <a:endParaRPr lang="en-US" dirty="0"/>
          </a:p>
        </p:txBody>
      </p:sp>
      <p:sp>
        <p:nvSpPr>
          <p:cNvPr id="3" name="Content Placeholder 2"/>
          <p:cNvSpPr>
            <a:spLocks noGrp="1"/>
          </p:cNvSpPr>
          <p:nvPr>
            <p:ph idx="1"/>
          </p:nvPr>
        </p:nvSpPr>
        <p:spPr/>
        <p:txBody>
          <a:bodyPr/>
          <a:lstStyle/>
          <a:p>
            <a:r>
              <a:rPr lang="en-US" dirty="0" smtClean="0"/>
              <a:t>Go back through your writing to see how it flows.  Have you started a new paragraph every time you have a new speaker? A new topic? </a:t>
            </a:r>
          </a:p>
          <a:p>
            <a:r>
              <a:rPr lang="en-US" dirty="0" smtClean="0"/>
              <a:t>Move pieces around if needed so that you are leading your reader from your claim to your evidence and finally to your conclusion.</a:t>
            </a:r>
          </a:p>
          <a:p>
            <a:r>
              <a:rPr lang="en-US" dirty="0" smtClean="0"/>
              <a:t>Type or retype your draft to save in your writing folder.   </a:t>
            </a:r>
            <a:endParaRPr lang="en-US" dirty="0"/>
          </a:p>
        </p:txBody>
      </p:sp>
      <p:sp>
        <p:nvSpPr>
          <p:cNvPr id="4" name="TextBox 3"/>
          <p:cNvSpPr txBox="1"/>
          <p:nvPr/>
        </p:nvSpPr>
        <p:spPr>
          <a:xfrm>
            <a:off x="1571345" y="5080000"/>
            <a:ext cx="10620655" cy="1477328"/>
          </a:xfrm>
          <a:prstGeom prst="rect">
            <a:avLst/>
          </a:prstGeom>
          <a:noFill/>
        </p:spPr>
        <p:txBody>
          <a:bodyPr wrap="square" rtlCol="0">
            <a:spAutoFit/>
          </a:bodyPr>
          <a:lstStyle/>
          <a:p>
            <a:pPr algn="ctr"/>
            <a:r>
              <a:rPr lang="en-US" dirty="0">
                <a:solidFill>
                  <a:srgbClr val="0000FF"/>
                </a:solidFill>
              </a:rPr>
              <a:t>Develop and strengthen writing as needed by planning, revising, editing, rewriting, or trying a new approach, focusing on addressing what is most significant for a specific  purpose and audience. </a:t>
            </a:r>
          </a:p>
          <a:p>
            <a:pPr algn="ctr"/>
            <a:r>
              <a:rPr lang="en-US" dirty="0">
                <a:solidFill>
                  <a:srgbClr val="0000FF"/>
                </a:solidFill>
              </a:rPr>
              <a:t> (</a:t>
            </a:r>
            <a:r>
              <a:rPr lang="en-US" i="1" dirty="0">
                <a:solidFill>
                  <a:srgbClr val="0000FF"/>
                </a:solidFill>
              </a:rPr>
              <a:t>Writing Standards 5)</a:t>
            </a:r>
            <a:endParaRPr lang="en-US" dirty="0">
              <a:solidFill>
                <a:srgbClr val="0000FF"/>
              </a:solidFill>
            </a:endParaRPr>
          </a:p>
          <a:p>
            <a:endParaRPr lang="en-US" dirty="0"/>
          </a:p>
        </p:txBody>
      </p:sp>
    </p:spTree>
    <p:extLst>
      <p:ext uri="{BB962C8B-B14F-4D97-AF65-F5344CB8AC3E}">
        <p14:creationId xmlns:p14="http://schemas.microsoft.com/office/powerpoint/2010/main" val="28471288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9525" y="598710"/>
            <a:ext cx="8911687" cy="1280890"/>
          </a:xfrm>
        </p:spPr>
        <p:txBody>
          <a:bodyPr/>
          <a:lstStyle/>
          <a:p>
            <a:r>
              <a:rPr lang="en-US" dirty="0" smtClean="0"/>
              <a:t>Completing a Draft:  Organizational 												Options…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Consider using one of the Kernel Essay organizational structures</a:t>
            </a:r>
            <a:r>
              <a:rPr lang="en-US" sz="2400" dirty="0"/>
              <a:t> </a:t>
            </a:r>
            <a:r>
              <a:rPr lang="en-US" sz="2400" dirty="0" smtClean="0"/>
              <a:t>to help you draft </a:t>
            </a:r>
            <a:r>
              <a:rPr lang="en-US" sz="2400" dirty="0"/>
              <a:t>a mini-essay </a:t>
            </a:r>
            <a:r>
              <a:rPr lang="en-US" sz="2400" dirty="0" smtClean="0"/>
              <a:t>in which you develop a claim </a:t>
            </a:r>
            <a:r>
              <a:rPr lang="en-US" sz="2400" dirty="0"/>
              <a:t>with source material.  </a:t>
            </a:r>
            <a:endParaRPr lang="en-US" sz="2400" dirty="0" smtClean="0"/>
          </a:p>
          <a:p>
            <a:pPr marL="0" indent="0">
              <a:buNone/>
            </a:pPr>
            <a:endParaRPr lang="en-US" sz="2400" dirty="0"/>
          </a:p>
          <a:p>
            <a:pPr marL="0" indent="0">
              <a:buNone/>
            </a:pPr>
            <a:r>
              <a:rPr lang="en-US" sz="2400" dirty="0" smtClean="0"/>
              <a:t> </a:t>
            </a:r>
            <a:endParaRPr lang="en-US" sz="2400" dirty="0"/>
          </a:p>
        </p:txBody>
      </p:sp>
    </p:spTree>
    <p:extLst>
      <p:ext uri="{BB962C8B-B14F-4D97-AF65-F5344CB8AC3E}">
        <p14:creationId xmlns:p14="http://schemas.microsoft.com/office/powerpoint/2010/main" val="3369211068"/>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888" y="119922"/>
            <a:ext cx="9810723" cy="6205172"/>
          </a:xfrm>
        </p:spPr>
        <p:txBody>
          <a:bodyPr/>
          <a:lstStyle/>
          <a:p>
            <a:pPr lvl="0"/>
            <a:r>
              <a:rPr lang="en-US" altLang="en-US" dirty="0">
                <a:solidFill>
                  <a:schemeClr val="tx1"/>
                </a:solidFill>
                <a:latin typeface="Calibri" pitchFamily="34" charset="0"/>
                <a:ea typeface="Calibri" pitchFamily="34" charset="0"/>
                <a:cs typeface="Times New Roman" pitchFamily="18" charset="0"/>
              </a:rPr>
              <a:t>Moves Writers Make—Adapted from Gretchen </a:t>
            </a:r>
            <a:r>
              <a:rPr lang="en-US" altLang="en-US" dirty="0" err="1">
                <a:solidFill>
                  <a:schemeClr val="tx1"/>
                </a:solidFill>
                <a:latin typeface="Calibri" pitchFamily="34" charset="0"/>
                <a:ea typeface="Calibri" pitchFamily="34" charset="0"/>
                <a:cs typeface="Times New Roman" pitchFamily="18" charset="0"/>
              </a:rPr>
              <a:t>Bernabei’s</a:t>
            </a:r>
            <a:r>
              <a:rPr lang="en-US" altLang="en-US" dirty="0">
                <a:solidFill>
                  <a:schemeClr val="tx1"/>
                </a:solidFill>
                <a:latin typeface="Calibri" pitchFamily="34" charset="0"/>
                <a:ea typeface="Calibri" pitchFamily="34" charset="0"/>
                <a:cs typeface="Times New Roman" pitchFamily="18" charset="0"/>
              </a:rPr>
              <a:t> Kernel Essays—</a:t>
            </a:r>
            <a:r>
              <a:rPr lang="en-US" altLang="en-US" b="1" i="1" dirty="0">
                <a:solidFill>
                  <a:schemeClr val="tx1"/>
                </a:solidFill>
                <a:latin typeface="Calibri" pitchFamily="34" charset="0"/>
                <a:ea typeface="Calibri" pitchFamily="34" charset="0"/>
                <a:cs typeface="Times New Roman" pitchFamily="18" charset="0"/>
              </a:rPr>
              <a:t>Fun-Size Academic Writing for Serious Learning</a:t>
            </a:r>
            <a:endParaRPr lang="en-US" altLang="en-US" sz="4000" dirty="0">
              <a:solidFill>
                <a:schemeClr val="tx1"/>
              </a:solidFill>
              <a:latin typeface="Arial" pitchFamily="34" charset="0"/>
              <a:cs typeface="Arial" pitchFamily="34" charset="0"/>
            </a:endParaRPr>
          </a:p>
          <a:p>
            <a:endParaRPr lang="en-US" dirty="0"/>
          </a:p>
        </p:txBody>
      </p:sp>
      <p:graphicFrame>
        <p:nvGraphicFramePr>
          <p:cNvPr id="4" name="Diagram 3"/>
          <p:cNvGraphicFramePr/>
          <p:nvPr>
            <p:extLst>
              <p:ext uri="{D42A27DB-BD31-4B8C-83A1-F6EECF244321}">
                <p14:modId xmlns:p14="http://schemas.microsoft.com/office/powerpoint/2010/main" val="4100361228"/>
              </p:ext>
            </p:extLst>
          </p:nvPr>
        </p:nvGraphicFramePr>
        <p:xfrm>
          <a:off x="3462176" y="3848418"/>
          <a:ext cx="5477510" cy="10521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1103680812"/>
              </p:ext>
            </p:extLst>
          </p:nvPr>
        </p:nvGraphicFramePr>
        <p:xfrm>
          <a:off x="3352800" y="2442549"/>
          <a:ext cx="5486400" cy="10693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 5"/>
          <p:cNvGraphicFramePr/>
          <p:nvPr>
            <p:extLst>
              <p:ext uri="{D42A27DB-BD31-4B8C-83A1-F6EECF244321}">
                <p14:modId xmlns:p14="http://schemas.microsoft.com/office/powerpoint/2010/main" val="379464518"/>
              </p:ext>
            </p:extLst>
          </p:nvPr>
        </p:nvGraphicFramePr>
        <p:xfrm>
          <a:off x="3357245" y="1026795"/>
          <a:ext cx="5477510" cy="114681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7" name="Diagram 6"/>
          <p:cNvGraphicFramePr/>
          <p:nvPr>
            <p:extLst>
              <p:ext uri="{D42A27DB-BD31-4B8C-83A1-F6EECF244321}">
                <p14:modId xmlns:p14="http://schemas.microsoft.com/office/powerpoint/2010/main" val="689907935"/>
              </p:ext>
            </p:extLst>
          </p:nvPr>
        </p:nvGraphicFramePr>
        <p:xfrm>
          <a:off x="3357245" y="5129213"/>
          <a:ext cx="5477510" cy="114681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19" name="Rectangle 16"/>
          <p:cNvSpPr>
            <a:spLocks noChangeArrowheads="1"/>
          </p:cNvSpPr>
          <p:nvPr/>
        </p:nvSpPr>
        <p:spPr bwMode="auto">
          <a:xfrm>
            <a:off x="0" y="1600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B.  </a:t>
            </a:r>
            <a:endParaRPr kumimoji="0" lang="en-US" altLang="en-US" sz="15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7"/>
          <p:cNvSpPr>
            <a:spLocks noChangeArrowheads="1"/>
          </p:cNvSpPr>
          <p:nvPr/>
        </p:nvSpPr>
        <p:spPr bwMode="auto">
          <a:xfrm>
            <a:off x="0" y="32083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  </a:t>
            </a:r>
            <a:endParaRPr kumimoji="0" lang="en-US" altLang="en-US" sz="15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8"/>
          <p:cNvSpPr>
            <a:spLocks noChangeArrowheads="1"/>
          </p:cNvSpPr>
          <p:nvPr/>
        </p:nvSpPr>
        <p:spPr bwMode="auto">
          <a:xfrm>
            <a:off x="0" y="49006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  </a:t>
            </a:r>
            <a:endParaRPr kumimoji="0" lang="en-US" altLang="en-US" sz="15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31"/>
          <p:cNvSpPr>
            <a:spLocks noChangeArrowheads="1"/>
          </p:cNvSpPr>
          <p:nvPr/>
        </p:nvSpPr>
        <p:spPr bwMode="auto">
          <a:xfrm>
            <a:off x="0" y="70500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r>
            <a:br>
              <a:rPr kumimoji="0" lang="en-US" alt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TextBox 24"/>
          <p:cNvSpPr txBox="1"/>
          <p:nvPr/>
        </p:nvSpPr>
        <p:spPr>
          <a:xfrm>
            <a:off x="9443803" y="1274164"/>
            <a:ext cx="1738859" cy="5078313"/>
          </a:xfrm>
          <a:prstGeom prst="rect">
            <a:avLst/>
          </a:prstGeom>
          <a:noFill/>
        </p:spPr>
        <p:txBody>
          <a:bodyPr wrap="square" rtlCol="0">
            <a:spAutoFit/>
          </a:bodyPr>
          <a:lstStyle/>
          <a:p>
            <a:r>
              <a:rPr lang="en-US" dirty="0" smtClean="0"/>
              <a:t>Choose one and write a </a:t>
            </a:r>
            <a:r>
              <a:rPr lang="en-US" dirty="0" err="1" smtClean="0"/>
              <a:t>flashdraft</a:t>
            </a:r>
            <a:r>
              <a:rPr lang="en-US" dirty="0" smtClean="0"/>
              <a:t>.  Be sure to use your journal entries and notes in developing each section of the essay.</a:t>
            </a:r>
          </a:p>
          <a:p>
            <a:endParaRPr lang="en-US" dirty="0"/>
          </a:p>
          <a:p>
            <a:r>
              <a:rPr lang="en-US" dirty="0" smtClean="0"/>
              <a:t>Use your sources!  And be sure to identify where your information comes from.</a:t>
            </a:r>
            <a:endParaRPr lang="en-US" dirty="0"/>
          </a:p>
        </p:txBody>
      </p:sp>
    </p:spTree>
    <p:extLst>
      <p:ext uri="{BB962C8B-B14F-4D97-AF65-F5344CB8AC3E}">
        <p14:creationId xmlns:p14="http://schemas.microsoft.com/office/powerpoint/2010/main" val="1505130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00" y="228600"/>
            <a:ext cx="9563100" cy="1828800"/>
          </a:xfrm>
        </p:spPr>
        <p:txBody>
          <a:bodyPr>
            <a:normAutofit/>
          </a:bodyPr>
          <a:lstStyle/>
          <a:p>
            <a:r>
              <a:rPr lang="en-US" sz="2400" b="1" dirty="0" smtClean="0"/>
              <a:t>Journal continued:</a:t>
            </a:r>
            <a:r>
              <a:rPr lang="en-US" sz="2400" dirty="0" smtClean="0"/>
              <a:t> </a:t>
            </a:r>
            <a:br>
              <a:rPr lang="en-US" sz="2400" dirty="0" smtClean="0"/>
            </a:br>
            <a:r>
              <a:rPr lang="en-US" sz="2400" dirty="0" smtClean="0"/>
              <a:t>Add “For example, . . .” and refer to either the image or personal examples.</a:t>
            </a:r>
            <a:endParaRPr lang="en-US" sz="2400" dirty="0"/>
          </a:p>
        </p:txBody>
      </p:sp>
      <p:pic>
        <p:nvPicPr>
          <p:cNvPr id="1026" name="Picture 2" descr="MacBookPro_OWP:private:var:folders:8x:1fpjxlr11bg_48z8x_bvfrf80000gp:T:TemporaryItems:brain_2.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798840" y="1943100"/>
            <a:ext cx="6542260" cy="46863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469663" y="5130800"/>
            <a:ext cx="1612900" cy="461665"/>
          </a:xfrm>
          <a:prstGeom prst="rect">
            <a:avLst/>
          </a:prstGeom>
          <a:noFill/>
        </p:spPr>
        <p:txBody>
          <a:bodyPr wrap="square" rtlCol="0">
            <a:spAutoFit/>
          </a:bodyPr>
          <a:lstStyle/>
          <a:p>
            <a:r>
              <a:rPr lang="en-US" sz="2400" dirty="0" smtClean="0"/>
              <a:t>Teen Brain</a:t>
            </a:r>
            <a:endParaRPr lang="en-US" sz="2400" dirty="0"/>
          </a:p>
        </p:txBody>
      </p:sp>
    </p:spTree>
    <p:extLst>
      <p:ext uri="{BB962C8B-B14F-4D97-AF65-F5344CB8AC3E}">
        <p14:creationId xmlns:p14="http://schemas.microsoft.com/office/powerpoint/2010/main" val="887805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Day 9</a:t>
            </a:r>
            <a:endParaRPr lang="en-US" sz="4800" dirty="0"/>
          </a:p>
        </p:txBody>
      </p:sp>
      <p:sp>
        <p:nvSpPr>
          <p:cNvPr id="3" name="Content Placeholder 2"/>
          <p:cNvSpPr>
            <a:spLocks noGrp="1"/>
          </p:cNvSpPr>
          <p:nvPr>
            <p:ph idx="1"/>
          </p:nvPr>
        </p:nvSpPr>
        <p:spPr/>
        <p:txBody>
          <a:bodyPr/>
          <a:lstStyle/>
          <a:p>
            <a:pPr marL="0" indent="0">
              <a:buNone/>
            </a:pPr>
            <a:r>
              <a:rPr lang="en-US" sz="4000" dirty="0" smtClean="0"/>
              <a:t>	Read </a:t>
            </a:r>
            <a:r>
              <a:rPr lang="en-US" sz="4000" dirty="0"/>
              <a:t>and take notes on the following slides until you reach Day </a:t>
            </a:r>
            <a:r>
              <a:rPr lang="en-US" sz="4000" dirty="0" smtClean="0"/>
              <a:t>10, </a:t>
            </a:r>
            <a:r>
              <a:rPr lang="en-US" sz="4000" dirty="0"/>
              <a:t>being sure to follow and complete all directions.</a:t>
            </a:r>
          </a:p>
          <a:p>
            <a:endParaRPr lang="en-US" dirty="0"/>
          </a:p>
        </p:txBody>
      </p:sp>
    </p:spTree>
    <p:extLst>
      <p:ext uri="{BB962C8B-B14F-4D97-AF65-F5344CB8AC3E}">
        <p14:creationId xmlns:p14="http://schemas.microsoft.com/office/powerpoint/2010/main" val="33569220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8425" y="624110"/>
            <a:ext cx="8911687" cy="1280890"/>
          </a:xfrm>
        </p:spPr>
        <p:txBody>
          <a:bodyPr/>
          <a:lstStyle/>
          <a:p>
            <a:r>
              <a:rPr lang="en-US" dirty="0" smtClean="0"/>
              <a:t>Revise</a:t>
            </a:r>
            <a:endParaRPr lang="en-US" dirty="0"/>
          </a:p>
        </p:txBody>
      </p:sp>
      <p:sp>
        <p:nvSpPr>
          <p:cNvPr id="3" name="Content Placeholder 2"/>
          <p:cNvSpPr>
            <a:spLocks noGrp="1"/>
          </p:cNvSpPr>
          <p:nvPr>
            <p:ph idx="1"/>
          </p:nvPr>
        </p:nvSpPr>
        <p:spPr>
          <a:xfrm>
            <a:off x="2894012" y="1905000"/>
            <a:ext cx="8915400" cy="3777622"/>
          </a:xfrm>
        </p:spPr>
        <p:txBody>
          <a:bodyPr>
            <a:normAutofit/>
          </a:bodyPr>
          <a:lstStyle/>
          <a:p>
            <a:pPr marL="0" indent="0">
              <a:buNone/>
            </a:pPr>
            <a:r>
              <a:rPr lang="en-US" sz="2400" dirty="0" smtClean="0"/>
              <a:t>Go back and add quotes from the article to your writing.</a:t>
            </a:r>
          </a:p>
          <a:p>
            <a:pPr marL="0" indent="0">
              <a:buNone/>
            </a:pPr>
            <a:endParaRPr lang="en-US" sz="2400" dirty="0"/>
          </a:p>
          <a:p>
            <a:pPr marL="0" indent="0">
              <a:buNone/>
            </a:pPr>
            <a:r>
              <a:rPr lang="en-US" sz="2400" dirty="0" smtClean="0"/>
              <a:t>Assess the coherency of your concluding paragraph with the rest of your writing.  Does it leave your reader thinking or clarify what you want readers to do, think, or believe?</a:t>
            </a:r>
            <a:endParaRPr lang="en-US" sz="2400" dirty="0"/>
          </a:p>
        </p:txBody>
      </p:sp>
      <p:sp>
        <p:nvSpPr>
          <p:cNvPr id="4" name="TextBox 3"/>
          <p:cNvSpPr txBox="1"/>
          <p:nvPr/>
        </p:nvSpPr>
        <p:spPr>
          <a:xfrm>
            <a:off x="1580573" y="5380672"/>
            <a:ext cx="10357427" cy="1477328"/>
          </a:xfrm>
          <a:prstGeom prst="rect">
            <a:avLst/>
          </a:prstGeom>
          <a:noFill/>
        </p:spPr>
        <p:txBody>
          <a:bodyPr wrap="square" rtlCol="0">
            <a:spAutoFit/>
          </a:bodyPr>
          <a:lstStyle/>
          <a:p>
            <a:pPr algn="ctr"/>
            <a:r>
              <a:rPr lang="en-US" dirty="0">
                <a:solidFill>
                  <a:srgbClr val="0000FF"/>
                </a:solidFill>
              </a:rPr>
              <a:t>Develop and strengthen writing as needed by revising, editing, rewriting, or trying a new approach, focusing on addressing what is most significant for a specific purpose and audience.  </a:t>
            </a:r>
          </a:p>
          <a:p>
            <a:pPr algn="ctr"/>
            <a:r>
              <a:rPr lang="en-US" dirty="0">
                <a:solidFill>
                  <a:srgbClr val="0000FF"/>
                </a:solidFill>
              </a:rPr>
              <a:t>(</a:t>
            </a:r>
            <a:r>
              <a:rPr lang="en-US" i="1" dirty="0">
                <a:solidFill>
                  <a:srgbClr val="0000FF"/>
                </a:solidFill>
              </a:rPr>
              <a:t>Writing Standards 5)</a:t>
            </a:r>
            <a:endParaRPr lang="en-US" dirty="0">
              <a:solidFill>
                <a:srgbClr val="0000FF"/>
              </a:solidFill>
            </a:endParaRPr>
          </a:p>
          <a:p>
            <a:endParaRPr lang="en-US" dirty="0"/>
          </a:p>
        </p:txBody>
      </p:sp>
    </p:spTree>
    <p:extLst>
      <p:ext uri="{BB962C8B-B14F-4D97-AF65-F5344CB8AC3E}">
        <p14:creationId xmlns:p14="http://schemas.microsoft.com/office/powerpoint/2010/main" val="41220348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Day 10</a:t>
            </a:r>
            <a:endParaRPr lang="en-US" sz="4800" dirty="0"/>
          </a:p>
        </p:txBody>
      </p:sp>
      <p:sp>
        <p:nvSpPr>
          <p:cNvPr id="3" name="Content Placeholder 2"/>
          <p:cNvSpPr>
            <a:spLocks noGrp="1"/>
          </p:cNvSpPr>
          <p:nvPr>
            <p:ph idx="1"/>
          </p:nvPr>
        </p:nvSpPr>
        <p:spPr/>
        <p:txBody>
          <a:bodyPr>
            <a:normAutofit lnSpcReduction="10000"/>
          </a:bodyPr>
          <a:lstStyle/>
          <a:p>
            <a:pPr marL="0" indent="0">
              <a:buNone/>
            </a:pPr>
            <a:r>
              <a:rPr lang="en-US" sz="4000" dirty="0" smtClean="0"/>
              <a:t>	</a:t>
            </a:r>
            <a:r>
              <a:rPr lang="en-US" sz="2800" dirty="0" smtClean="0"/>
              <a:t>Review your notes from earlier this semester on how to revise with the 5 Basic Brush Strokes (participles, absolutes, appositives, adjectives shifted, and action verbs).</a:t>
            </a:r>
          </a:p>
          <a:p>
            <a:pPr marL="0" indent="0">
              <a:buNone/>
            </a:pPr>
            <a:r>
              <a:rPr lang="en-US" sz="2800" dirty="0"/>
              <a:t>	</a:t>
            </a:r>
            <a:r>
              <a:rPr lang="en-US" sz="2800" dirty="0" smtClean="0"/>
              <a:t>Revise your writing by including each of these 5 brush strokes at least one time.  Highlight or underline these revisions within your draft, labeling them with the type of brush stroke being used.</a:t>
            </a:r>
            <a:endParaRPr lang="en-US" sz="2800" dirty="0"/>
          </a:p>
          <a:p>
            <a:endParaRPr lang="en-US" dirty="0"/>
          </a:p>
        </p:txBody>
      </p:sp>
    </p:spTree>
    <p:extLst>
      <p:ext uri="{BB962C8B-B14F-4D97-AF65-F5344CB8AC3E}">
        <p14:creationId xmlns:p14="http://schemas.microsoft.com/office/powerpoint/2010/main" val="834494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Student Response, Grade 9</a:t>
            </a:r>
            <a:endParaRPr lang="en-US" dirty="0"/>
          </a:p>
        </p:txBody>
      </p:sp>
      <p:sp>
        <p:nvSpPr>
          <p:cNvPr id="3" name="Content Placeholder 2"/>
          <p:cNvSpPr>
            <a:spLocks noGrp="1"/>
          </p:cNvSpPr>
          <p:nvPr>
            <p:ph idx="1"/>
          </p:nvPr>
        </p:nvSpPr>
        <p:spPr/>
        <p:txBody>
          <a:bodyPr>
            <a:normAutofit/>
          </a:bodyPr>
          <a:lstStyle/>
          <a:p>
            <a:r>
              <a:rPr lang="en-US" sz="2800" dirty="0" smtClean="0"/>
              <a:t>The </a:t>
            </a:r>
            <a:r>
              <a:rPr lang="en-US" sz="2800" dirty="0"/>
              <a:t>picture is claiming that teen brains are very impulsive and that most of the decisions and thoughts teens make are under these main categories. I believe a lot of that is true and that they eventually grow out of it. For example, when a teen gets money the first thing they do is go out and spend it. It's an impulsive decision. </a:t>
            </a:r>
          </a:p>
        </p:txBody>
      </p:sp>
    </p:spTree>
    <p:extLst>
      <p:ext uri="{BB962C8B-B14F-4D97-AF65-F5344CB8AC3E}">
        <p14:creationId xmlns:p14="http://schemas.microsoft.com/office/powerpoint/2010/main" val="18732548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1962" y="256226"/>
            <a:ext cx="10482146" cy="1280890"/>
          </a:xfrm>
        </p:spPr>
        <p:txBody>
          <a:bodyPr>
            <a:normAutofit fontScale="90000"/>
          </a:bodyPr>
          <a:lstStyle/>
          <a:p>
            <a:r>
              <a:rPr lang="en-US" sz="3100" b="1" dirty="0" smtClean="0"/>
              <a:t>Journal 2:  Create a 2-column chart in your notebook.</a:t>
            </a:r>
            <a:br>
              <a:rPr lang="en-US" sz="3100" b="1" dirty="0" smtClean="0"/>
            </a:br>
            <a:r>
              <a:rPr lang="en-US" dirty="0" smtClean="0"/>
              <a:t/>
            </a:r>
            <a:br>
              <a:rPr lang="en-US" dirty="0" smtClean="0"/>
            </a:br>
            <a:r>
              <a:rPr lang="en-US" sz="2700" b="1" dirty="0" smtClean="0"/>
              <a:t>Watch the video by clicking on the link below, </a:t>
            </a:r>
            <a:r>
              <a:rPr lang="en-US" sz="2700" b="1" dirty="0"/>
              <a:t>or visiting: </a:t>
            </a:r>
            <a:r>
              <a:rPr lang="en-US" sz="2700" b="1" u="sng" dirty="0"/>
              <a:t>http://</a:t>
            </a:r>
            <a:r>
              <a:rPr lang="en-US" sz="2700" b="1" u="sng" dirty="0" err="1"/>
              <a:t>science.howstuffworks.com</a:t>
            </a:r>
            <a:r>
              <a:rPr lang="en-US" sz="2700" b="1" u="sng" dirty="0"/>
              <a:t>/life/29323-tlc-a-study-of-the-teenage-brain-video.htm</a:t>
            </a:r>
            <a:r>
              <a:rPr lang="en-US" sz="2700" b="1" dirty="0"/>
              <a:t>.  </a:t>
            </a:r>
            <a:r>
              <a:rPr lang="en-US" sz="2700" b="1" dirty="0" smtClean="0"/>
              <a:t>Jot down facts you hear in Column 1.  Afterward, add your reactions in Column 2. </a:t>
            </a:r>
            <a:endParaRPr lang="en-US" sz="2700" b="1" dirty="0"/>
          </a:p>
        </p:txBody>
      </p:sp>
      <p:sp>
        <p:nvSpPr>
          <p:cNvPr id="3" name="Content Placeholder 2"/>
          <p:cNvSpPr>
            <a:spLocks noGrp="1"/>
          </p:cNvSpPr>
          <p:nvPr>
            <p:ph idx="1"/>
          </p:nvPr>
        </p:nvSpPr>
        <p:spPr>
          <a:xfrm>
            <a:off x="2604202" y="2831790"/>
            <a:ext cx="8915400" cy="802888"/>
          </a:xfrm>
        </p:spPr>
        <p:txBody>
          <a:bodyPr/>
          <a:lstStyle/>
          <a:p>
            <a:r>
              <a:rPr lang="en-US" dirty="0" smtClean="0">
                <a:hlinkClick r:id="rId2"/>
              </a:rPr>
              <a:t>Teenage Brain Video</a:t>
            </a:r>
            <a:r>
              <a:rPr lang="en-US" dirty="0" smtClean="0"/>
              <a:t>  (Watch/write 2 times, or pause the video as you complete your entries.)</a:t>
            </a:r>
          </a:p>
          <a:p>
            <a:endParaRPr lang="en-US" dirty="0"/>
          </a:p>
          <a:p>
            <a:endParaRPr lang="en-US" dirty="0" smtClean="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46848101"/>
              </p:ext>
            </p:extLst>
          </p:nvPr>
        </p:nvGraphicFramePr>
        <p:xfrm>
          <a:off x="2185637" y="3710258"/>
          <a:ext cx="9020959" cy="2824356"/>
        </p:xfrm>
        <a:graphic>
          <a:graphicData uri="http://schemas.openxmlformats.org/drawingml/2006/table">
            <a:tbl>
              <a:tblPr/>
              <a:tblGrid>
                <a:gridCol w="4519171"/>
                <a:gridCol w="4501788"/>
              </a:tblGrid>
              <a:tr h="664554">
                <a:tc>
                  <a:txBody>
                    <a:bodyPr/>
                    <a:lstStyle/>
                    <a:p>
                      <a:pPr rtl="0" fontAlgn="t">
                        <a:spcBef>
                          <a:spcPts val="0"/>
                        </a:spcBef>
                        <a:spcAft>
                          <a:spcPts val="0"/>
                        </a:spcAft>
                      </a:pPr>
                      <a:r>
                        <a:rPr lang="en-US"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It Says</a:t>
                      </a:r>
                      <a:endParaRPr lang="en-US" dirty="0">
                        <a:effectLst/>
                        <a:latin typeface="Verdana" panose="020B0604030504040204" pitchFamily="34" charset="0"/>
                        <a:ea typeface="Verdana" panose="020B0604030504040204" pitchFamily="34" charset="0"/>
                        <a:cs typeface="Verdana" panose="020B0604030504040204" pitchFamily="34" charset="0"/>
                      </a:endParaRPr>
                    </a:p>
                  </a:txBody>
                  <a:tcPr marL="60960" marR="6096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I Say</a:t>
                      </a:r>
                      <a:endParaRPr lang="en-US" dirty="0">
                        <a:effectLst/>
                        <a:latin typeface="Verdana" panose="020B0604030504040204" pitchFamily="34" charset="0"/>
                        <a:ea typeface="Verdana" panose="020B0604030504040204" pitchFamily="34" charset="0"/>
                        <a:cs typeface="Verdana" panose="020B0604030504040204" pitchFamily="34" charset="0"/>
                      </a:endParaRPr>
                    </a:p>
                  </a:txBody>
                  <a:tcPr marL="60960" marR="6096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r>
              <a:tr h="2159802">
                <a:tc>
                  <a:txBody>
                    <a:bodyPr/>
                    <a:lstStyle/>
                    <a:p>
                      <a:pPr fontAlgn="t"/>
                      <a:r>
                        <a:rPr lang="en-US" dirty="0">
                          <a:effectLst/>
                        </a:rPr>
                        <a:t/>
                      </a:r>
                      <a:br>
                        <a:rPr lang="en-US" dirty="0">
                          <a:effectLst/>
                        </a:rPr>
                      </a:br>
                      <a:r>
                        <a:rPr lang="en-US" dirty="0">
                          <a:effectLst/>
                        </a:rPr>
                        <a:t/>
                      </a:r>
                      <a:br>
                        <a:rPr lang="en-US" dirty="0">
                          <a:effectLst/>
                        </a:rPr>
                      </a:br>
                      <a:r>
                        <a:rPr lang="en-US" dirty="0">
                          <a:effectLst/>
                        </a:rPr>
                        <a:t/>
                      </a:r>
                      <a:br>
                        <a:rPr lang="en-US" dirty="0">
                          <a:effectLst/>
                        </a:rPr>
                      </a:br>
                      <a:endParaRPr lang="en-US" dirty="0">
                        <a:effectLst/>
                      </a:endParaRPr>
                    </a:p>
                  </a:txBody>
                  <a:tcPr marL="60960" marR="6096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fontAlgn="t"/>
                      <a:r>
                        <a:rPr lang="en-US" dirty="0">
                          <a:effectLst/>
                        </a:rPr>
                        <a:t/>
                      </a:r>
                      <a:br>
                        <a:rPr lang="en-US" dirty="0">
                          <a:effectLst/>
                        </a:rPr>
                      </a:br>
                      <a:endParaRPr lang="en-US" dirty="0">
                        <a:effectLst/>
                      </a:endParaRPr>
                    </a:p>
                  </a:txBody>
                  <a:tcPr marL="60960" marR="6096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525030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Student Response</a:t>
            </a:r>
            <a:endParaRPr lang="en-US" dirty="0"/>
          </a:p>
        </p:txBody>
      </p:sp>
      <p:sp>
        <p:nvSpPr>
          <p:cNvPr id="3" name="Content Placeholder 2"/>
          <p:cNvSpPr>
            <a:spLocks noGrp="1"/>
          </p:cNvSpPr>
          <p:nvPr>
            <p:ph idx="1"/>
          </p:nvPr>
        </p:nvSpPr>
        <p:spPr>
          <a:xfrm>
            <a:off x="688623" y="1502688"/>
            <a:ext cx="6999110" cy="5044868"/>
          </a:xfrm>
        </p:spPr>
        <p:txBody>
          <a:bodyPr>
            <a:normAutofit/>
          </a:bodyPr>
          <a:lstStyle/>
          <a:p>
            <a:r>
              <a:rPr lang="en-US" b="1" dirty="0" smtClean="0"/>
              <a:t>It </a:t>
            </a:r>
            <a:r>
              <a:rPr lang="en-US" b="1" dirty="0"/>
              <a:t>says: </a:t>
            </a:r>
            <a:endParaRPr lang="en-US" b="1" dirty="0" smtClean="0"/>
          </a:p>
          <a:p>
            <a:r>
              <a:rPr lang="en-US" dirty="0" smtClean="0"/>
              <a:t>During </a:t>
            </a:r>
            <a:r>
              <a:rPr lang="en-US" dirty="0"/>
              <a:t>childhood, the brain makes billions more connections than we can use. </a:t>
            </a:r>
            <a:endParaRPr lang="en-US" dirty="0" smtClean="0"/>
          </a:p>
          <a:p>
            <a:r>
              <a:rPr lang="en-US" dirty="0" smtClean="0"/>
              <a:t>Well </a:t>
            </a:r>
            <a:r>
              <a:rPr lang="en-US" dirty="0"/>
              <a:t>used connections are strengthen, and seldom used ones die off. </a:t>
            </a:r>
            <a:endParaRPr lang="en-US" dirty="0" smtClean="0"/>
          </a:p>
          <a:p>
            <a:r>
              <a:rPr lang="en-US" dirty="0" smtClean="0"/>
              <a:t>Teen </a:t>
            </a:r>
            <a:r>
              <a:rPr lang="en-US" dirty="0"/>
              <a:t>brains work differently than adult brains. </a:t>
            </a:r>
            <a:endParaRPr lang="en-US" dirty="0" smtClean="0"/>
          </a:p>
          <a:p>
            <a:r>
              <a:rPr lang="en-US" dirty="0" smtClean="0"/>
              <a:t>Teen </a:t>
            </a:r>
            <a:r>
              <a:rPr lang="en-US" dirty="0"/>
              <a:t>brains use the amygdala. Adult brains use the frontal cortex instead. </a:t>
            </a:r>
            <a:endParaRPr lang="en-US" dirty="0" smtClean="0"/>
          </a:p>
          <a:p>
            <a:r>
              <a:rPr lang="en-US" dirty="0" smtClean="0"/>
              <a:t>Frontal </a:t>
            </a:r>
            <a:r>
              <a:rPr lang="en-US" dirty="0"/>
              <a:t>cortex is where planning, reason, and moral decisions reside</a:t>
            </a:r>
            <a:r>
              <a:rPr lang="en-US" dirty="0" smtClean="0"/>
              <a:t>.</a:t>
            </a:r>
          </a:p>
          <a:p>
            <a:endParaRPr lang="en-US" dirty="0" smtClean="0"/>
          </a:p>
        </p:txBody>
      </p:sp>
      <p:sp>
        <p:nvSpPr>
          <p:cNvPr id="4" name="TextBox 3"/>
          <p:cNvSpPr txBox="1"/>
          <p:nvPr/>
        </p:nvSpPr>
        <p:spPr>
          <a:xfrm>
            <a:off x="8489245" y="1399819"/>
            <a:ext cx="3318933" cy="3139321"/>
          </a:xfrm>
          <a:prstGeom prst="rect">
            <a:avLst/>
          </a:prstGeom>
          <a:noFill/>
        </p:spPr>
        <p:txBody>
          <a:bodyPr wrap="square" rtlCol="0">
            <a:spAutoFit/>
          </a:bodyPr>
          <a:lstStyle/>
          <a:p>
            <a:r>
              <a:rPr lang="en-US" b="1" dirty="0" smtClean="0"/>
              <a:t>I </a:t>
            </a:r>
            <a:r>
              <a:rPr lang="en-US" b="1" dirty="0"/>
              <a:t>say: </a:t>
            </a:r>
            <a:endParaRPr lang="en-US" b="1" dirty="0" smtClean="0"/>
          </a:p>
          <a:p>
            <a:endParaRPr lang="en-US" dirty="0" smtClean="0"/>
          </a:p>
          <a:p>
            <a:r>
              <a:rPr lang="en-US" dirty="0" smtClean="0"/>
              <a:t>When </a:t>
            </a:r>
            <a:r>
              <a:rPr lang="en-US" dirty="0"/>
              <a:t>does a person switch from using the amygdala to the frontal cortex? This definitely explains the process of maturity, in a more scientific way. Which connections are the ones that most commonly die off? Which ones live on? </a:t>
            </a:r>
          </a:p>
        </p:txBody>
      </p:sp>
      <p:sp>
        <p:nvSpPr>
          <p:cNvPr id="5" name="TextBox 4"/>
          <p:cNvSpPr txBox="1"/>
          <p:nvPr/>
        </p:nvSpPr>
        <p:spPr>
          <a:xfrm>
            <a:off x="2565400" y="5306873"/>
            <a:ext cx="9347200" cy="1754327"/>
          </a:xfrm>
          <a:prstGeom prst="rect">
            <a:avLst/>
          </a:prstGeom>
          <a:noFill/>
        </p:spPr>
        <p:txBody>
          <a:bodyPr wrap="square" rtlCol="0">
            <a:spAutoFit/>
          </a:bodyPr>
          <a:lstStyle/>
          <a:p>
            <a:pPr algn="ctr"/>
            <a:r>
              <a:rPr lang="en-US" dirty="0">
                <a:solidFill>
                  <a:srgbClr val="0000FF"/>
                </a:solidFill>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  (</a:t>
            </a:r>
            <a:r>
              <a:rPr lang="en-US" i="1" dirty="0">
                <a:solidFill>
                  <a:srgbClr val="0000FF"/>
                </a:solidFill>
              </a:rPr>
              <a:t>Writing Standards 8)</a:t>
            </a:r>
            <a:endParaRPr lang="en-US" dirty="0">
              <a:solidFill>
                <a:srgbClr val="0000FF"/>
              </a:solidFill>
            </a:endParaRPr>
          </a:p>
          <a:p>
            <a:endParaRPr lang="en-US" dirty="0"/>
          </a:p>
        </p:txBody>
      </p:sp>
    </p:spTree>
    <p:extLst>
      <p:ext uri="{BB962C8B-B14F-4D97-AF65-F5344CB8AC3E}">
        <p14:creationId xmlns:p14="http://schemas.microsoft.com/office/powerpoint/2010/main" val="9135829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Day 2</a:t>
            </a:r>
            <a:endParaRPr lang="en-US" sz="4800" dirty="0"/>
          </a:p>
        </p:txBody>
      </p:sp>
      <p:sp>
        <p:nvSpPr>
          <p:cNvPr id="3" name="Content Placeholder 2"/>
          <p:cNvSpPr>
            <a:spLocks noGrp="1"/>
          </p:cNvSpPr>
          <p:nvPr>
            <p:ph idx="1"/>
          </p:nvPr>
        </p:nvSpPr>
        <p:spPr/>
        <p:txBody>
          <a:bodyPr/>
          <a:lstStyle/>
          <a:p>
            <a:pPr marL="0" indent="0">
              <a:buNone/>
            </a:pPr>
            <a:r>
              <a:rPr lang="en-US" sz="3600" dirty="0" smtClean="0"/>
              <a:t>	Read </a:t>
            </a:r>
            <a:r>
              <a:rPr lang="en-US" sz="3600" dirty="0"/>
              <a:t>and take notes on the following slides until you reach Day </a:t>
            </a:r>
            <a:r>
              <a:rPr lang="en-US" sz="3600" dirty="0" smtClean="0"/>
              <a:t>3, </a:t>
            </a:r>
            <a:r>
              <a:rPr lang="en-US" sz="3600" dirty="0"/>
              <a:t>being sure to follow and complete all directions.</a:t>
            </a:r>
          </a:p>
          <a:p>
            <a:endParaRPr lang="en-US" dirty="0"/>
          </a:p>
        </p:txBody>
      </p:sp>
    </p:spTree>
    <p:extLst>
      <p:ext uri="{BB962C8B-B14F-4D97-AF65-F5344CB8AC3E}">
        <p14:creationId xmlns:p14="http://schemas.microsoft.com/office/powerpoint/2010/main" val="16033397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581</TotalTime>
  <Words>3584</Words>
  <Application>Microsoft Macintosh PowerPoint</Application>
  <PresentationFormat>Custom</PresentationFormat>
  <Paragraphs>361</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Wisp</vt:lpstr>
      <vt:lpstr>Non-Traditional Instruction Days</vt:lpstr>
      <vt:lpstr>Day 1</vt:lpstr>
      <vt:lpstr>Teen Brains</vt:lpstr>
      <vt:lpstr>Journal 1 (Respond to all questions) What is the claim this image is making about teen brains?   What is your response to this image?   What do you think about this image as a representation of teenage brains or how teens live their lives?</vt:lpstr>
      <vt:lpstr>Journal continued:  Add “For example, . . .” and refer to either the image or personal examples.</vt:lpstr>
      <vt:lpstr>Sample Student Response, Grade 9</vt:lpstr>
      <vt:lpstr>Journal 2:  Create a 2-column chart in your notebook.  Watch the video by clicking on the link below, or visiting: http://science.howstuffworks.com/life/29323-tlc-a-study-of-the-teenage-brain-video.htm.  Jot down facts you hear in Column 1.  Afterward, add your reactions in Column 2. </vt:lpstr>
      <vt:lpstr>Sample Student Response</vt:lpstr>
      <vt:lpstr>Day 2</vt:lpstr>
      <vt:lpstr>Journal 3:  Add to your journal writing . . .use your “They Say / I Say” Chart to add a paragraph or more to your writing about the Teen Brain.  Use sentence starters like these:   </vt:lpstr>
      <vt:lpstr>Sample Student Response</vt:lpstr>
      <vt:lpstr>Journal 4:   Read what you have written so far.  Then write what you are now thinking/wondering about teen brains . . . </vt:lpstr>
      <vt:lpstr>Journal 5 Marking the Text with Sticky Notes (paper ones or HD app)</vt:lpstr>
      <vt:lpstr>Sample Student Responses: Annotations of the article</vt:lpstr>
      <vt:lpstr>Add your annotations to the journal writing you have completed so far.</vt:lpstr>
      <vt:lpstr>Day 3</vt:lpstr>
      <vt:lpstr>Journal 6:  What’s your claim?</vt:lpstr>
      <vt:lpstr>CLAIM:  A position that can be argued</vt:lpstr>
      <vt:lpstr>PowerPoint Presentation</vt:lpstr>
      <vt:lpstr>PowerPoint Presentation</vt:lpstr>
      <vt:lpstr>Are These Good Claims?</vt:lpstr>
      <vt:lpstr>What claims could we make?</vt:lpstr>
      <vt:lpstr>After writing your own claim, use your Student Planner and previous Journal notes to find evidence that will support your claim.</vt:lpstr>
      <vt:lpstr>PowerPoint Presentation</vt:lpstr>
      <vt:lpstr>Sample Student Response #1</vt:lpstr>
      <vt:lpstr>Sample Student Response #2</vt:lpstr>
      <vt:lpstr>After developing your claim, share it with someone at home and gain feedback on the following:</vt:lpstr>
      <vt:lpstr>Day 4</vt:lpstr>
      <vt:lpstr>Journal 7:   Read what you have written so far.  What Key Words or Phrases might you want to provide definitions of for your reader?  </vt:lpstr>
      <vt:lpstr>Sample Student Response  </vt:lpstr>
      <vt:lpstr>Then add to your writing . . . (use your lists of key words and signal phrases)</vt:lpstr>
      <vt:lpstr>Key Words (student sample)</vt:lpstr>
      <vt:lpstr>Journal 8: Using Evidence to SUPPORT          our Claim</vt:lpstr>
      <vt:lpstr>Illustrating—Use as support or find examples in other texts </vt:lpstr>
      <vt:lpstr>Authorizing—Use the expertise or status of another writer  </vt:lpstr>
      <vt:lpstr>Day 5</vt:lpstr>
      <vt:lpstr>Journal 9: Extending—Put your own “spin” on others’ ideas or examples </vt:lpstr>
      <vt:lpstr>Using Evidence</vt:lpstr>
      <vt:lpstr>Arguing other side—Shows the usefulness of the original argument before countering</vt:lpstr>
      <vt:lpstr>Key Phrases to use as EVIDENCE  (student sample #2)</vt:lpstr>
      <vt:lpstr>Day 6</vt:lpstr>
      <vt:lpstr>Completing a Draft:  Drafting Organizer</vt:lpstr>
      <vt:lpstr>DRAFTING PLAN:  Take the ideas in each row of your Planner into a Paragraph </vt:lpstr>
      <vt:lpstr>Day 7</vt:lpstr>
      <vt:lpstr>Journal 9:  </vt:lpstr>
      <vt:lpstr>Day 8</vt:lpstr>
      <vt:lpstr>Journal 10: Completing a Draft: </vt:lpstr>
      <vt:lpstr>Completing a Draft:  Organizational             Options…</vt:lpstr>
      <vt:lpstr>PowerPoint Presentation</vt:lpstr>
      <vt:lpstr>Day 9</vt:lpstr>
      <vt:lpstr>Revise</vt:lpstr>
      <vt:lpstr>Day 10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 Brains</dc:title>
  <dc:creator>Kyler Black</dc:creator>
  <cp:lastModifiedBy>Bowlin, Tasha</cp:lastModifiedBy>
  <cp:revision>53</cp:revision>
  <dcterms:created xsi:type="dcterms:W3CDTF">2014-08-16T17:09:20Z</dcterms:created>
  <dcterms:modified xsi:type="dcterms:W3CDTF">2014-11-21T19:16:26Z</dcterms:modified>
</cp:coreProperties>
</file>